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46"/>
  </p:notesMasterIdLst>
  <p:sldIdLst>
    <p:sldId id="256" r:id="rId2"/>
    <p:sldId id="257" r:id="rId3"/>
    <p:sldId id="270" r:id="rId4"/>
    <p:sldId id="288" r:id="rId5"/>
    <p:sldId id="271" r:id="rId6"/>
    <p:sldId id="283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84" r:id="rId15"/>
    <p:sldId id="285" r:id="rId16"/>
    <p:sldId id="265" r:id="rId17"/>
    <p:sldId id="286" r:id="rId18"/>
    <p:sldId id="266" r:id="rId19"/>
    <p:sldId id="287" r:id="rId20"/>
    <p:sldId id="267" r:id="rId21"/>
    <p:sldId id="268" r:id="rId22"/>
    <p:sldId id="269" r:id="rId23"/>
    <p:sldId id="272" r:id="rId24"/>
    <p:sldId id="273" r:id="rId25"/>
    <p:sldId id="289" r:id="rId26"/>
    <p:sldId id="274" r:id="rId27"/>
    <p:sldId id="275" r:id="rId28"/>
    <p:sldId id="276" r:id="rId29"/>
    <p:sldId id="277" r:id="rId30"/>
    <p:sldId id="278" r:id="rId31"/>
    <p:sldId id="279" r:id="rId32"/>
    <p:sldId id="290" r:id="rId33"/>
    <p:sldId id="291" r:id="rId34"/>
    <p:sldId id="280" r:id="rId35"/>
    <p:sldId id="281" r:id="rId36"/>
    <p:sldId id="292" r:id="rId37"/>
    <p:sldId id="293" r:id="rId38"/>
    <p:sldId id="294" r:id="rId39"/>
    <p:sldId id="297" r:id="rId40"/>
    <p:sldId id="298" r:id="rId41"/>
    <p:sldId id="295" r:id="rId42"/>
    <p:sldId id="299" r:id="rId43"/>
    <p:sldId id="296" r:id="rId44"/>
    <p:sldId id="282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1139A-1C02-4FDE-B2DF-58E770AF477F}" type="datetimeFigureOut">
              <a:rPr lang="it-IT" smtClean="0"/>
              <a:pPr/>
              <a:t>21/02/2021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4CCF5-89E1-406E-9C5C-005F708E911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0622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4CCF5-89E1-406E-9C5C-005F708E9114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3453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A599F-B7FC-40F4-873C-8B98D64A3649}" type="datetime1">
              <a:rPr lang="en-US" smtClean="0"/>
              <a:pPr/>
              <a:t>2/21/2021</a:t>
            </a:fld>
            <a:endParaRPr lang="en-US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‹N›</a:t>
            </a:fld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2F51-810C-49A0-99B7-2E5EEA0A2228}" type="datetime1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5F43-25DC-40AC-B4B7-C03ACC87A151}" type="datetime1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numero diapositiva 3"/>
          <p:cNvSpPr>
            <a:spLocks noGrp="1"/>
          </p:cNvSpPr>
          <p:nvPr userDrawn="1">
            <p:ph type="sldNum" sz="quarter" idx="12"/>
          </p:nvPr>
        </p:nvSpPr>
        <p:spPr>
          <a:xfrm>
            <a:off x="8429652" y="6305550"/>
            <a:ext cx="641196" cy="476250"/>
          </a:xfrm>
        </p:spPr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‹N›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8" name="Segnaposto piè di pagina 4"/>
          <p:cNvSpPr>
            <a:spLocks noGrp="1"/>
          </p:cNvSpPr>
          <p:nvPr userDrawn="1">
            <p:ph type="ftr" sz="quarter" idx="11"/>
          </p:nvPr>
        </p:nvSpPr>
        <p:spPr>
          <a:xfrm>
            <a:off x="1857356" y="6305550"/>
            <a:ext cx="6753244" cy="338160"/>
          </a:xfrm>
        </p:spPr>
        <p:txBody>
          <a:bodyPr/>
          <a:lstStyle/>
          <a:p>
            <a:r>
              <a:rPr lang="it-IT" sz="1300" b="1" dirty="0" smtClean="0">
                <a:solidFill>
                  <a:schemeClr val="tx2"/>
                </a:solidFill>
              </a:rPr>
              <a:t>FORMAZIONE DSGA NEOASSUNTI</a:t>
            </a:r>
            <a:endParaRPr lang="it-IT" sz="13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BC90-BE07-404B-AF1C-08CCBC40F03D}" type="datetime1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‹N›</a:t>
            </a:fld>
            <a:endParaRPr kumimoji="0" lang="en-US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AB92-3578-44AC-A240-A13316F0DC22}" type="datetime1">
              <a:rPr lang="en-US" smtClean="0"/>
              <a:pPr/>
              <a:t>2/21/2021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E2D41-FF93-4CDB-94B1-35D28894B370}" type="datetime1">
              <a:rPr lang="en-US" smtClean="0"/>
              <a:pPr/>
              <a:t>2/21/2021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0AFF-A489-4787-BA56-9D99B10E6A13}" type="datetime1">
              <a:rPr lang="en-US" smtClean="0"/>
              <a:pPr/>
              <a:t>2/21/2021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F9C7-7E24-4130-8A93-5547C296BBDE}" type="datetime1">
              <a:rPr lang="en-US" smtClean="0"/>
              <a:pPr/>
              <a:t>2/21/2021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‹N›</a:t>
            </a:fld>
            <a:endParaRPr kumimoji="0" lang="en-US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2D002-26E8-42B9-AF9B-514C37AD7898}" type="datetime1">
              <a:rPr lang="en-US" smtClean="0"/>
              <a:pPr/>
              <a:t>2/21/2021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8175-30CD-4380-B545-DEC8D8C80E85}" type="datetime1">
              <a:rPr lang="en-US" smtClean="0"/>
              <a:pPr/>
              <a:t>2/21/2021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‹N›</a:t>
            </a:fld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4A4CE19-16CE-4CAE-8882-03D8E3D9323A}" type="datetime1">
              <a:rPr lang="en-US" smtClean="0"/>
              <a:pPr/>
              <a:t>2/21/2021</a:t>
            </a:fld>
            <a:endParaRPr lang="en-US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2E57653-3E58-4892-A7ED-712530ACC680}" type="slidenum">
              <a:rPr kumimoji="0" lang="en-US" smtClean="0"/>
              <a:pPr/>
              <a:t>‹N›</a:t>
            </a:fld>
            <a:endParaRPr kumimoji="0" lang="en-US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1432560" y="1717220"/>
            <a:ext cx="7406640" cy="2431860"/>
          </a:xfrm>
        </p:spPr>
        <p:txBody>
          <a:bodyPr>
            <a:noAutofit/>
          </a:bodyPr>
          <a:lstStyle/>
          <a:p>
            <a:pPr algn="ctr"/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/>
              <a:t/>
            </a:r>
            <a:br>
              <a:rPr lang="it-IT" sz="4000" dirty="0"/>
            </a:b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RELAZIONI SINDACALI</a:t>
            </a:r>
            <a:r>
              <a:rPr lang="it-IT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CONTRATTAZIONE DI ISTITUTO</a:t>
            </a:r>
            <a:r>
              <a:rPr lang="it-IT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4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>
          <a:xfrm>
            <a:off x="1432560" y="5033962"/>
            <a:ext cx="7406640" cy="1466872"/>
          </a:xfrm>
        </p:spPr>
        <p:txBody>
          <a:bodyPr>
            <a:noAutofit/>
          </a:bodyPr>
          <a:lstStyle/>
          <a:p>
            <a:pPr algn="ctr"/>
            <a:r>
              <a:rPr lang="it-IT" sz="2000" dirty="0">
                <a:solidFill>
                  <a:srgbClr val="002060"/>
                </a:solidFill>
                <a:latin typeface="Arial Black" panose="020B0A04020102020204" pitchFamily="34" charset="0"/>
              </a:rPr>
              <a:t>USR </a:t>
            </a:r>
            <a:r>
              <a:rPr lang="it-IT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LIGURIA </a:t>
            </a:r>
            <a:endParaRPr lang="it-IT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it-IT" sz="2000" dirty="0">
                <a:solidFill>
                  <a:srgbClr val="C00000"/>
                </a:solidFill>
                <a:latin typeface="Arial Black" panose="020B0A04020102020204" pitchFamily="34" charset="0"/>
              </a:rPr>
              <a:t>ISTITUTO COMPRENSIVO PEGLI - GENOVA</a:t>
            </a:r>
          </a:p>
          <a:p>
            <a:pPr algn="ctr"/>
            <a:r>
              <a:rPr lang="it-IT" sz="2000" dirty="0" smtClean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Formatore Laboratori : </a:t>
            </a:r>
            <a:r>
              <a:rPr lang="it-IT" sz="2000" dirty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ALESSANDRO NEGLIA</a:t>
            </a:r>
          </a:p>
        </p:txBody>
      </p:sp>
      <p:sp>
        <p:nvSpPr>
          <p:cNvPr id="6" name="Sottotitolo 1"/>
          <p:cNvSpPr txBox="1">
            <a:spLocks/>
          </p:cNvSpPr>
          <p:nvPr/>
        </p:nvSpPr>
        <p:spPr>
          <a:xfrm>
            <a:off x="1432560" y="285728"/>
            <a:ext cx="7406640" cy="78581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algn="ctr"/>
            <a:r>
              <a:rPr lang="it-IT" sz="2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 DSGA neoassunti </a:t>
            </a:r>
            <a:r>
              <a:rPr lang="it-IT" sz="26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a.s.</a:t>
            </a:r>
            <a:r>
              <a:rPr lang="it-IT" sz="2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2020/2021</a:t>
            </a:r>
          </a:p>
          <a:p>
            <a:pPr algn="ctr"/>
            <a:endParaRPr lang="it-IT" sz="14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L’informazione </a:t>
            </a:r>
            <a:r>
              <a:rPr lang="it-IT" sz="2400" dirty="0" smtClean="0">
                <a:solidFill>
                  <a:srgbClr val="C00000"/>
                </a:solidFill>
              </a:rPr>
              <a:t>(art. 5 CCNL 2016/18)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 algn="just">
              <a:buNone/>
            </a:pPr>
            <a:r>
              <a:rPr lang="it-IT" dirty="0" smtClean="0"/>
              <a:t>E’ il presupposto per il corretto esercizio delle relazioni sindacali. Consiste nella trasmissione di dati ed elementi conoscitivi ai soggetti sindacali per prendere conoscenza delle questioni inerenti le materie di confronto e di contrattazione integrativa.</a:t>
            </a:r>
          </a:p>
          <a:p>
            <a:pPr marL="82296" indent="0" algn="just">
              <a:buNone/>
            </a:pPr>
            <a:r>
              <a:rPr lang="it-IT" dirty="0" smtClean="0"/>
              <a:t>L’informazione deve essere data dal Dirigente Scolastico in tempi congrui per consentire una valutazione approfondita da parte dei soggetti sindacali.</a:t>
            </a:r>
            <a:endParaRPr lang="it-IT" dirty="0"/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10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>
            <a:normAutofit/>
          </a:bodyPr>
          <a:lstStyle/>
          <a:p>
            <a:pPr marL="9525" indent="-9525" algn="ctr" eaLnBrk="0" hangingPunct="0">
              <a:buNone/>
            </a:pPr>
            <a:r>
              <a:rPr lang="it-IT" sz="4400" b="1" dirty="0" smtClean="0">
                <a:solidFill>
                  <a:srgbClr val="C00000"/>
                </a:solidFill>
              </a:rPr>
              <a:t>Relazioni sindacali</a:t>
            </a:r>
            <a:endParaRPr lang="it-IT" sz="4400" dirty="0" smtClean="0">
              <a:solidFill>
                <a:srgbClr val="C00000"/>
              </a:solidFill>
            </a:endParaRPr>
          </a:p>
          <a:p>
            <a:pPr marL="9525" indent="-9525" algn="ctr" eaLnBrk="0" hangingPunct="0">
              <a:buNone/>
            </a:pPr>
            <a:endParaRPr lang="it-IT" sz="4400" b="1" dirty="0" smtClean="0">
              <a:solidFill>
                <a:schemeClr val="tx2"/>
              </a:solidFill>
            </a:endParaRPr>
          </a:p>
          <a:p>
            <a:pPr marL="9525" indent="-9525" algn="ctr" eaLnBrk="0" hangingPunct="0">
              <a:buNone/>
            </a:pPr>
            <a:r>
              <a:rPr lang="it-IT" sz="4400" b="1" dirty="0" smtClean="0">
                <a:solidFill>
                  <a:schemeClr val="tx2"/>
                </a:solidFill>
              </a:rPr>
              <a:t>SEZIONE SCUOLA</a:t>
            </a:r>
            <a:endParaRPr lang="it-IT" sz="4400" dirty="0" smtClean="0">
              <a:solidFill>
                <a:schemeClr val="tx2"/>
              </a:solidFill>
            </a:endParaRPr>
          </a:p>
          <a:p>
            <a:pPr marL="9525" indent="-9525" algn="ctr" eaLnBrk="0" hangingPunct="0">
              <a:buNone/>
            </a:pPr>
            <a:r>
              <a:rPr lang="it-IT" sz="4400" b="1" dirty="0" smtClean="0">
                <a:solidFill>
                  <a:schemeClr val="tx2"/>
                </a:solidFill>
              </a:rPr>
              <a:t>Contrattazione Integrativa</a:t>
            </a:r>
            <a:endParaRPr lang="it-IT" dirty="0" smtClean="0">
              <a:solidFill>
                <a:schemeClr val="tx2"/>
              </a:solidFill>
            </a:endParaRPr>
          </a:p>
          <a:p>
            <a:pPr algn="ctr" eaLnBrk="0" hangingPunct="0">
              <a:buNone/>
            </a:pPr>
            <a:endParaRPr lang="it-IT" dirty="0" smtClean="0">
              <a:solidFill>
                <a:schemeClr val="tx2"/>
              </a:solidFill>
            </a:endParaRPr>
          </a:p>
          <a:p>
            <a:pPr algn="ctr" eaLnBrk="0" hangingPunct="0">
              <a:buNone/>
            </a:pPr>
            <a:r>
              <a:rPr lang="it-IT" dirty="0" smtClean="0">
                <a:solidFill>
                  <a:schemeClr val="tx2"/>
                </a:solidFill>
              </a:rPr>
              <a:t> </a:t>
            </a:r>
          </a:p>
          <a:p>
            <a:pPr algn="ctr">
              <a:buNone/>
            </a:pPr>
            <a:endParaRPr lang="it-IT" sz="360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it-IT" sz="3600" dirty="0" smtClean="0">
                <a:solidFill>
                  <a:schemeClr val="tx2"/>
                </a:solidFill>
              </a:rPr>
              <a:t>Nazionale     Regionale     di Scuola</a:t>
            </a:r>
            <a:endParaRPr lang="it-IT" sz="3600" dirty="0">
              <a:solidFill>
                <a:schemeClr val="tx2"/>
              </a:solidFill>
            </a:endParaRP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11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435608" y="6367742"/>
            <a:ext cx="6753244" cy="338160"/>
          </a:xfrm>
        </p:spPr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Freccia in giù 9"/>
          <p:cNvSpPr/>
          <p:nvPr/>
        </p:nvSpPr>
        <p:spPr>
          <a:xfrm>
            <a:off x="5072066" y="3857628"/>
            <a:ext cx="571504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in giù 10"/>
          <p:cNvSpPr/>
          <p:nvPr/>
        </p:nvSpPr>
        <p:spPr>
          <a:xfrm>
            <a:off x="7286644" y="3857628"/>
            <a:ext cx="571504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in giù 11"/>
          <p:cNvSpPr/>
          <p:nvPr/>
        </p:nvSpPr>
        <p:spPr>
          <a:xfrm>
            <a:off x="2643174" y="3857628"/>
            <a:ext cx="571504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642918"/>
            <a:ext cx="7498080" cy="5605482"/>
          </a:xfrm>
        </p:spPr>
        <p:txBody>
          <a:bodyPr>
            <a:normAutofit/>
          </a:bodyPr>
          <a:lstStyle/>
          <a:p>
            <a:pPr algn="ctr" eaLnBrk="0" hangingPunct="0">
              <a:buNone/>
            </a:pPr>
            <a:r>
              <a:rPr lang="it-IT" b="1" dirty="0" smtClean="0">
                <a:solidFill>
                  <a:srgbClr val="C00000"/>
                </a:solidFill>
              </a:rPr>
              <a:t>Relazioni sindacali</a:t>
            </a:r>
            <a:endParaRPr lang="it-IT" dirty="0" smtClean="0">
              <a:solidFill>
                <a:srgbClr val="C00000"/>
              </a:solidFill>
            </a:endParaRPr>
          </a:p>
          <a:p>
            <a:pPr algn="ctr" eaLnBrk="0" hangingPunct="0">
              <a:buNone/>
            </a:pPr>
            <a:r>
              <a:rPr lang="it-IT" b="1" dirty="0" smtClean="0">
                <a:solidFill>
                  <a:srgbClr val="C00000"/>
                </a:solidFill>
              </a:rPr>
              <a:t>SEZIONE SCUOLA</a:t>
            </a:r>
          </a:p>
          <a:p>
            <a:pPr algn="ctr" eaLnBrk="0" hangingPunct="0">
              <a:buNone/>
            </a:pPr>
            <a:r>
              <a:rPr lang="it-IT" sz="6000" b="1" dirty="0" smtClean="0">
                <a:solidFill>
                  <a:srgbClr val="002060"/>
                </a:solidFill>
              </a:rPr>
              <a:t>Soggetti</a:t>
            </a:r>
            <a:endParaRPr lang="it-IT" sz="6000" dirty="0" smtClean="0">
              <a:solidFill>
                <a:srgbClr val="002060"/>
              </a:solidFill>
            </a:endParaRPr>
          </a:p>
          <a:p>
            <a:pPr eaLnBrk="0" hangingPunct="0">
              <a:buNone/>
            </a:pPr>
            <a:endParaRPr lang="it-IT" b="1" dirty="0" smtClean="0">
              <a:solidFill>
                <a:schemeClr val="tx2"/>
              </a:solidFill>
            </a:endParaRPr>
          </a:p>
          <a:p>
            <a:pPr eaLnBrk="0" hangingPunct="0">
              <a:spcAft>
                <a:spcPts val="1800"/>
              </a:spcAft>
              <a:buNone/>
              <a:tabLst>
                <a:tab pos="2511425" algn="l"/>
              </a:tabLst>
            </a:pPr>
            <a:r>
              <a:rPr lang="it-IT" b="1" dirty="0" smtClean="0">
                <a:solidFill>
                  <a:schemeClr val="tx2"/>
                </a:solidFill>
              </a:rPr>
              <a:t>Nazionale:	</a:t>
            </a:r>
            <a:r>
              <a:rPr lang="it-IT" dirty="0" smtClean="0">
                <a:solidFill>
                  <a:schemeClr val="tx2"/>
                </a:solidFill>
              </a:rPr>
              <a:t>MIUR + Sindacati firmatari</a:t>
            </a:r>
          </a:p>
          <a:p>
            <a:pPr eaLnBrk="0" hangingPunct="0">
              <a:spcAft>
                <a:spcPts val="1800"/>
              </a:spcAft>
              <a:buNone/>
              <a:tabLst>
                <a:tab pos="2511425" algn="l"/>
              </a:tabLst>
            </a:pPr>
            <a:r>
              <a:rPr lang="it-IT" b="1" dirty="0" smtClean="0">
                <a:solidFill>
                  <a:schemeClr val="tx2"/>
                </a:solidFill>
              </a:rPr>
              <a:t>Regione:	</a:t>
            </a:r>
            <a:r>
              <a:rPr lang="it-IT" dirty="0" smtClean="0">
                <a:solidFill>
                  <a:schemeClr val="tx2"/>
                </a:solidFill>
              </a:rPr>
              <a:t>USR + Sindacati firmatari</a:t>
            </a:r>
          </a:p>
          <a:p>
            <a:pPr>
              <a:buNone/>
              <a:tabLst>
                <a:tab pos="2511425" algn="l"/>
              </a:tabLst>
            </a:pPr>
            <a:r>
              <a:rPr lang="it-IT" b="1" dirty="0" smtClean="0">
                <a:solidFill>
                  <a:schemeClr val="tx2"/>
                </a:solidFill>
              </a:rPr>
              <a:t>Scuola:	</a:t>
            </a:r>
            <a:r>
              <a:rPr lang="it-IT" dirty="0" smtClean="0">
                <a:solidFill>
                  <a:schemeClr val="tx2"/>
                </a:solidFill>
              </a:rPr>
              <a:t>Dirigente scolastico + RSU</a:t>
            </a:r>
            <a:br>
              <a:rPr lang="it-IT" dirty="0" smtClean="0">
                <a:solidFill>
                  <a:schemeClr val="tx2"/>
                </a:solidFill>
              </a:rPr>
            </a:br>
            <a:r>
              <a:rPr lang="it-IT" dirty="0" smtClean="0">
                <a:solidFill>
                  <a:schemeClr val="tx2"/>
                </a:solidFill>
              </a:rPr>
              <a:t>	+ Sindacati firmatari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12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Materia di contrattazione</a:t>
            </a:r>
            <a:br>
              <a:rPr lang="it-IT" dirty="0" smtClean="0">
                <a:solidFill>
                  <a:srgbClr val="C00000"/>
                </a:solidFill>
              </a:rPr>
            </a:br>
            <a:r>
              <a:rPr lang="it-IT" dirty="0" smtClean="0">
                <a:solidFill>
                  <a:srgbClr val="C00000"/>
                </a:solidFill>
              </a:rPr>
              <a:t>integrativa a livello nazionale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462474"/>
          </a:xfrm>
        </p:spPr>
        <p:txBody>
          <a:bodyPr>
            <a:normAutofit fontScale="92500" lnSpcReduction="10000"/>
          </a:bodyPr>
          <a:lstStyle/>
          <a:p>
            <a:pPr marL="531813" indent="-531813" eaLnBrk="0" hangingPunct="0">
              <a:buNone/>
              <a:tabLst>
                <a:tab pos="531813" algn="l"/>
              </a:tabLst>
            </a:pPr>
            <a:r>
              <a:rPr lang="it-IT" sz="2400" dirty="0" smtClean="0">
                <a:solidFill>
                  <a:schemeClr val="accent1"/>
                </a:solidFill>
              </a:rPr>
              <a:t>a1)</a:t>
            </a:r>
            <a:r>
              <a:rPr lang="it-IT" sz="2400" dirty="0" smtClean="0">
                <a:solidFill>
                  <a:schemeClr val="tx2"/>
                </a:solidFill>
              </a:rPr>
              <a:t>	procedura e criteri per la mobilità territoriale e professionale</a:t>
            </a:r>
          </a:p>
          <a:p>
            <a:pPr marL="531813" indent="-531813" eaLnBrk="0" hangingPunct="0">
              <a:buNone/>
              <a:tabLst>
                <a:tab pos="531813" algn="l"/>
              </a:tabLst>
            </a:pPr>
            <a:r>
              <a:rPr lang="it-IT" sz="2400" dirty="0" smtClean="0">
                <a:solidFill>
                  <a:schemeClr val="tx2"/>
                </a:solidFill>
              </a:rPr>
              <a:t> </a:t>
            </a:r>
          </a:p>
          <a:p>
            <a:pPr marL="531813" indent="-531813" algn="ctr" eaLnBrk="0" hangingPunct="0">
              <a:buNone/>
              <a:tabLst>
                <a:tab pos="531813" algn="l"/>
              </a:tabLst>
            </a:pPr>
            <a:r>
              <a:rPr lang="it-IT" sz="2400" b="1" dirty="0" smtClean="0">
                <a:solidFill>
                  <a:srgbClr val="7030A0"/>
                </a:solidFill>
              </a:rPr>
              <a:t>CONTINUITÀ DIDATTICA:</a:t>
            </a:r>
            <a:endParaRPr lang="it-IT" sz="2400" dirty="0" smtClean="0">
              <a:solidFill>
                <a:srgbClr val="7030A0"/>
              </a:solidFill>
            </a:endParaRPr>
          </a:p>
          <a:p>
            <a:pPr marL="531813" indent="-531813" algn="ctr" eaLnBrk="0" hangingPunct="0">
              <a:buNone/>
              <a:tabLst>
                <a:tab pos="531813" algn="l"/>
              </a:tabLst>
            </a:pPr>
            <a:r>
              <a:rPr lang="it-IT" sz="2400" dirty="0" smtClean="0">
                <a:solidFill>
                  <a:schemeClr val="tx2"/>
                </a:solidFill>
              </a:rPr>
              <a:t>chi ottiene una nuova scuola di titolarità</a:t>
            </a:r>
            <a:br>
              <a:rPr lang="it-IT" sz="2400" dirty="0" smtClean="0">
                <a:solidFill>
                  <a:schemeClr val="tx2"/>
                </a:solidFill>
              </a:rPr>
            </a:br>
            <a:r>
              <a:rPr lang="it-IT" sz="2400" dirty="0" smtClean="0">
                <a:solidFill>
                  <a:schemeClr val="tx2"/>
                </a:solidFill>
              </a:rPr>
              <a:t>può fare una nuova domanda solo dopo 3 anni</a:t>
            </a:r>
          </a:p>
          <a:p>
            <a:pPr marL="531813" indent="-531813" eaLnBrk="0" hangingPunct="0">
              <a:buNone/>
              <a:tabLst>
                <a:tab pos="531813" algn="l"/>
              </a:tabLst>
            </a:pPr>
            <a:r>
              <a:rPr lang="it-IT" sz="2400" dirty="0" smtClean="0">
                <a:solidFill>
                  <a:schemeClr val="tx2"/>
                </a:solidFill>
              </a:rPr>
              <a:t> </a:t>
            </a:r>
          </a:p>
          <a:p>
            <a:pPr marL="531813" indent="-531813" eaLnBrk="0" hangingPunct="0">
              <a:buNone/>
              <a:tabLst>
                <a:tab pos="531813" algn="l"/>
              </a:tabLst>
            </a:pPr>
            <a:r>
              <a:rPr lang="it-IT" sz="2400" dirty="0" smtClean="0">
                <a:solidFill>
                  <a:schemeClr val="accent1"/>
                </a:solidFill>
              </a:rPr>
              <a:t>a2)</a:t>
            </a:r>
            <a:r>
              <a:rPr lang="it-IT" sz="2400" dirty="0" smtClean="0">
                <a:solidFill>
                  <a:schemeClr val="tx2"/>
                </a:solidFill>
              </a:rPr>
              <a:t>	criteri per utilizzazioni e assegnazioni provvisorie</a:t>
            </a:r>
          </a:p>
          <a:p>
            <a:pPr marL="531813" indent="-531813" eaLnBrk="0" hangingPunct="0">
              <a:buNone/>
              <a:tabLst>
                <a:tab pos="531813" algn="l"/>
              </a:tabLst>
            </a:pPr>
            <a:r>
              <a:rPr lang="it-IT" sz="2400" dirty="0" smtClean="0">
                <a:solidFill>
                  <a:schemeClr val="accent1"/>
                </a:solidFill>
              </a:rPr>
              <a:t>a3)</a:t>
            </a:r>
            <a:r>
              <a:rPr lang="it-IT" sz="2400" dirty="0" smtClean="0">
                <a:solidFill>
                  <a:schemeClr val="tx2"/>
                </a:solidFill>
              </a:rPr>
              <a:t>	criteri di ripartizione risorse per la formazione</a:t>
            </a:r>
          </a:p>
          <a:p>
            <a:pPr marL="531813" indent="-531813" eaLnBrk="0" hangingPunct="0">
              <a:buNone/>
              <a:tabLst>
                <a:tab pos="531813" algn="l"/>
              </a:tabLst>
            </a:pPr>
            <a:r>
              <a:rPr lang="it-IT" sz="2400" dirty="0" smtClean="0">
                <a:solidFill>
                  <a:schemeClr val="accent1"/>
                </a:solidFill>
              </a:rPr>
              <a:t>a4)</a:t>
            </a:r>
            <a:r>
              <a:rPr lang="it-IT" sz="2400" dirty="0" smtClean="0">
                <a:solidFill>
                  <a:schemeClr val="tx2"/>
                </a:solidFill>
              </a:rPr>
              <a:t>	criteri per l’esercizio dei diritti sindacali</a:t>
            </a:r>
          </a:p>
          <a:p>
            <a:pPr marL="531813" indent="-531813">
              <a:buNone/>
              <a:tabLst>
                <a:tab pos="531813" algn="l"/>
              </a:tabLst>
            </a:pPr>
            <a:r>
              <a:rPr lang="it-IT" sz="2400" dirty="0" smtClean="0">
                <a:solidFill>
                  <a:schemeClr val="accent1"/>
                </a:solidFill>
              </a:rPr>
              <a:t>a5)</a:t>
            </a:r>
            <a:r>
              <a:rPr lang="it-IT" sz="2400" dirty="0" smtClean="0">
                <a:solidFill>
                  <a:schemeClr val="tx2"/>
                </a:solidFill>
              </a:rPr>
              <a:t>	criteri riparto nuovo FONDO per il miglioramento dell’offerta formativa</a:t>
            </a:r>
            <a:endParaRPr lang="it-IT" sz="2400" dirty="0">
              <a:solidFill>
                <a:schemeClr val="tx2"/>
              </a:solidFill>
            </a:endParaRP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13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Freccia in giù 7"/>
          <p:cNvSpPr/>
          <p:nvPr/>
        </p:nvSpPr>
        <p:spPr>
          <a:xfrm>
            <a:off x="4857752" y="2285992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Materia di contrattazione</a:t>
            </a:r>
            <a:br>
              <a:rPr lang="it-IT" dirty="0" smtClean="0">
                <a:solidFill>
                  <a:srgbClr val="C00000"/>
                </a:solidFill>
              </a:rPr>
            </a:br>
            <a:r>
              <a:rPr lang="it-IT" dirty="0" smtClean="0">
                <a:solidFill>
                  <a:srgbClr val="C00000"/>
                </a:solidFill>
              </a:rPr>
              <a:t>a livello regionale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462474"/>
          </a:xfrm>
        </p:spPr>
        <p:txBody>
          <a:bodyPr>
            <a:normAutofit lnSpcReduction="10000"/>
          </a:bodyPr>
          <a:lstStyle/>
          <a:p>
            <a:pPr marL="900113" indent="-900113" eaLnBrk="0" hangingPunct="0">
              <a:buNone/>
              <a:tabLst>
                <a:tab pos="900113" algn="l"/>
              </a:tabLst>
            </a:pPr>
            <a:r>
              <a:rPr lang="it-IT" dirty="0" smtClean="0">
                <a:solidFill>
                  <a:schemeClr val="accent1"/>
                </a:solidFill>
              </a:rPr>
              <a:t>b1)</a:t>
            </a:r>
            <a:r>
              <a:rPr lang="it-IT" dirty="0" smtClean="0">
                <a:solidFill>
                  <a:schemeClr val="tx2"/>
                </a:solidFill>
              </a:rPr>
              <a:t>	salute nell’ambiente di lavoro</a:t>
            </a:r>
          </a:p>
          <a:p>
            <a:pPr marL="900113" indent="-900113" eaLnBrk="0" hangingPunct="0">
              <a:buNone/>
              <a:tabLst>
                <a:tab pos="900113" algn="l"/>
              </a:tabLst>
            </a:pPr>
            <a:r>
              <a:rPr lang="it-IT" dirty="0" smtClean="0">
                <a:solidFill>
                  <a:schemeClr val="accent1"/>
                </a:solidFill>
              </a:rPr>
              <a:t>b2)</a:t>
            </a:r>
            <a:r>
              <a:rPr lang="it-IT" dirty="0" smtClean="0">
                <a:solidFill>
                  <a:schemeClr val="tx2"/>
                </a:solidFill>
              </a:rPr>
              <a:t>	utilizzo risorse Enti diversi da MIUR per lotta contro l’emarginazione scolastica e le aree a rischio e a forte processo immigratorio</a:t>
            </a:r>
          </a:p>
          <a:p>
            <a:pPr marL="900113" indent="-900113" eaLnBrk="0" hangingPunct="0">
              <a:buNone/>
              <a:tabLst>
                <a:tab pos="900113" algn="l"/>
              </a:tabLst>
            </a:pPr>
            <a:r>
              <a:rPr lang="it-IT" dirty="0" smtClean="0">
                <a:solidFill>
                  <a:schemeClr val="accent1"/>
                </a:solidFill>
              </a:rPr>
              <a:t>b3)</a:t>
            </a:r>
            <a:r>
              <a:rPr lang="it-IT" dirty="0" smtClean="0">
                <a:solidFill>
                  <a:schemeClr val="tx2"/>
                </a:solidFill>
              </a:rPr>
              <a:t>	assemblee territoriali</a:t>
            </a:r>
          </a:p>
          <a:p>
            <a:pPr marL="900113" indent="-900113" eaLnBrk="0" hangingPunct="0">
              <a:buNone/>
              <a:tabLst>
                <a:tab pos="900113" algn="l"/>
              </a:tabLst>
            </a:pPr>
            <a:r>
              <a:rPr lang="it-IT" dirty="0" smtClean="0">
                <a:solidFill>
                  <a:schemeClr val="accent1"/>
                </a:solidFill>
              </a:rPr>
              <a:t>b4)</a:t>
            </a:r>
            <a:r>
              <a:rPr lang="it-IT" dirty="0" smtClean="0">
                <a:solidFill>
                  <a:schemeClr val="tx2"/>
                </a:solidFill>
              </a:rPr>
              <a:t>	permessi diritto allo studio</a:t>
            </a:r>
          </a:p>
          <a:p>
            <a:pPr marL="900113" indent="-900113">
              <a:buNone/>
              <a:tabLst>
                <a:tab pos="900113" algn="l"/>
              </a:tabLst>
            </a:pPr>
            <a:r>
              <a:rPr lang="it-IT" dirty="0" smtClean="0">
                <a:solidFill>
                  <a:schemeClr val="accent1"/>
                </a:solidFill>
              </a:rPr>
              <a:t>b5)</a:t>
            </a:r>
            <a:r>
              <a:rPr lang="it-IT" dirty="0" smtClean="0">
                <a:solidFill>
                  <a:schemeClr val="tx2"/>
                </a:solidFill>
              </a:rPr>
              <a:t>	materie di cui ai punti a1, a2, a3, a4 ove delegati dal CCNI Nazionale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14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Materia di contrattazione</a:t>
            </a:r>
            <a:br>
              <a:rPr lang="it-IT" dirty="0" smtClean="0">
                <a:solidFill>
                  <a:srgbClr val="C00000"/>
                </a:solidFill>
              </a:rPr>
            </a:br>
            <a:r>
              <a:rPr lang="it-IT" dirty="0" smtClean="0">
                <a:solidFill>
                  <a:srgbClr val="C00000"/>
                </a:solidFill>
              </a:rPr>
              <a:t>a livello di scuola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462474"/>
          </a:xfrm>
        </p:spPr>
        <p:txBody>
          <a:bodyPr>
            <a:normAutofit fontScale="92500" lnSpcReduction="20000"/>
          </a:bodyPr>
          <a:lstStyle/>
          <a:p>
            <a:pPr marL="623888" indent="-623888" eaLnBrk="0" hangingPunct="0">
              <a:buNone/>
              <a:tabLst>
                <a:tab pos="627063" algn="l"/>
              </a:tabLst>
            </a:pPr>
            <a:r>
              <a:rPr lang="it-IT" sz="2400" dirty="0" smtClean="0">
                <a:solidFill>
                  <a:schemeClr val="accent1"/>
                </a:solidFill>
              </a:rPr>
              <a:t>c1)</a:t>
            </a:r>
            <a:r>
              <a:rPr lang="it-IT" sz="2400" dirty="0" smtClean="0">
                <a:solidFill>
                  <a:schemeClr val="tx2"/>
                </a:solidFill>
              </a:rPr>
              <a:t>	sicurezza</a:t>
            </a:r>
          </a:p>
          <a:p>
            <a:pPr marL="623888" indent="-623888" eaLnBrk="0" hangingPunct="0">
              <a:buNone/>
              <a:tabLst>
                <a:tab pos="627063" algn="l"/>
              </a:tabLst>
            </a:pPr>
            <a:r>
              <a:rPr lang="it-IT" sz="2400" dirty="0" smtClean="0">
                <a:solidFill>
                  <a:schemeClr val="accent1"/>
                </a:solidFill>
              </a:rPr>
              <a:t>c2)</a:t>
            </a:r>
            <a:r>
              <a:rPr lang="it-IT" sz="2400" dirty="0" smtClean="0">
                <a:solidFill>
                  <a:schemeClr val="tx2"/>
                </a:solidFill>
              </a:rPr>
              <a:t>	criteri di ripartizione Fondo d’Istituto</a:t>
            </a:r>
          </a:p>
          <a:p>
            <a:pPr marL="623888" indent="-623888" eaLnBrk="0" hangingPunct="0">
              <a:buNone/>
              <a:tabLst>
                <a:tab pos="627063" algn="l"/>
              </a:tabLst>
            </a:pPr>
            <a:r>
              <a:rPr lang="it-IT" sz="2400" dirty="0" smtClean="0">
                <a:solidFill>
                  <a:schemeClr val="accent1"/>
                </a:solidFill>
              </a:rPr>
              <a:t>c3)</a:t>
            </a:r>
            <a:r>
              <a:rPr lang="it-IT" sz="2400" dirty="0" smtClean="0">
                <a:solidFill>
                  <a:schemeClr val="tx2"/>
                </a:solidFill>
              </a:rPr>
              <a:t>	criteri di attribuzione compensi accessori compreso alternanza </a:t>
            </a:r>
            <a:r>
              <a:rPr lang="it-IT" sz="2400" dirty="0" err="1" smtClean="0">
                <a:solidFill>
                  <a:schemeClr val="tx2"/>
                </a:solidFill>
              </a:rPr>
              <a:t>S.L.</a:t>
            </a:r>
            <a:r>
              <a:rPr lang="it-IT" sz="2400" dirty="0" smtClean="0">
                <a:solidFill>
                  <a:schemeClr val="tx2"/>
                </a:solidFill>
              </a:rPr>
              <a:t> e fondi di progetti nazionali e comunitari</a:t>
            </a:r>
          </a:p>
          <a:p>
            <a:pPr marL="623888" indent="-623888" eaLnBrk="0" hangingPunct="0">
              <a:buNone/>
              <a:tabLst>
                <a:tab pos="627063" algn="l"/>
              </a:tabLst>
            </a:pPr>
            <a:r>
              <a:rPr lang="it-IT" sz="2400" dirty="0" smtClean="0">
                <a:solidFill>
                  <a:schemeClr val="accent1"/>
                </a:solidFill>
              </a:rPr>
              <a:t>c4)</a:t>
            </a:r>
            <a:r>
              <a:rPr lang="it-IT" sz="2400" dirty="0" smtClean="0">
                <a:solidFill>
                  <a:schemeClr val="tx2"/>
                </a:solidFill>
              </a:rPr>
              <a:t>	criteri per la determinazione dei compensi per la valorizzazione del personale, compreso il bonus</a:t>
            </a:r>
          </a:p>
          <a:p>
            <a:pPr marL="623888" indent="-623888" eaLnBrk="0" hangingPunct="0">
              <a:buNone/>
              <a:tabLst>
                <a:tab pos="627063" algn="l"/>
              </a:tabLst>
            </a:pPr>
            <a:r>
              <a:rPr lang="it-IT" sz="2400" dirty="0" smtClean="0">
                <a:solidFill>
                  <a:schemeClr val="accent1"/>
                </a:solidFill>
              </a:rPr>
              <a:t>c5)</a:t>
            </a:r>
            <a:r>
              <a:rPr lang="it-IT" sz="2400" dirty="0" smtClean="0">
                <a:solidFill>
                  <a:schemeClr val="tx2"/>
                </a:solidFill>
              </a:rPr>
              <a:t>	diritti sindacali</a:t>
            </a:r>
          </a:p>
          <a:p>
            <a:pPr marL="623888" indent="-623888" eaLnBrk="0" hangingPunct="0">
              <a:buNone/>
              <a:tabLst>
                <a:tab pos="627063" algn="l"/>
              </a:tabLst>
            </a:pPr>
            <a:r>
              <a:rPr lang="it-IT" sz="2400" dirty="0" smtClean="0">
                <a:solidFill>
                  <a:schemeClr val="accent1"/>
                </a:solidFill>
              </a:rPr>
              <a:t>c6)</a:t>
            </a:r>
            <a:r>
              <a:rPr lang="it-IT" sz="2400" dirty="0" smtClean="0">
                <a:solidFill>
                  <a:schemeClr val="tx2"/>
                </a:solidFill>
              </a:rPr>
              <a:t>	flessibilità oraria ATA</a:t>
            </a:r>
          </a:p>
          <a:p>
            <a:pPr marL="623888" indent="-623888" eaLnBrk="0" hangingPunct="0">
              <a:buNone/>
              <a:tabLst>
                <a:tab pos="627063" algn="l"/>
              </a:tabLst>
            </a:pPr>
            <a:r>
              <a:rPr lang="it-IT" sz="2400" dirty="0" smtClean="0">
                <a:solidFill>
                  <a:schemeClr val="accent1"/>
                </a:solidFill>
              </a:rPr>
              <a:t>c7)</a:t>
            </a:r>
            <a:r>
              <a:rPr lang="it-IT" sz="2400" dirty="0" smtClean="0">
                <a:solidFill>
                  <a:schemeClr val="tx2"/>
                </a:solidFill>
              </a:rPr>
              <a:t>	criteri di ripartizione risorse formazione</a:t>
            </a:r>
          </a:p>
          <a:p>
            <a:pPr marL="623888" indent="-623888">
              <a:buNone/>
              <a:tabLst>
                <a:tab pos="627063" algn="l"/>
              </a:tabLst>
            </a:pPr>
            <a:r>
              <a:rPr lang="it-IT" sz="2400" dirty="0" smtClean="0">
                <a:solidFill>
                  <a:schemeClr val="accent1"/>
                </a:solidFill>
              </a:rPr>
              <a:t>c8)</a:t>
            </a:r>
            <a:r>
              <a:rPr lang="it-IT" sz="2400" dirty="0" smtClean="0">
                <a:solidFill>
                  <a:schemeClr val="tx2"/>
                </a:solidFill>
              </a:rPr>
              <a:t>	criteri per utilizzo strumentazione tecnologica fuori orario lavoro (disconnessione)</a:t>
            </a:r>
          </a:p>
          <a:p>
            <a:pPr marL="623888" indent="-623888">
              <a:buNone/>
              <a:tabLst>
                <a:tab pos="627063" algn="l"/>
              </a:tabLst>
            </a:pPr>
            <a:r>
              <a:rPr lang="it-IT" sz="2400" dirty="0" smtClean="0">
                <a:solidFill>
                  <a:schemeClr val="accent1"/>
                </a:solidFill>
              </a:rPr>
              <a:t>c9)</a:t>
            </a:r>
            <a:r>
              <a:rPr lang="it-IT" sz="2400" dirty="0" smtClean="0">
                <a:solidFill>
                  <a:schemeClr val="tx2"/>
                </a:solidFill>
              </a:rPr>
              <a:t>	riflessi sulla qualità del lavoro delle innovazioni tecnologiche</a:t>
            </a:r>
            <a:endParaRPr lang="it-IT" sz="2400" dirty="0">
              <a:solidFill>
                <a:schemeClr val="tx2"/>
              </a:solidFill>
            </a:endParaRP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15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CONFRONTO</a:t>
            </a:r>
            <a:br>
              <a:rPr lang="it-IT" dirty="0" smtClean="0">
                <a:solidFill>
                  <a:srgbClr val="C00000"/>
                </a:solidFill>
              </a:rPr>
            </a:br>
            <a:r>
              <a:rPr lang="it-IT" dirty="0" smtClean="0">
                <a:solidFill>
                  <a:srgbClr val="C00000"/>
                </a:solidFill>
              </a:rPr>
              <a:t>a livello nazionale e regionale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714488"/>
            <a:ext cx="7498080" cy="4533912"/>
          </a:xfrm>
        </p:spPr>
        <p:txBody>
          <a:bodyPr>
            <a:noAutofit/>
          </a:bodyPr>
          <a:lstStyle/>
          <a:p>
            <a:pPr marL="723900" indent="-723900" eaLnBrk="0" hangingPunct="0">
              <a:buNone/>
              <a:tabLst>
                <a:tab pos="723900" algn="l"/>
              </a:tabLst>
            </a:pPr>
            <a:r>
              <a:rPr lang="it-IT" sz="2800" dirty="0" smtClean="0">
                <a:solidFill>
                  <a:schemeClr val="accent1"/>
                </a:solidFill>
              </a:rPr>
              <a:t>a1)</a:t>
            </a:r>
            <a:r>
              <a:rPr lang="it-IT" sz="2800" dirty="0" smtClean="0"/>
              <a:t>	obiettivi e finalità della formazione del personale</a:t>
            </a:r>
          </a:p>
          <a:p>
            <a:pPr marL="723900" indent="-723900" eaLnBrk="0" hangingPunct="0">
              <a:buNone/>
              <a:tabLst>
                <a:tab pos="723900" algn="l"/>
              </a:tabLst>
            </a:pPr>
            <a:r>
              <a:rPr lang="it-IT" sz="2800" dirty="0" smtClean="0">
                <a:solidFill>
                  <a:schemeClr val="accent1"/>
                </a:solidFill>
              </a:rPr>
              <a:t> a2</a:t>
            </a:r>
            <a:r>
              <a:rPr lang="it-IT" sz="2800" dirty="0" smtClean="0"/>
              <a:t>	strumenti e metodologie per la valutazione dell’efficacia e della qualità del sistema scolastico, anche in rapporto alle sperimentazioni in atto</a:t>
            </a:r>
          </a:p>
          <a:p>
            <a:pPr marL="723900" indent="-723900" eaLnBrk="0" hangingPunct="0">
              <a:buNone/>
              <a:tabLst>
                <a:tab pos="723900" algn="l"/>
              </a:tabLst>
            </a:pPr>
            <a:r>
              <a:rPr lang="it-IT" sz="2800" dirty="0" smtClean="0">
                <a:solidFill>
                  <a:schemeClr val="accent1"/>
                </a:solidFill>
              </a:rPr>
              <a:t> a3)</a:t>
            </a:r>
            <a:r>
              <a:rPr lang="it-IT" sz="2800" dirty="0" smtClean="0"/>
              <a:t>	organici e reclutamento del personale scolastico; su tali materie, il periodo di confronto non può superare i cinque giorni</a:t>
            </a:r>
            <a:endParaRPr lang="it-IT" sz="3000" dirty="0"/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16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Confronto a livello di scuola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428736"/>
            <a:ext cx="7498080" cy="4819664"/>
          </a:xfrm>
        </p:spPr>
        <p:txBody>
          <a:bodyPr>
            <a:normAutofit fontScale="92500" lnSpcReduction="20000"/>
          </a:bodyPr>
          <a:lstStyle/>
          <a:p>
            <a:pPr marL="723900" indent="-723900" eaLnBrk="0" hangingPunct="0">
              <a:buNone/>
              <a:tabLst>
                <a:tab pos="723900" algn="l"/>
              </a:tabLst>
            </a:pPr>
            <a:r>
              <a:rPr lang="it-IT" sz="2800" dirty="0" smtClean="0">
                <a:solidFill>
                  <a:schemeClr val="accent1"/>
                </a:solidFill>
              </a:rPr>
              <a:t>b1)</a:t>
            </a:r>
            <a:r>
              <a:rPr lang="it-IT" sz="2800" dirty="0" smtClean="0">
                <a:solidFill>
                  <a:schemeClr val="tx2"/>
                </a:solidFill>
              </a:rPr>
              <a:t>	articolazione dell’orario di lavoro del personale docente, educativo ed ATA, nonché i criteri per l’individuazione del medesimo personale da utilizzare nelle attività retribuite con il Fondo d’Istituto</a:t>
            </a:r>
          </a:p>
          <a:p>
            <a:pPr marL="723900" indent="-723900" eaLnBrk="0" hangingPunct="0">
              <a:buNone/>
              <a:tabLst>
                <a:tab pos="723900" algn="l"/>
              </a:tabLst>
            </a:pPr>
            <a:r>
              <a:rPr lang="it-IT" sz="2800" dirty="0" smtClean="0">
                <a:solidFill>
                  <a:srgbClr val="00B0F0"/>
                </a:solidFill>
              </a:rPr>
              <a:t> b2)</a:t>
            </a:r>
            <a:r>
              <a:rPr lang="it-IT" sz="2800" dirty="0" smtClean="0">
                <a:solidFill>
                  <a:schemeClr val="tx2"/>
                </a:solidFill>
              </a:rPr>
              <a:t>	criteri riguardanti le assegnazioni alle sedi di servizio all’interno dell’istruzione scolastica del personale docente, educativo ed ATA</a:t>
            </a:r>
          </a:p>
          <a:p>
            <a:pPr marL="723900" indent="-723900" eaLnBrk="0" hangingPunct="0">
              <a:buNone/>
              <a:tabLst>
                <a:tab pos="723900" algn="l"/>
              </a:tabLst>
            </a:pPr>
            <a:r>
              <a:rPr lang="it-IT" sz="2800" dirty="0" smtClean="0">
                <a:solidFill>
                  <a:schemeClr val="accent1"/>
                </a:solidFill>
              </a:rPr>
              <a:t> b3)</a:t>
            </a:r>
            <a:r>
              <a:rPr lang="it-IT" sz="2800" dirty="0" smtClean="0">
                <a:solidFill>
                  <a:schemeClr val="tx2"/>
                </a:solidFill>
              </a:rPr>
              <a:t>	criteri per la fruizione dei permessi per l’aggiornamento</a:t>
            </a:r>
          </a:p>
          <a:p>
            <a:pPr marL="723900" indent="-723900" eaLnBrk="0" hangingPunct="0">
              <a:buNone/>
              <a:tabLst>
                <a:tab pos="723900" algn="l"/>
              </a:tabLst>
            </a:pPr>
            <a:r>
              <a:rPr lang="it-IT" sz="2800" dirty="0" smtClean="0">
                <a:solidFill>
                  <a:schemeClr val="tx2"/>
                </a:solidFill>
              </a:rPr>
              <a:t> </a:t>
            </a:r>
            <a:r>
              <a:rPr lang="it-IT" sz="2800" dirty="0" smtClean="0">
                <a:solidFill>
                  <a:schemeClr val="accent1"/>
                </a:solidFill>
              </a:rPr>
              <a:t>b4)</a:t>
            </a:r>
            <a:r>
              <a:rPr lang="it-IT" sz="2800" dirty="0" smtClean="0">
                <a:solidFill>
                  <a:schemeClr val="tx2"/>
                </a:solidFill>
              </a:rPr>
              <a:t>	promozione della legalità, della qualità del lavoro e del benessere organizzativo e individuazione delle misure di prevenzione dello stress lavoro-correlato e di fenomeni di </a:t>
            </a:r>
            <a:r>
              <a:rPr lang="it-IT" sz="2800" dirty="0" err="1" smtClean="0">
                <a:solidFill>
                  <a:schemeClr val="tx2"/>
                </a:solidFill>
              </a:rPr>
              <a:t>burn-out</a:t>
            </a:r>
            <a:endParaRPr lang="it-IT" sz="2800" dirty="0">
              <a:solidFill>
                <a:schemeClr val="tx2"/>
              </a:solidFill>
            </a:endParaRP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17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200" dirty="0" smtClean="0">
                <a:solidFill>
                  <a:srgbClr val="C00000"/>
                </a:solidFill>
              </a:rPr>
              <a:t>INFORMAZIONE</a:t>
            </a:r>
            <a:br>
              <a:rPr lang="it-IT" sz="3200" dirty="0" smtClean="0">
                <a:solidFill>
                  <a:srgbClr val="C00000"/>
                </a:solidFill>
              </a:rPr>
            </a:br>
            <a:r>
              <a:rPr lang="it-IT" sz="3200" dirty="0" smtClean="0">
                <a:solidFill>
                  <a:srgbClr val="C00000"/>
                </a:solidFill>
              </a:rPr>
              <a:t>a livello nazionale e regionale</a:t>
            </a:r>
            <a:endParaRPr lang="it-IT" sz="32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643050"/>
            <a:ext cx="7498080" cy="4605350"/>
          </a:xfrm>
        </p:spPr>
        <p:txBody>
          <a:bodyPr>
            <a:normAutofit/>
          </a:bodyPr>
          <a:lstStyle/>
          <a:p>
            <a:pPr marL="627063" indent="-627063" eaLnBrk="0" hangingPunct="0">
              <a:buNone/>
              <a:tabLst>
                <a:tab pos="627063" algn="l"/>
              </a:tabLst>
            </a:pPr>
            <a:r>
              <a:rPr lang="it-IT" sz="2800" dirty="0" smtClean="0">
                <a:solidFill>
                  <a:schemeClr val="accent1"/>
                </a:solidFill>
              </a:rPr>
              <a:t>a1)</a:t>
            </a:r>
            <a:r>
              <a:rPr lang="it-IT" sz="2800" dirty="0" smtClean="0">
                <a:solidFill>
                  <a:schemeClr val="tx2"/>
                </a:solidFill>
              </a:rPr>
              <a:t>	esiti dei monitoraggi</a:t>
            </a:r>
          </a:p>
          <a:p>
            <a:pPr marL="627063" indent="-627063" eaLnBrk="0" hangingPunct="0">
              <a:buNone/>
              <a:tabLst>
                <a:tab pos="627063" algn="l"/>
              </a:tabLst>
            </a:pPr>
            <a:r>
              <a:rPr lang="it-IT" sz="2800" dirty="0" smtClean="0">
                <a:solidFill>
                  <a:schemeClr val="accent1"/>
                </a:solidFill>
              </a:rPr>
              <a:t>a2)</a:t>
            </a:r>
            <a:r>
              <a:rPr lang="it-IT" sz="2800" dirty="0" smtClean="0">
                <a:solidFill>
                  <a:schemeClr val="tx2"/>
                </a:solidFill>
              </a:rPr>
              <a:t>	risorse finanziarie assegnate alle istituzioni scolastiche</a:t>
            </a:r>
          </a:p>
          <a:p>
            <a:pPr marL="627063" indent="-627063" eaLnBrk="0" hangingPunct="0">
              <a:buNone/>
              <a:tabLst>
                <a:tab pos="627063" algn="l"/>
              </a:tabLst>
            </a:pPr>
            <a:r>
              <a:rPr lang="it-IT" sz="2800" dirty="0" smtClean="0">
                <a:solidFill>
                  <a:schemeClr val="accent1"/>
                </a:solidFill>
              </a:rPr>
              <a:t>a3)</a:t>
            </a:r>
            <a:r>
              <a:rPr lang="it-IT" sz="2800" dirty="0" smtClean="0">
                <a:solidFill>
                  <a:schemeClr val="tx2"/>
                </a:solidFill>
              </a:rPr>
              <a:t>	le risorse finanziarie erogate a livello di istituzione scolastica a valere sui fondi comunitari</a:t>
            </a:r>
          </a:p>
          <a:p>
            <a:pPr marL="627063" indent="-627063" eaLnBrk="0" hangingPunct="0">
              <a:buNone/>
              <a:tabLst>
                <a:tab pos="627063" algn="l"/>
              </a:tabLst>
            </a:pPr>
            <a:r>
              <a:rPr lang="it-IT" sz="2800" dirty="0" smtClean="0">
                <a:solidFill>
                  <a:schemeClr val="accent1"/>
                </a:solidFill>
              </a:rPr>
              <a:t>a4)</a:t>
            </a:r>
            <a:r>
              <a:rPr lang="it-IT" sz="2800" dirty="0" smtClean="0">
                <a:solidFill>
                  <a:schemeClr val="tx2"/>
                </a:solidFill>
              </a:rPr>
              <a:t>	operatività di nuovi sistemi informatici o modifica di quelli esistenti relativi ai servizi amministrativi e di supporto all’attività scolastica</a:t>
            </a:r>
            <a:endParaRPr lang="it-IT" sz="2800" dirty="0">
              <a:solidFill>
                <a:schemeClr val="tx2"/>
              </a:solidFill>
            </a:endParaRP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18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INFORMAZIONE</a:t>
            </a:r>
            <a:br>
              <a:rPr lang="it-IT" dirty="0" smtClean="0">
                <a:solidFill>
                  <a:srgbClr val="C00000"/>
                </a:solidFill>
              </a:rPr>
            </a:br>
            <a:r>
              <a:rPr lang="it-IT" dirty="0" smtClean="0">
                <a:solidFill>
                  <a:srgbClr val="C00000"/>
                </a:solidFill>
              </a:rPr>
              <a:t>a livello di scuola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4319598"/>
          </a:xfrm>
        </p:spPr>
        <p:txBody>
          <a:bodyPr>
            <a:normAutofit/>
          </a:bodyPr>
          <a:lstStyle/>
          <a:p>
            <a:pPr marL="900113" indent="-900113" eaLnBrk="0" hangingPunct="0">
              <a:buNone/>
              <a:tabLst>
                <a:tab pos="900113" algn="l"/>
              </a:tabLst>
            </a:pPr>
            <a:r>
              <a:rPr lang="it-IT" sz="3600" dirty="0" smtClean="0">
                <a:solidFill>
                  <a:schemeClr val="tx2"/>
                </a:solidFill>
              </a:rPr>
              <a:t>b1)	proposta di formazione delle classi e degli organici</a:t>
            </a:r>
          </a:p>
          <a:p>
            <a:pPr marL="900113" indent="-900113" eaLnBrk="0" hangingPunct="0">
              <a:buNone/>
              <a:tabLst>
                <a:tab pos="900113" algn="l"/>
              </a:tabLst>
            </a:pPr>
            <a:r>
              <a:rPr lang="it-IT" sz="3600" dirty="0" smtClean="0">
                <a:solidFill>
                  <a:schemeClr val="tx2"/>
                </a:solidFill>
              </a:rPr>
              <a:t> </a:t>
            </a:r>
          </a:p>
          <a:p>
            <a:pPr marL="900113" indent="-900113">
              <a:buNone/>
              <a:tabLst>
                <a:tab pos="900113" algn="l"/>
              </a:tabLst>
            </a:pPr>
            <a:r>
              <a:rPr lang="it-IT" sz="3600" dirty="0" smtClean="0">
                <a:solidFill>
                  <a:schemeClr val="tx2"/>
                </a:solidFill>
              </a:rPr>
              <a:t>b2)	criteri di attuazione dei progetti nazionali ed europei</a:t>
            </a:r>
            <a:endParaRPr lang="it-IT" sz="3600" dirty="0">
              <a:solidFill>
                <a:schemeClr val="tx2"/>
              </a:solidFill>
            </a:endParaRP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19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Relazioni sindacali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lvl="0" indent="0" algn="just" eaLnBrk="0" hangingPunct="0">
              <a:buNone/>
            </a:pPr>
            <a:r>
              <a:rPr lang="it-IT" b="1" dirty="0" smtClean="0">
                <a:solidFill>
                  <a:srgbClr val="002060"/>
                </a:solidFill>
              </a:rPr>
              <a:t>Gli attori delle relazioni sindacali sono:</a:t>
            </a:r>
          </a:p>
          <a:p>
            <a:pPr marL="723900" lvl="0" indent="-382588" algn="just" eaLnBrk="0" hangingPunct="0">
              <a:buFont typeface="Wingdings" pitchFamily="2" charset="2"/>
              <a:buChar char="v"/>
            </a:pPr>
            <a:r>
              <a:rPr lang="it-IT" b="1" dirty="0" smtClean="0">
                <a:solidFill>
                  <a:srgbClr val="FF0000"/>
                </a:solidFill>
              </a:rPr>
              <a:t>il Dirigente Scolastico</a:t>
            </a:r>
          </a:p>
          <a:p>
            <a:pPr marL="723900" lvl="0" indent="-382588" algn="just" eaLnBrk="0" hangingPunct="0">
              <a:buFont typeface="Wingdings" pitchFamily="2" charset="2"/>
              <a:buChar char="v"/>
            </a:pPr>
            <a:r>
              <a:rPr lang="it-IT" b="1" dirty="0" smtClean="0">
                <a:solidFill>
                  <a:srgbClr val="FF0000"/>
                </a:solidFill>
              </a:rPr>
              <a:t>la Rappresentanza Sindacale Unitaria (RSU)</a:t>
            </a:r>
          </a:p>
          <a:p>
            <a:pPr marL="723900" lvl="0" indent="-382588" algn="just" eaLnBrk="0" hangingPunct="0">
              <a:buFont typeface="Wingdings" pitchFamily="2" charset="2"/>
              <a:buChar char="v"/>
            </a:pPr>
            <a:r>
              <a:rPr lang="it-IT" b="1" dirty="0" smtClean="0">
                <a:solidFill>
                  <a:srgbClr val="FF0000"/>
                </a:solidFill>
              </a:rPr>
              <a:t>i Sindacati firmatari del CCNL</a:t>
            </a:r>
            <a:r>
              <a:rPr lang="it-IT" b="1" dirty="0" smtClean="0">
                <a:solidFill>
                  <a:schemeClr val="tx2"/>
                </a:solidFill>
              </a:rPr>
              <a:t/>
            </a:r>
            <a:br>
              <a:rPr lang="it-IT" b="1" dirty="0" smtClean="0">
                <a:solidFill>
                  <a:schemeClr val="tx2"/>
                </a:solidFill>
              </a:rPr>
            </a:br>
            <a:r>
              <a:rPr lang="it-IT" sz="2000" b="1" dirty="0" smtClean="0">
                <a:solidFill>
                  <a:schemeClr val="tx2"/>
                </a:solidFill>
              </a:rPr>
              <a:t>(FLC Cgil, Cisl Scuola, Fed. Uil Scuola RUA,  Fed. Gilda UNAMS e SNALS, la cui firma è avvenuta il 6 settembre 2018)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2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8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Organismo paritetico</a:t>
            </a:r>
            <a:br>
              <a:rPr lang="it-IT" dirty="0" smtClean="0">
                <a:solidFill>
                  <a:srgbClr val="C00000"/>
                </a:solidFill>
              </a:rPr>
            </a:br>
            <a:r>
              <a:rPr lang="it-IT" dirty="0" smtClean="0">
                <a:solidFill>
                  <a:srgbClr val="C00000"/>
                </a:solidFill>
              </a:rPr>
              <a:t>per l’innovazione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eaLnBrk="0" hangingPunct="0"/>
            <a:r>
              <a:rPr lang="it-IT" sz="2400" dirty="0" smtClean="0">
                <a:solidFill>
                  <a:schemeClr val="tx2"/>
                </a:solidFill>
              </a:rPr>
              <a:t>Per il settore scuola l’organismo è costituito presso il MIUR.</a:t>
            </a:r>
          </a:p>
          <a:p>
            <a:pPr algn="just" eaLnBrk="0" hangingPunct="0"/>
            <a:r>
              <a:rPr lang="it-IT" sz="2400" dirty="0" smtClean="0">
                <a:solidFill>
                  <a:schemeClr val="tx2"/>
                </a:solidFill>
              </a:rPr>
              <a:t>E’ finalizzato al coinvolgimento partecipativo delle </a:t>
            </a:r>
            <a:r>
              <a:rPr lang="it-IT" sz="2400" dirty="0" err="1" smtClean="0">
                <a:solidFill>
                  <a:schemeClr val="tx2"/>
                </a:solidFill>
              </a:rPr>
              <a:t>OO.SS</a:t>
            </a:r>
            <a:r>
              <a:rPr lang="it-IT" sz="2400" dirty="0" smtClean="0">
                <a:solidFill>
                  <a:schemeClr val="tx2"/>
                </a:solidFill>
              </a:rPr>
              <a:t>. titolari della contrattazione integrativa per approfondire e formulare proposte su:</a:t>
            </a:r>
          </a:p>
          <a:p>
            <a:pPr marL="623888" lvl="0" indent="-282575" algn="just" eaLnBrk="0" hangingPunct="0">
              <a:buFont typeface="Wingdings" pitchFamily="2" charset="2"/>
              <a:buChar char="v"/>
            </a:pPr>
            <a:r>
              <a:rPr lang="it-IT" sz="2400" dirty="0" smtClean="0">
                <a:solidFill>
                  <a:schemeClr val="tx2"/>
                </a:solidFill>
              </a:rPr>
              <a:t>progetti di organizzazione, innovazione e miglioramento dei servizi</a:t>
            </a:r>
          </a:p>
          <a:p>
            <a:pPr marL="623888" lvl="0" indent="-282575" algn="just" eaLnBrk="0" hangingPunct="0">
              <a:buFont typeface="Wingdings" pitchFamily="2" charset="2"/>
              <a:buChar char="v"/>
            </a:pPr>
            <a:r>
              <a:rPr lang="it-IT" sz="2400" dirty="0" smtClean="0">
                <a:solidFill>
                  <a:schemeClr val="tx2"/>
                </a:solidFill>
              </a:rPr>
              <a:t>lavoro agile e conciliazione dei tempi di vita di lavoro</a:t>
            </a:r>
          </a:p>
          <a:p>
            <a:pPr algn="just" eaLnBrk="0" hangingPunct="0">
              <a:buNone/>
            </a:pPr>
            <a:r>
              <a:rPr lang="it-IT" sz="2400" dirty="0" smtClean="0">
                <a:solidFill>
                  <a:schemeClr val="tx2"/>
                </a:solidFill>
              </a:rPr>
              <a:t> </a:t>
            </a:r>
          </a:p>
          <a:p>
            <a:pPr algn="just" eaLnBrk="0" hangingPunct="0"/>
            <a:r>
              <a:rPr lang="it-IT" sz="2400" dirty="0" smtClean="0">
                <a:solidFill>
                  <a:schemeClr val="tx2"/>
                </a:solidFill>
              </a:rPr>
              <a:t>E’ sede di informativa su:</a:t>
            </a:r>
          </a:p>
          <a:p>
            <a:pPr marL="623888" lvl="0" indent="-282575" algn="just" eaLnBrk="0" hangingPunct="0">
              <a:buFont typeface="Wingdings" pitchFamily="2" charset="2"/>
              <a:buChar char="v"/>
            </a:pPr>
            <a:r>
              <a:rPr lang="it-IT" sz="2400" dirty="0" smtClean="0">
                <a:solidFill>
                  <a:schemeClr val="tx2"/>
                </a:solidFill>
              </a:rPr>
              <a:t>andamenti occupazionali</a:t>
            </a:r>
          </a:p>
          <a:p>
            <a:pPr marL="623888" lvl="0" indent="-282575" algn="just" eaLnBrk="0" hangingPunct="0">
              <a:buFont typeface="Wingdings" pitchFamily="2" charset="2"/>
              <a:buChar char="v"/>
            </a:pPr>
            <a:r>
              <a:rPr lang="it-IT" sz="2400" dirty="0" smtClean="0">
                <a:solidFill>
                  <a:schemeClr val="tx2"/>
                </a:solidFill>
              </a:rPr>
              <a:t>dati su contratti</a:t>
            </a:r>
          </a:p>
          <a:p>
            <a:pPr marL="623888" lvl="0" indent="-282575" algn="just">
              <a:buFont typeface="Wingdings" pitchFamily="2" charset="2"/>
              <a:buChar char="v"/>
            </a:pPr>
            <a:r>
              <a:rPr lang="it-IT" sz="2400" dirty="0" smtClean="0">
                <a:solidFill>
                  <a:schemeClr val="tx2"/>
                </a:solidFill>
              </a:rPr>
              <a:t>dati sulle assenze del personale</a:t>
            </a:r>
            <a:r>
              <a:rPr lang="it-IT" sz="2400" b="1" dirty="0" smtClean="0">
                <a:solidFill>
                  <a:schemeClr val="tx2"/>
                </a:solidFill>
              </a:rPr>
              <a:t> </a:t>
            </a:r>
            <a:endParaRPr lang="it-IT" sz="2400" b="1" dirty="0">
              <a:solidFill>
                <a:schemeClr val="tx2"/>
              </a:solidFill>
            </a:endParaRP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20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Atto unilaterale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0" hangingPunct="0">
              <a:buNone/>
            </a:pPr>
            <a:r>
              <a:rPr lang="it-IT" sz="2400" dirty="0" smtClean="0">
                <a:solidFill>
                  <a:schemeClr val="tx2"/>
                </a:solidFill>
              </a:rPr>
              <a:t>Il CCNL all’art. 7 prevede </a:t>
            </a:r>
            <a:r>
              <a:rPr lang="it-IT" sz="2400" b="1" dirty="0" smtClean="0">
                <a:solidFill>
                  <a:schemeClr val="accent1"/>
                </a:solidFill>
              </a:rPr>
              <a:t>2</a:t>
            </a:r>
            <a:r>
              <a:rPr lang="it-IT" sz="2400" dirty="0" smtClean="0">
                <a:solidFill>
                  <a:schemeClr val="tx2"/>
                </a:solidFill>
              </a:rPr>
              <a:t> ipotesi: </a:t>
            </a:r>
          </a:p>
          <a:p>
            <a:pPr eaLnBrk="0" hangingPunct="0">
              <a:buNone/>
            </a:pPr>
            <a:endParaRPr lang="it-IT" sz="900" dirty="0" smtClean="0">
              <a:solidFill>
                <a:schemeClr val="tx2"/>
              </a:solidFill>
            </a:endParaRPr>
          </a:p>
          <a:p>
            <a:pPr algn="just" eaLnBrk="0" hangingPunct="0"/>
            <a:r>
              <a:rPr lang="it-IT" sz="2400" b="1" dirty="0" smtClean="0">
                <a:solidFill>
                  <a:schemeClr val="tx2"/>
                </a:solidFill>
              </a:rPr>
              <a:t>Comma 6</a:t>
            </a:r>
            <a:r>
              <a:rPr lang="it-IT" sz="2400" dirty="0" smtClean="0">
                <a:solidFill>
                  <a:schemeClr val="tx2"/>
                </a:solidFill>
              </a:rPr>
              <a:t>: decorsi 30gg + 30 dall’inizio della trattativa senza raggiungimento dell’accordo, le parti riassumono prerogative e libertà d’azione e decisione; cioè:</a:t>
            </a:r>
          </a:p>
          <a:p>
            <a:pPr marL="623888" lvl="0" indent="-282575" algn="just" eaLnBrk="0" hangingPunct="0"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tx2"/>
                </a:solidFill>
              </a:rPr>
              <a:t>l’Amministrazione adotta misure e provvedimenti unilaterali</a:t>
            </a:r>
          </a:p>
          <a:p>
            <a:pPr marL="623888" lvl="0" indent="-282575" algn="just" eaLnBrk="0" hangingPunct="0"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tx2"/>
                </a:solidFill>
              </a:rPr>
              <a:t>il Sindacato proclama azioni di mobilitazione e contrasto</a:t>
            </a:r>
          </a:p>
          <a:p>
            <a:pPr algn="just" eaLnBrk="0" hangingPunct="0">
              <a:buNone/>
            </a:pPr>
            <a:r>
              <a:rPr lang="it-IT" sz="900" dirty="0" smtClean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it-IT" sz="2400" b="1" dirty="0" smtClean="0">
                <a:solidFill>
                  <a:schemeClr val="tx2"/>
                </a:solidFill>
              </a:rPr>
              <a:t>Comma 7</a:t>
            </a:r>
            <a:r>
              <a:rPr lang="it-IT" sz="2400" dirty="0" smtClean="0">
                <a:solidFill>
                  <a:schemeClr val="tx2"/>
                </a:solidFill>
              </a:rPr>
              <a:t>: sulle materie che determinano un "oggettivo pregiudizio alla funzionalità dell’azione amministrativa", l’Amministrazione decide in via provvisoria fino alla successiva sottoscrizione e prosegue la trattativa,</a:t>
            </a:r>
            <a:br>
              <a:rPr lang="it-IT" sz="2400" dirty="0" smtClean="0">
                <a:solidFill>
                  <a:schemeClr val="tx2"/>
                </a:solidFill>
              </a:rPr>
            </a:br>
            <a:r>
              <a:rPr lang="it-IT" sz="2400" dirty="0" smtClean="0">
                <a:solidFill>
                  <a:schemeClr val="tx2"/>
                </a:solidFill>
              </a:rPr>
              <a:t>per pervenire all’accordo in tempi celeri entro 45+45 gg., come previsto dall’art. 40, comma 3-bis, del d. </a:t>
            </a:r>
            <a:r>
              <a:rPr lang="it-IT" sz="2400" dirty="0" err="1" smtClean="0">
                <a:solidFill>
                  <a:schemeClr val="tx2"/>
                </a:solidFill>
              </a:rPr>
              <a:t>lgs</a:t>
            </a:r>
            <a:r>
              <a:rPr lang="it-IT" sz="2400" dirty="0" smtClean="0">
                <a:solidFill>
                  <a:schemeClr val="tx2"/>
                </a:solidFill>
              </a:rPr>
              <a:t> 165/2001.</a:t>
            </a:r>
            <a:endParaRPr lang="it-IT" sz="2400" dirty="0">
              <a:solidFill>
                <a:schemeClr val="tx2"/>
              </a:solidFill>
            </a:endParaRP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21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000" dirty="0" smtClean="0">
                <a:solidFill>
                  <a:srgbClr val="C00000"/>
                </a:solidFill>
              </a:rPr>
              <a:t>Comma 6: </a:t>
            </a:r>
            <a:r>
              <a:rPr lang="it-IT" sz="2400" dirty="0" smtClean="0">
                <a:solidFill>
                  <a:srgbClr val="C00000"/>
                </a:solidFill>
              </a:rPr>
              <a:t>indica le seguenti materie cui si applica l’art. 7, comma 7:</a:t>
            </a:r>
            <a:endParaRPr lang="it-IT" sz="40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7063" indent="-544513" algn="just" eaLnBrk="0" hangingPunct="0">
              <a:buNone/>
            </a:pPr>
            <a:r>
              <a:rPr lang="it-IT" sz="2400" b="1" dirty="0" smtClean="0">
                <a:solidFill>
                  <a:schemeClr val="accent1"/>
                </a:solidFill>
              </a:rPr>
              <a:t>a5</a:t>
            </a:r>
            <a:r>
              <a:rPr lang="it-IT" sz="2400" b="1" dirty="0" smtClean="0">
                <a:solidFill>
                  <a:schemeClr val="tx2"/>
                </a:solidFill>
              </a:rPr>
              <a:t>	</a:t>
            </a:r>
            <a:r>
              <a:rPr lang="it-IT" sz="2400" dirty="0" smtClean="0">
                <a:solidFill>
                  <a:schemeClr val="tx2"/>
                </a:solidFill>
              </a:rPr>
              <a:t>"criteri di riparto del fondo di cui all’art. 39-bis sulla base dei parametri indicati al comma 7 di tale articolo"</a:t>
            </a:r>
          </a:p>
          <a:p>
            <a:pPr marL="627063" indent="-544513" algn="just" eaLnBrk="0" hangingPunct="0">
              <a:buNone/>
            </a:pPr>
            <a:r>
              <a:rPr lang="it-IT" sz="2400" b="1" dirty="0" smtClean="0">
                <a:solidFill>
                  <a:schemeClr val="accent1"/>
                </a:solidFill>
              </a:rPr>
              <a:t>b2</a:t>
            </a:r>
            <a:r>
              <a:rPr lang="it-IT" sz="2400" b="1" dirty="0" smtClean="0">
                <a:solidFill>
                  <a:schemeClr val="tx2"/>
                </a:solidFill>
              </a:rPr>
              <a:t>	</a:t>
            </a:r>
            <a:r>
              <a:rPr lang="it-IT" sz="2400" dirty="0" smtClean="0">
                <a:solidFill>
                  <a:schemeClr val="tx2"/>
                </a:solidFill>
              </a:rPr>
              <a:t>"criteri di allocazione e utilizzo delle risorse" … </a:t>
            </a:r>
            <a:r>
              <a:rPr lang="it-IT" sz="2400" i="1" dirty="0" smtClean="0">
                <a:solidFill>
                  <a:schemeClr val="tx2"/>
                </a:solidFill>
              </a:rPr>
              <a:t>omissis </a:t>
            </a:r>
            <a:r>
              <a:rPr lang="it-IT" sz="2400" dirty="0" smtClean="0">
                <a:solidFill>
                  <a:schemeClr val="tx2"/>
                </a:solidFill>
              </a:rPr>
              <a:t>… "lotta contro l’emarginazione scolastica, interventi sulle aree a rischio e a forte processo immigratorio "</a:t>
            </a:r>
          </a:p>
          <a:p>
            <a:pPr marL="627063" indent="-544513" algn="just" eaLnBrk="0" hangingPunct="0">
              <a:buNone/>
            </a:pPr>
            <a:r>
              <a:rPr lang="it-IT" sz="2400" b="1" dirty="0" smtClean="0">
                <a:solidFill>
                  <a:schemeClr val="accent1"/>
                </a:solidFill>
              </a:rPr>
              <a:t>c2</a:t>
            </a:r>
            <a:r>
              <a:rPr lang="it-IT" sz="2400" b="1" dirty="0" smtClean="0">
                <a:solidFill>
                  <a:schemeClr val="tx2"/>
                </a:solidFill>
              </a:rPr>
              <a:t>	</a:t>
            </a:r>
            <a:r>
              <a:rPr lang="it-IT" sz="2400" dirty="0" smtClean="0">
                <a:solidFill>
                  <a:schemeClr val="tx2"/>
                </a:solidFill>
              </a:rPr>
              <a:t>"criteri per la ripartizione delle risorse del fondo d’istituto"</a:t>
            </a:r>
          </a:p>
          <a:p>
            <a:pPr marL="627063" indent="-544513" algn="just" eaLnBrk="0" hangingPunct="0">
              <a:buNone/>
            </a:pPr>
            <a:r>
              <a:rPr lang="it-IT" sz="2400" b="1" dirty="0" smtClean="0">
                <a:solidFill>
                  <a:schemeClr val="accent1"/>
                </a:solidFill>
              </a:rPr>
              <a:t>c3</a:t>
            </a:r>
            <a:r>
              <a:rPr lang="it-IT" sz="2400" b="1" dirty="0" smtClean="0">
                <a:solidFill>
                  <a:schemeClr val="tx2"/>
                </a:solidFill>
              </a:rPr>
              <a:t>	</a:t>
            </a:r>
            <a:r>
              <a:rPr lang="it-IT" sz="2400" dirty="0" smtClean="0">
                <a:solidFill>
                  <a:schemeClr val="tx2"/>
                </a:solidFill>
              </a:rPr>
              <a:t>"criteri per l’attribuzione dei compensi accessori, ai sensi dell’art. 45, comma l, del d. </a:t>
            </a:r>
            <a:r>
              <a:rPr lang="it-IT" sz="2400" dirty="0" err="1" smtClean="0">
                <a:solidFill>
                  <a:schemeClr val="tx2"/>
                </a:solidFill>
              </a:rPr>
              <a:t>lgs</a:t>
            </a:r>
            <a:r>
              <a:rPr lang="it-IT" sz="2400" dirty="0" smtClean="0">
                <a:solidFill>
                  <a:schemeClr val="tx2"/>
                </a:solidFill>
              </a:rPr>
              <a:t>. l65/200l al personale docente, educativo ed ATA " … </a:t>
            </a:r>
            <a:r>
              <a:rPr lang="it-IT" sz="2400" i="1" dirty="0" smtClean="0">
                <a:solidFill>
                  <a:schemeClr val="tx2"/>
                </a:solidFill>
              </a:rPr>
              <a:t>omissis</a:t>
            </a:r>
            <a:endParaRPr lang="it-IT" sz="2400" dirty="0" smtClean="0">
              <a:solidFill>
                <a:schemeClr val="tx2"/>
              </a:solidFill>
            </a:endParaRPr>
          </a:p>
          <a:p>
            <a:pPr marL="627063" indent="-544513" algn="just" eaLnBrk="0" hangingPunct="0">
              <a:buNone/>
            </a:pPr>
            <a:r>
              <a:rPr lang="it-IT" sz="2400" b="1" dirty="0" smtClean="0">
                <a:solidFill>
                  <a:schemeClr val="accent1"/>
                </a:solidFill>
              </a:rPr>
              <a:t>c4</a:t>
            </a:r>
            <a:r>
              <a:rPr lang="it-IT" sz="2400" b="1" dirty="0" smtClean="0">
                <a:solidFill>
                  <a:schemeClr val="tx2"/>
                </a:solidFill>
              </a:rPr>
              <a:t>	</a:t>
            </a:r>
            <a:r>
              <a:rPr lang="it-IT" sz="2400" dirty="0" smtClean="0">
                <a:solidFill>
                  <a:schemeClr val="tx2"/>
                </a:solidFill>
              </a:rPr>
              <a:t>"criteri generali per la determinazione dei compensi finalizzati alla valorizzazione del personale, ivi compresi quelli riconosciuti al personale docente ai sensi dell’art. l, comma 127, della legge n. l07/20l5."</a:t>
            </a:r>
          </a:p>
          <a:p>
            <a:pPr eaLnBrk="0" hangingPunct="0">
              <a:buNone/>
            </a:pPr>
            <a:r>
              <a:rPr lang="it-IT" sz="2400" dirty="0" smtClean="0">
                <a:solidFill>
                  <a:schemeClr val="tx2"/>
                </a:solidFill>
              </a:rPr>
              <a:t>. Si tratta, come evidente, di tutte materie di incidenza salariale.</a:t>
            </a:r>
            <a:endParaRPr lang="it-IT" sz="2400" dirty="0">
              <a:solidFill>
                <a:schemeClr val="tx2"/>
              </a:solidFill>
            </a:endParaRP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22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000" dirty="0" smtClean="0">
                <a:solidFill>
                  <a:srgbClr val="C00000"/>
                </a:solidFill>
              </a:rPr>
              <a:t>Passaggi indispensabili per lo svolgimento delle relazioni sindacali</a:t>
            </a:r>
            <a:endParaRPr lang="it-IT" sz="40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557358"/>
            <a:ext cx="7498080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it-IT" sz="3000" b="1" dirty="0" smtClean="0">
                <a:solidFill>
                  <a:srgbClr val="7030A0"/>
                </a:solidFill>
              </a:rPr>
              <a:t>Il DS</a:t>
            </a:r>
            <a:r>
              <a:rPr lang="it-IT" sz="3000" dirty="0" smtClean="0">
                <a:solidFill>
                  <a:srgbClr val="7030A0"/>
                </a:solidFill>
              </a:rPr>
              <a:t> </a:t>
            </a:r>
            <a:r>
              <a:rPr lang="it-IT" sz="3000" dirty="0" smtClean="0">
                <a:solidFill>
                  <a:schemeClr val="tx2"/>
                </a:solidFill>
              </a:rPr>
              <a:t>trasmette alla RSU ed ai sindacati </a:t>
            </a:r>
            <a:r>
              <a:rPr lang="it-IT" sz="3000" b="1" dirty="0" smtClean="0">
                <a:solidFill>
                  <a:srgbClr val="7030A0"/>
                </a:solidFill>
              </a:rPr>
              <a:t>dati</a:t>
            </a:r>
            <a:r>
              <a:rPr lang="it-IT" sz="3000" dirty="0" smtClean="0">
                <a:solidFill>
                  <a:srgbClr val="7030A0"/>
                </a:solidFill>
              </a:rPr>
              <a:t> ed </a:t>
            </a:r>
            <a:r>
              <a:rPr lang="it-IT" sz="3000" b="1" dirty="0" smtClean="0">
                <a:solidFill>
                  <a:srgbClr val="7030A0"/>
                </a:solidFill>
              </a:rPr>
              <a:t>elementi</a:t>
            </a:r>
            <a:r>
              <a:rPr lang="it-IT" sz="3000" dirty="0" smtClean="0">
                <a:solidFill>
                  <a:srgbClr val="7030A0"/>
                </a:solidFill>
              </a:rPr>
              <a:t> </a:t>
            </a:r>
            <a:r>
              <a:rPr lang="it-IT" sz="3000" b="1" dirty="0" smtClean="0">
                <a:solidFill>
                  <a:srgbClr val="7030A0"/>
                </a:solidFill>
              </a:rPr>
              <a:t>conoscitivi</a:t>
            </a:r>
            <a:r>
              <a:rPr lang="it-IT" sz="3000" dirty="0" smtClean="0">
                <a:solidFill>
                  <a:schemeClr val="tx2"/>
                </a:solidFill>
              </a:rPr>
              <a:t> per il </a:t>
            </a:r>
            <a:r>
              <a:rPr lang="it-IT" sz="3000" b="1" dirty="0" smtClean="0">
                <a:solidFill>
                  <a:srgbClr val="7030A0"/>
                </a:solidFill>
              </a:rPr>
              <a:t>confronto</a:t>
            </a:r>
            <a:r>
              <a:rPr lang="it-IT" sz="3000" dirty="0" smtClean="0">
                <a:solidFill>
                  <a:srgbClr val="7030A0"/>
                </a:solidFill>
              </a:rPr>
              <a:t> e la </a:t>
            </a:r>
            <a:r>
              <a:rPr lang="it-IT" sz="3000" b="1" dirty="0" smtClean="0">
                <a:solidFill>
                  <a:srgbClr val="7030A0"/>
                </a:solidFill>
              </a:rPr>
              <a:t>contrattazione</a:t>
            </a:r>
            <a:r>
              <a:rPr lang="it-IT" sz="3000" dirty="0" smtClean="0">
                <a:solidFill>
                  <a:srgbClr val="7030A0"/>
                </a:solidFill>
              </a:rPr>
              <a:t> </a:t>
            </a:r>
            <a:r>
              <a:rPr lang="it-IT" sz="3000" b="1" dirty="0" smtClean="0">
                <a:solidFill>
                  <a:srgbClr val="7030A0"/>
                </a:solidFill>
              </a:rPr>
              <a:t>integrativa</a:t>
            </a:r>
            <a:r>
              <a:rPr lang="it-IT" sz="3000" dirty="0" smtClean="0">
                <a:solidFill>
                  <a:srgbClr val="7030A0"/>
                </a:solidFill>
              </a:rPr>
              <a:t> </a:t>
            </a:r>
            <a:r>
              <a:rPr lang="it-IT" sz="3000" dirty="0" smtClean="0">
                <a:solidFill>
                  <a:schemeClr val="tx2"/>
                </a:solidFill>
              </a:rPr>
              <a:t>(informazione). Quindi, anche la scheda delle risorse finanziarie disponibili, predisposta dal DSGA.</a:t>
            </a:r>
          </a:p>
          <a:p>
            <a:pPr marL="82296" indent="0">
              <a:buNone/>
            </a:pPr>
            <a:r>
              <a:rPr lang="it-IT" sz="3000" b="1" dirty="0" smtClean="0">
                <a:solidFill>
                  <a:srgbClr val="7030A0"/>
                </a:solidFill>
              </a:rPr>
              <a:t>L’informazione</a:t>
            </a:r>
            <a:r>
              <a:rPr lang="it-IT" sz="3000" dirty="0" smtClean="0">
                <a:solidFill>
                  <a:schemeClr val="tx2"/>
                </a:solidFill>
              </a:rPr>
              <a:t> è resa in tempi congrui rispetto alle operazioni propedeutiche all’avvio dell’anno scolastico (Art. 5 CCNL 19/4/2018).</a:t>
            </a:r>
            <a:endParaRPr lang="it-IT" sz="3000" dirty="0">
              <a:solidFill>
                <a:schemeClr val="tx2"/>
              </a:solidFill>
            </a:endParaRP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23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dirty="0" smtClean="0">
                <a:solidFill>
                  <a:srgbClr val="C00000"/>
                </a:solidFill>
              </a:rPr>
              <a:t>Passaggi indispensabili per lo svolgimento delle relazioni sindacali</a:t>
            </a:r>
            <a:endParaRPr lang="it-IT" sz="40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628796"/>
            <a:ext cx="7498080" cy="4800600"/>
          </a:xfrm>
        </p:spPr>
        <p:txBody>
          <a:bodyPr>
            <a:normAutofit fontScale="92500"/>
          </a:bodyPr>
          <a:lstStyle/>
          <a:p>
            <a:r>
              <a:rPr lang="it-IT" sz="2800" dirty="0" smtClean="0">
                <a:solidFill>
                  <a:srgbClr val="002060"/>
                </a:solidFill>
              </a:rPr>
              <a:t>Il </a:t>
            </a:r>
            <a:r>
              <a:rPr lang="it-IT" sz="2800" b="1" dirty="0" smtClean="0">
                <a:solidFill>
                  <a:srgbClr val="002060"/>
                </a:solidFill>
              </a:rPr>
              <a:t>DSGA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b="1" dirty="0" smtClean="0">
                <a:solidFill>
                  <a:srgbClr val="002060"/>
                </a:solidFill>
              </a:rPr>
              <a:t>predispone</a:t>
            </a:r>
            <a:r>
              <a:rPr lang="it-IT" sz="2800" dirty="0" smtClean="0">
                <a:solidFill>
                  <a:srgbClr val="002060"/>
                </a:solidFill>
              </a:rPr>
              <a:t> per il DS </a:t>
            </a:r>
            <a:r>
              <a:rPr lang="it-IT" sz="2800" b="1" dirty="0" smtClean="0">
                <a:solidFill>
                  <a:srgbClr val="002060"/>
                </a:solidFill>
              </a:rPr>
              <a:t>la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b="1" dirty="0" smtClean="0">
                <a:solidFill>
                  <a:srgbClr val="002060"/>
                </a:solidFill>
              </a:rPr>
              <a:t>scheda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b="1" dirty="0" smtClean="0">
                <a:solidFill>
                  <a:srgbClr val="002060"/>
                </a:solidFill>
              </a:rPr>
              <a:t>delle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b="1" dirty="0" smtClean="0">
                <a:solidFill>
                  <a:srgbClr val="002060"/>
                </a:solidFill>
              </a:rPr>
              <a:t>risorse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b="1" dirty="0" smtClean="0">
                <a:solidFill>
                  <a:srgbClr val="002060"/>
                </a:solidFill>
              </a:rPr>
              <a:t>finanziarie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smtClean="0">
                <a:solidFill>
                  <a:schemeClr val="tx2"/>
                </a:solidFill>
              </a:rPr>
              <a:t>disponibili per la contrattazione integrativa (economie al 31 agosto e finanziamenti per l’anno scolastico 2020/21. </a:t>
            </a:r>
          </a:p>
          <a:p>
            <a:r>
              <a:rPr lang="it-IT" sz="2800" dirty="0" smtClean="0">
                <a:solidFill>
                  <a:schemeClr val="tx2"/>
                </a:solidFill>
              </a:rPr>
              <a:t>Vanno indicati anche i finanziamenti per i percorsi per le competenze trasversali e per l'orientamento – PCTO – e per i progetti nazionali e comunitari destinati a remunerare il personale).</a:t>
            </a:r>
          </a:p>
          <a:p>
            <a:r>
              <a:rPr lang="it-IT" sz="2800" dirty="0" smtClean="0">
                <a:solidFill>
                  <a:schemeClr val="tx2"/>
                </a:solidFill>
              </a:rPr>
              <a:t>Il MOF dell’</a:t>
            </a:r>
            <a:r>
              <a:rPr lang="it-IT" sz="2800" dirty="0" err="1" smtClean="0">
                <a:solidFill>
                  <a:schemeClr val="tx2"/>
                </a:solidFill>
              </a:rPr>
              <a:t>a.s.</a:t>
            </a:r>
            <a:r>
              <a:rPr lang="it-IT" sz="2800" dirty="0" smtClean="0">
                <a:solidFill>
                  <a:schemeClr val="tx2"/>
                </a:solidFill>
              </a:rPr>
              <a:t> 2020/2021 è contenuto nell’ipotesi di CCNI del 31.8.2020, sottoscritta dal </a:t>
            </a:r>
            <a:r>
              <a:rPr lang="it-IT" sz="2800" dirty="0" err="1" smtClean="0">
                <a:solidFill>
                  <a:schemeClr val="tx2"/>
                </a:solidFill>
              </a:rPr>
              <a:t>MI</a:t>
            </a:r>
            <a:r>
              <a:rPr lang="it-IT" sz="2800" dirty="0" smtClean="0">
                <a:solidFill>
                  <a:schemeClr val="tx2"/>
                </a:solidFill>
              </a:rPr>
              <a:t> e dalle </a:t>
            </a:r>
            <a:r>
              <a:rPr lang="it-IT" sz="2800" dirty="0" err="1" smtClean="0">
                <a:solidFill>
                  <a:schemeClr val="tx2"/>
                </a:solidFill>
              </a:rPr>
              <a:t>OO.SS</a:t>
            </a:r>
            <a:r>
              <a:rPr lang="it-IT" sz="2800" dirty="0" smtClean="0">
                <a:solidFill>
                  <a:schemeClr val="tx2"/>
                </a:solidFill>
              </a:rPr>
              <a:t>.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24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dirty="0" smtClean="0">
                <a:solidFill>
                  <a:srgbClr val="C00000"/>
                </a:solidFill>
              </a:rPr>
              <a:t>Contrattazione</a:t>
            </a:r>
            <a:endParaRPr lang="it-IT" sz="40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628796"/>
            <a:ext cx="7498080" cy="4464500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800" dirty="0" smtClean="0">
                <a:solidFill>
                  <a:srgbClr val="002060"/>
                </a:solidFill>
              </a:rPr>
              <a:t>Il </a:t>
            </a:r>
            <a:r>
              <a:rPr lang="it-IT" sz="2800" b="1" dirty="0" smtClean="0">
                <a:solidFill>
                  <a:srgbClr val="002060"/>
                </a:solidFill>
              </a:rPr>
              <a:t>DS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smtClean="0">
                <a:solidFill>
                  <a:schemeClr val="tx2"/>
                </a:solidFill>
              </a:rPr>
              <a:t>può proporre alla RSU ed ai sindacati </a:t>
            </a:r>
            <a:r>
              <a:rPr lang="it-IT" sz="2800" b="1" dirty="0" smtClean="0">
                <a:solidFill>
                  <a:srgbClr val="002060"/>
                </a:solidFill>
              </a:rPr>
              <a:t>l’apertura del confronto</a:t>
            </a:r>
            <a:r>
              <a:rPr lang="it-IT" sz="2800" b="1" dirty="0" smtClean="0">
                <a:solidFill>
                  <a:schemeClr val="tx2"/>
                </a:solidFill>
              </a:rPr>
              <a:t>,</a:t>
            </a:r>
            <a:r>
              <a:rPr lang="it-IT" sz="2800" dirty="0" smtClean="0">
                <a:solidFill>
                  <a:schemeClr val="tx2"/>
                </a:solidFill>
              </a:rPr>
              <a:t> contestualmente all’invio dell’informazione (Art. 6 CCNL 19/4/2018).</a:t>
            </a:r>
          </a:p>
          <a:p>
            <a:pPr algn="just"/>
            <a:r>
              <a:rPr lang="it-IT" sz="2800" dirty="0" smtClean="0">
                <a:solidFill>
                  <a:schemeClr val="tx2"/>
                </a:solidFill>
              </a:rPr>
              <a:t>Le materie di confronto sono contenute nell’art. 22, comma 8, lett. b del CCNL 19/4/2018 (orario del personale e individuazione dello stesso per le attività da retribuire; assegnazione alle sedi di servizio; fruizione dei permessi per l’aggiornamento; promozione della legalità ecc.).</a:t>
            </a:r>
            <a:endParaRPr lang="it-IT" sz="2800" dirty="0">
              <a:solidFill>
                <a:schemeClr val="tx2"/>
              </a:solidFill>
            </a:endParaRP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25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dirty="0" smtClean="0">
                <a:solidFill>
                  <a:srgbClr val="C00000"/>
                </a:solidFill>
              </a:rPr>
              <a:t>Contrattazione</a:t>
            </a:r>
            <a:endParaRPr lang="it-IT" sz="40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0153" y="1341330"/>
            <a:ext cx="7498080" cy="48006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it-IT" sz="4000" b="1" dirty="0" smtClean="0">
                <a:solidFill>
                  <a:srgbClr val="0070C0"/>
                </a:solidFill>
              </a:rPr>
              <a:t>RSU e Sindacati</a:t>
            </a:r>
            <a:r>
              <a:rPr lang="it-IT" sz="4000" dirty="0" smtClean="0">
                <a:solidFill>
                  <a:srgbClr val="0070C0"/>
                </a:solidFill>
              </a:rPr>
              <a:t> </a:t>
            </a:r>
            <a:r>
              <a:rPr lang="it-IT" sz="4000" dirty="0" smtClean="0">
                <a:solidFill>
                  <a:schemeClr val="tx2"/>
                </a:solidFill>
              </a:rPr>
              <a:t>a seguito dell’informazione – entro 5 </a:t>
            </a:r>
            <a:r>
              <a:rPr lang="it-IT" sz="4000" dirty="0" err="1" smtClean="0">
                <a:solidFill>
                  <a:schemeClr val="tx2"/>
                </a:solidFill>
              </a:rPr>
              <a:t>gg</a:t>
            </a:r>
            <a:r>
              <a:rPr lang="it-IT" sz="4000" dirty="0" smtClean="0">
                <a:solidFill>
                  <a:schemeClr val="tx2"/>
                </a:solidFill>
              </a:rPr>
              <a:t> – possono </a:t>
            </a:r>
            <a:r>
              <a:rPr lang="it-IT" sz="4000" b="1" dirty="0" smtClean="0">
                <a:solidFill>
                  <a:srgbClr val="0070C0"/>
                </a:solidFill>
              </a:rPr>
              <a:t>chiedere</a:t>
            </a:r>
            <a:r>
              <a:rPr lang="it-IT" sz="4000" dirty="0" smtClean="0">
                <a:solidFill>
                  <a:srgbClr val="0070C0"/>
                </a:solidFill>
              </a:rPr>
              <a:t> il </a:t>
            </a:r>
            <a:r>
              <a:rPr lang="it-IT" sz="4000" b="1" dirty="0" smtClean="0">
                <a:solidFill>
                  <a:srgbClr val="0070C0"/>
                </a:solidFill>
              </a:rPr>
              <a:t>confronto</a:t>
            </a:r>
            <a:r>
              <a:rPr lang="it-IT" sz="4000" dirty="0" smtClean="0">
                <a:solidFill>
                  <a:srgbClr val="0070C0"/>
                </a:solidFill>
              </a:rPr>
              <a:t> </a:t>
            </a:r>
            <a:r>
              <a:rPr lang="it-IT" sz="4000" dirty="0" smtClean="0">
                <a:solidFill>
                  <a:schemeClr val="tx2"/>
                </a:solidFill>
              </a:rPr>
              <a:t>e di conseguenza il DS deve convocare l’incontro (Art. 6 CCNL 19/4/2018).</a:t>
            </a:r>
            <a:endParaRPr lang="it-IT" sz="4000" dirty="0">
              <a:solidFill>
                <a:schemeClr val="tx2"/>
              </a:solidFill>
            </a:endParaRP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26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dirty="0" smtClean="0">
                <a:solidFill>
                  <a:srgbClr val="C00000"/>
                </a:solidFill>
              </a:rPr>
              <a:t>Contrattazione</a:t>
            </a:r>
            <a:endParaRPr lang="it-IT" sz="40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366860"/>
            <a:ext cx="7174992" cy="451041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it-IT" sz="3800" dirty="0" smtClean="0">
                <a:solidFill>
                  <a:schemeClr val="tx2"/>
                </a:solidFill>
              </a:rPr>
              <a:t>Il periodo del confronto</a:t>
            </a:r>
            <a:br>
              <a:rPr lang="it-IT" sz="3800" dirty="0" smtClean="0">
                <a:solidFill>
                  <a:schemeClr val="tx2"/>
                </a:solidFill>
              </a:rPr>
            </a:br>
            <a:r>
              <a:rPr lang="it-IT" sz="3800" dirty="0" smtClean="0">
                <a:solidFill>
                  <a:schemeClr val="tx2"/>
                </a:solidFill>
              </a:rPr>
              <a:t>non può essere superiore a </a:t>
            </a:r>
            <a:r>
              <a:rPr lang="it-IT" sz="3800" b="1" dirty="0" smtClean="0">
                <a:solidFill>
                  <a:srgbClr val="002060"/>
                </a:solidFill>
              </a:rPr>
              <a:t>15 </a:t>
            </a:r>
            <a:r>
              <a:rPr lang="it-IT" sz="3800" b="1" dirty="0" err="1" smtClean="0">
                <a:solidFill>
                  <a:srgbClr val="002060"/>
                </a:solidFill>
              </a:rPr>
              <a:t>gg</a:t>
            </a:r>
            <a:r>
              <a:rPr lang="it-IT" sz="3800" dirty="0" smtClean="0">
                <a:solidFill>
                  <a:srgbClr val="002060"/>
                </a:solidFill>
              </a:rPr>
              <a:t> </a:t>
            </a:r>
            <a:r>
              <a:rPr lang="it-IT" sz="3800" dirty="0" smtClean="0">
                <a:solidFill>
                  <a:schemeClr val="tx2"/>
                </a:solidFill>
              </a:rPr>
              <a:t>(Art. 6 CCNL 19/4/2018)</a:t>
            </a:r>
            <a:br>
              <a:rPr lang="it-IT" sz="3800" dirty="0" smtClean="0">
                <a:solidFill>
                  <a:schemeClr val="tx2"/>
                </a:solidFill>
              </a:rPr>
            </a:br>
            <a:r>
              <a:rPr lang="it-IT" sz="3800" dirty="0" smtClean="0">
                <a:solidFill>
                  <a:schemeClr val="tx2"/>
                </a:solidFill>
              </a:rPr>
              <a:t>ed al termine del confronto è redatta una </a:t>
            </a:r>
            <a:r>
              <a:rPr lang="it-IT" sz="3800" b="1" dirty="0" smtClean="0">
                <a:solidFill>
                  <a:srgbClr val="002060"/>
                </a:solidFill>
              </a:rPr>
              <a:t>sintesi dei lavori e delle posizioni emerse</a:t>
            </a:r>
            <a:br>
              <a:rPr lang="it-IT" sz="3800" b="1" dirty="0" smtClean="0">
                <a:solidFill>
                  <a:srgbClr val="002060"/>
                </a:solidFill>
              </a:rPr>
            </a:br>
            <a:r>
              <a:rPr lang="it-IT" sz="3800" dirty="0" smtClean="0">
                <a:solidFill>
                  <a:schemeClr val="tx2"/>
                </a:solidFill>
              </a:rPr>
              <a:t>(in pratica un verbale).</a:t>
            </a:r>
            <a:endParaRPr lang="it-IT" sz="3800" dirty="0">
              <a:solidFill>
                <a:schemeClr val="tx2"/>
              </a:solidFill>
            </a:endParaRP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27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dirty="0" smtClean="0">
                <a:solidFill>
                  <a:srgbClr val="C00000"/>
                </a:solidFill>
              </a:rPr>
              <a:t>Contrattazione</a:t>
            </a:r>
            <a:endParaRPr lang="it-IT" sz="40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345751"/>
            <a:ext cx="7498080" cy="4800600"/>
          </a:xfrm>
        </p:spPr>
        <p:txBody>
          <a:bodyPr>
            <a:normAutofit/>
          </a:bodyPr>
          <a:lstStyle/>
          <a:p>
            <a:pPr algn="just"/>
            <a:r>
              <a:rPr lang="it-IT" sz="2800" dirty="0" smtClean="0">
                <a:solidFill>
                  <a:schemeClr val="tx2"/>
                </a:solidFill>
              </a:rPr>
              <a:t>Nel periodo del </a:t>
            </a:r>
            <a:r>
              <a:rPr lang="it-IT" sz="2800" b="1" dirty="0" smtClean="0">
                <a:solidFill>
                  <a:schemeClr val="tx2"/>
                </a:solidFill>
              </a:rPr>
              <a:t>confronto</a:t>
            </a:r>
            <a:r>
              <a:rPr lang="it-IT" sz="2800" dirty="0" smtClean="0">
                <a:solidFill>
                  <a:schemeClr val="tx2"/>
                </a:solidFill>
              </a:rPr>
              <a:t> le parti non assumono iniziative unilaterali sulle materie oggetto dello stesso (Art. 8 CCNL 19/4/2018).</a:t>
            </a:r>
          </a:p>
          <a:p>
            <a:pPr algn="just"/>
            <a:r>
              <a:rPr lang="it-IT" sz="2800" dirty="0" smtClean="0">
                <a:solidFill>
                  <a:schemeClr val="tx2"/>
                </a:solidFill>
              </a:rPr>
              <a:t>Considerato il periodo del confronto ed i tempi congrui alle operazioni di avvio dell’anno scolastico, </a:t>
            </a:r>
            <a:r>
              <a:rPr lang="it-IT" sz="2800" b="1" dirty="0" smtClean="0">
                <a:solidFill>
                  <a:schemeClr val="tx2"/>
                </a:solidFill>
              </a:rPr>
              <a:t>nonché l’obbligo di non assumere</a:t>
            </a:r>
            <a:r>
              <a:rPr lang="it-IT" sz="2800" dirty="0" smtClean="0">
                <a:solidFill>
                  <a:schemeClr val="tx2"/>
                </a:solidFill>
              </a:rPr>
              <a:t> iniziative unilaterali durante il confronto </a:t>
            </a:r>
            <a:r>
              <a:rPr lang="it-IT" sz="2800" b="1" dirty="0" smtClean="0">
                <a:solidFill>
                  <a:schemeClr val="tx2"/>
                </a:solidFill>
              </a:rPr>
              <a:t>è</a:t>
            </a:r>
            <a:r>
              <a:rPr lang="it-IT" sz="2800" dirty="0" smtClean="0">
                <a:solidFill>
                  <a:schemeClr val="tx2"/>
                </a:solidFill>
              </a:rPr>
              <a:t> </a:t>
            </a:r>
            <a:r>
              <a:rPr lang="it-IT" sz="2800" b="1" dirty="0" smtClean="0">
                <a:solidFill>
                  <a:schemeClr val="tx2"/>
                </a:solidFill>
              </a:rPr>
              <a:t>consigliabile </a:t>
            </a:r>
            <a:r>
              <a:rPr lang="it-IT" sz="2800" dirty="0" smtClean="0">
                <a:solidFill>
                  <a:schemeClr val="tx2"/>
                </a:solidFill>
              </a:rPr>
              <a:t>che il DS proponga l’apertura del confronto contestualmente all’invio delle informazioni.</a:t>
            </a:r>
            <a:endParaRPr lang="it-IT" sz="2800" dirty="0">
              <a:solidFill>
                <a:schemeClr val="tx2"/>
              </a:solidFill>
            </a:endParaRP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28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690459" y="6146351"/>
            <a:ext cx="6753244" cy="338160"/>
          </a:xfrm>
        </p:spPr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dirty="0" smtClean="0">
                <a:solidFill>
                  <a:srgbClr val="C00000"/>
                </a:solidFill>
              </a:rPr>
              <a:t>Contrattazione</a:t>
            </a:r>
            <a:endParaRPr lang="it-IT" sz="40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chemeClr val="tx2"/>
                </a:solidFill>
              </a:rPr>
              <a:t>Il </a:t>
            </a:r>
            <a:r>
              <a:rPr lang="it-IT" sz="2400" b="1" dirty="0" smtClean="0">
                <a:solidFill>
                  <a:schemeClr val="tx2"/>
                </a:solidFill>
              </a:rPr>
              <a:t>DS</a:t>
            </a:r>
            <a:r>
              <a:rPr lang="it-IT" sz="2400" dirty="0" smtClean="0">
                <a:solidFill>
                  <a:schemeClr val="tx2"/>
                </a:solidFill>
              </a:rPr>
              <a:t> convoca RSU e sindacati per l’avvio del negoziato entro il </a:t>
            </a:r>
            <a:r>
              <a:rPr lang="it-IT" sz="2400" b="1" dirty="0" smtClean="0">
                <a:solidFill>
                  <a:srgbClr val="002060"/>
                </a:solidFill>
              </a:rPr>
              <a:t>15</a:t>
            </a:r>
            <a:r>
              <a:rPr lang="it-IT" sz="2400" dirty="0" smtClean="0">
                <a:solidFill>
                  <a:srgbClr val="002060"/>
                </a:solidFill>
              </a:rPr>
              <a:t> </a:t>
            </a:r>
            <a:r>
              <a:rPr lang="it-IT" sz="2400" b="1" dirty="0" smtClean="0">
                <a:solidFill>
                  <a:srgbClr val="002060"/>
                </a:solidFill>
              </a:rPr>
              <a:t>settembre</a:t>
            </a:r>
            <a:r>
              <a:rPr lang="it-IT" sz="2400" dirty="0" smtClean="0">
                <a:solidFill>
                  <a:srgbClr val="002060"/>
                </a:solidFill>
              </a:rPr>
              <a:t> </a:t>
            </a:r>
            <a:r>
              <a:rPr lang="it-IT" sz="2400" dirty="0" smtClean="0">
                <a:solidFill>
                  <a:schemeClr val="tx2"/>
                </a:solidFill>
              </a:rPr>
              <a:t>(Art. 22 CCNL 19/4/2018).</a:t>
            </a:r>
          </a:p>
          <a:p>
            <a:r>
              <a:rPr lang="it-IT" sz="2400" dirty="0" smtClean="0">
                <a:solidFill>
                  <a:schemeClr val="tx2"/>
                </a:solidFill>
              </a:rPr>
              <a:t>La sessione negoziale non può comunque protrarsi oltre il </a:t>
            </a:r>
            <a:r>
              <a:rPr lang="it-IT" sz="2400" b="1" dirty="0" smtClean="0">
                <a:solidFill>
                  <a:srgbClr val="002060"/>
                </a:solidFill>
              </a:rPr>
              <a:t>30</a:t>
            </a:r>
            <a:r>
              <a:rPr lang="it-IT" sz="2400" dirty="0" smtClean="0">
                <a:solidFill>
                  <a:srgbClr val="002060"/>
                </a:solidFill>
              </a:rPr>
              <a:t> </a:t>
            </a:r>
            <a:r>
              <a:rPr lang="it-IT" sz="2400" b="1" dirty="0" smtClean="0">
                <a:solidFill>
                  <a:srgbClr val="002060"/>
                </a:solidFill>
              </a:rPr>
              <a:t>novembre</a:t>
            </a:r>
            <a:r>
              <a:rPr lang="it-IT" sz="2400" dirty="0" smtClean="0">
                <a:solidFill>
                  <a:srgbClr val="002060"/>
                </a:solidFill>
              </a:rPr>
              <a:t> </a:t>
            </a:r>
            <a:r>
              <a:rPr lang="it-IT" sz="2400" dirty="0" smtClean="0">
                <a:solidFill>
                  <a:schemeClr val="tx2"/>
                </a:solidFill>
              </a:rPr>
              <a:t>(Art. 22 CCNL 19/4/2018).</a:t>
            </a:r>
          </a:p>
          <a:p>
            <a:r>
              <a:rPr lang="it-IT" sz="2400" dirty="0" smtClean="0">
                <a:solidFill>
                  <a:schemeClr val="tx2"/>
                </a:solidFill>
              </a:rPr>
              <a:t>Le materie </a:t>
            </a:r>
            <a:r>
              <a:rPr lang="it-IT" sz="2400" b="1" dirty="0" smtClean="0">
                <a:solidFill>
                  <a:schemeClr val="tx2"/>
                </a:solidFill>
              </a:rPr>
              <a:t>oggetto</a:t>
            </a:r>
            <a:r>
              <a:rPr lang="it-IT" sz="2400" dirty="0" smtClean="0">
                <a:solidFill>
                  <a:schemeClr val="tx2"/>
                </a:solidFill>
              </a:rPr>
              <a:t> </a:t>
            </a:r>
            <a:r>
              <a:rPr lang="it-IT" sz="2400" b="1" dirty="0" smtClean="0">
                <a:solidFill>
                  <a:schemeClr val="tx2"/>
                </a:solidFill>
              </a:rPr>
              <a:t>di</a:t>
            </a:r>
            <a:r>
              <a:rPr lang="it-IT" sz="2400" dirty="0" smtClean="0">
                <a:solidFill>
                  <a:schemeClr val="tx2"/>
                </a:solidFill>
              </a:rPr>
              <a:t> </a:t>
            </a:r>
            <a:r>
              <a:rPr lang="it-IT" sz="2400" b="1" dirty="0" smtClean="0">
                <a:solidFill>
                  <a:schemeClr val="tx2"/>
                </a:solidFill>
              </a:rPr>
              <a:t>contrattazione</a:t>
            </a:r>
            <a:r>
              <a:rPr lang="it-IT" sz="2400" dirty="0" smtClean="0">
                <a:solidFill>
                  <a:schemeClr val="tx2"/>
                </a:solidFill>
              </a:rPr>
              <a:t> </a:t>
            </a:r>
            <a:r>
              <a:rPr lang="it-IT" sz="2400" b="1" dirty="0" smtClean="0">
                <a:solidFill>
                  <a:schemeClr val="tx2"/>
                </a:solidFill>
              </a:rPr>
              <a:t>sono </a:t>
            </a:r>
            <a:r>
              <a:rPr lang="it-IT" sz="2400" b="1" dirty="0" smtClean="0">
                <a:solidFill>
                  <a:srgbClr val="002060"/>
                </a:solidFill>
              </a:rPr>
              <a:t>indicate nell’art. 22, comma 4, lett. c, e nell’art. 23, comma 9, lett. b) del CCNL 19/4/2018</a:t>
            </a:r>
            <a:r>
              <a:rPr lang="it-IT" sz="2400" b="1" dirty="0" smtClean="0">
                <a:solidFill>
                  <a:schemeClr val="tx2"/>
                </a:solidFill>
              </a:rPr>
              <a:t>,</a:t>
            </a:r>
            <a:r>
              <a:rPr lang="it-IT" sz="2400" dirty="0" smtClean="0">
                <a:solidFill>
                  <a:schemeClr val="tx2"/>
                </a:solidFill>
              </a:rPr>
              <a:t> oltre quelle già stabilite (e non modificate) dal CCNL 2007 (</a:t>
            </a:r>
            <a:r>
              <a:rPr lang="it-IT" sz="2400" b="1" dirty="0" smtClean="0">
                <a:solidFill>
                  <a:schemeClr val="tx2"/>
                </a:solidFill>
              </a:rPr>
              <a:t>funzioni strumentali, incarichi specifici, collaboratori del DS, aree a rischio, attività complementari di educazione fisica</a:t>
            </a:r>
            <a:r>
              <a:rPr lang="it-IT" sz="2400" dirty="0" smtClean="0">
                <a:solidFill>
                  <a:schemeClr val="tx2"/>
                </a:solidFill>
              </a:rPr>
              <a:t> ecc. ).</a:t>
            </a:r>
            <a:endParaRPr lang="it-IT" sz="2400" dirty="0">
              <a:solidFill>
                <a:schemeClr val="tx2"/>
              </a:solidFill>
            </a:endParaRP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29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dirty="0" smtClean="0">
                <a:solidFill>
                  <a:srgbClr val="C00000"/>
                </a:solidFill>
              </a:rPr>
              <a:t>Relazioni sindacali - RSU</a:t>
            </a:r>
            <a:endParaRPr lang="it-IT" sz="40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chemeClr val="tx2"/>
                </a:solidFill>
              </a:rPr>
              <a:t>Le RSU sono state introdotte nella scuola per la prima volta con il contratto 1998/2001.</a:t>
            </a:r>
          </a:p>
          <a:p>
            <a:r>
              <a:rPr lang="it-IT" sz="2400" dirty="0" smtClean="0">
                <a:solidFill>
                  <a:schemeClr val="tx2"/>
                </a:solidFill>
              </a:rPr>
              <a:t>Le prime elezioni delle RSU sono state nel 2000.</a:t>
            </a:r>
          </a:p>
          <a:p>
            <a:r>
              <a:rPr lang="it-IT" sz="2400" dirty="0" smtClean="0">
                <a:solidFill>
                  <a:schemeClr val="tx2"/>
                </a:solidFill>
              </a:rPr>
              <a:t>Per il comparto scuola nel 2015 anche i lavoratori a tempo determinato sono stati ammessi alle votazioni e gli si è data la possibilità di essere eletti.</a:t>
            </a:r>
          </a:p>
          <a:p>
            <a:r>
              <a:rPr lang="it-IT" sz="2400" dirty="0" smtClean="0">
                <a:solidFill>
                  <a:schemeClr val="tx2"/>
                </a:solidFill>
              </a:rPr>
              <a:t>Le ultime elezioni per il rinnovo RSU si sono tenute ad aprile del 2018.</a:t>
            </a:r>
          </a:p>
          <a:p>
            <a:r>
              <a:rPr lang="it-IT" sz="2400" dirty="0" smtClean="0">
                <a:solidFill>
                  <a:schemeClr val="tx2"/>
                </a:solidFill>
              </a:rPr>
              <a:t>La RSU è un organismo sindacale unico, elettivo, di rappresentanza generale, pluralistico e unitario.</a:t>
            </a:r>
            <a:endParaRPr lang="it-IT" sz="2400" dirty="0">
              <a:solidFill>
                <a:schemeClr val="tx2"/>
              </a:solidFill>
            </a:endParaRP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3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8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dirty="0" smtClean="0">
                <a:solidFill>
                  <a:srgbClr val="C00000"/>
                </a:solidFill>
              </a:rPr>
              <a:t>Contrattazione</a:t>
            </a:r>
            <a:endParaRPr lang="it-IT" sz="40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400" b="1" dirty="0" smtClean="0">
                <a:solidFill>
                  <a:srgbClr val="0070C0"/>
                </a:solidFill>
              </a:rPr>
              <a:t>L’ipotesi di contratto integrativo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dirty="0" smtClean="0">
                <a:solidFill>
                  <a:schemeClr val="tx2"/>
                </a:solidFill>
              </a:rPr>
              <a:t>(di durata triennale con cadenza annuale relativamente alla ripartizione delle risorse) definita dalle parti, con la relazione illustrativa e quella tecnica, </a:t>
            </a:r>
            <a:r>
              <a:rPr lang="it-IT" sz="2400" b="1" dirty="0" smtClean="0">
                <a:solidFill>
                  <a:srgbClr val="0070C0"/>
                </a:solidFill>
              </a:rPr>
              <a:t>è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b="1" dirty="0" smtClean="0">
                <a:solidFill>
                  <a:srgbClr val="0070C0"/>
                </a:solidFill>
              </a:rPr>
              <a:t>inviata</a:t>
            </a:r>
            <a:r>
              <a:rPr lang="it-IT" sz="2400" dirty="0" smtClean="0">
                <a:solidFill>
                  <a:srgbClr val="0070C0"/>
                </a:solidFill>
              </a:rPr>
              <a:t> ai </a:t>
            </a:r>
            <a:r>
              <a:rPr lang="it-IT" sz="2400" b="1" dirty="0" smtClean="0">
                <a:solidFill>
                  <a:srgbClr val="0070C0"/>
                </a:solidFill>
              </a:rPr>
              <a:t>Revisori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b="1" dirty="0" smtClean="0">
                <a:solidFill>
                  <a:srgbClr val="0070C0"/>
                </a:solidFill>
              </a:rPr>
              <a:t>dei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b="1" dirty="0" smtClean="0">
                <a:solidFill>
                  <a:srgbClr val="0070C0"/>
                </a:solidFill>
              </a:rPr>
              <a:t>Conti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b="1" dirty="0" smtClean="0">
                <a:solidFill>
                  <a:srgbClr val="0070C0"/>
                </a:solidFill>
              </a:rPr>
              <a:t>entro 10 gg</a:t>
            </a:r>
            <a:r>
              <a:rPr lang="it-IT" sz="2400" dirty="0" smtClean="0">
                <a:solidFill>
                  <a:srgbClr val="0070C0"/>
                </a:solidFill>
              </a:rPr>
              <a:t>. </a:t>
            </a:r>
            <a:r>
              <a:rPr lang="it-IT" sz="2400" dirty="0" smtClean="0">
                <a:solidFill>
                  <a:schemeClr val="tx2"/>
                </a:solidFill>
              </a:rPr>
              <a:t>dalla sottoscrizione.</a:t>
            </a:r>
          </a:p>
          <a:p>
            <a:r>
              <a:rPr lang="it-IT" sz="2400" dirty="0" smtClean="0">
                <a:solidFill>
                  <a:schemeClr val="tx2"/>
                </a:solidFill>
              </a:rPr>
              <a:t>In caso di </a:t>
            </a:r>
            <a:r>
              <a:rPr lang="it-IT" sz="2400" b="1" dirty="0" smtClean="0">
                <a:solidFill>
                  <a:schemeClr val="tx2"/>
                </a:solidFill>
              </a:rPr>
              <a:t>rilievi</a:t>
            </a:r>
            <a:r>
              <a:rPr lang="it-IT" sz="2400" dirty="0" smtClean="0">
                <a:solidFill>
                  <a:schemeClr val="tx2"/>
                </a:solidFill>
              </a:rPr>
              <a:t> dei Revisori dei Conti la trattativa si riprende entro </a:t>
            </a:r>
            <a:r>
              <a:rPr lang="it-IT" sz="2400" b="1" dirty="0" smtClean="0">
                <a:solidFill>
                  <a:schemeClr val="tx2"/>
                </a:solidFill>
              </a:rPr>
              <a:t>5 gg.</a:t>
            </a:r>
            <a:r>
              <a:rPr lang="it-IT" sz="2400" dirty="0" smtClean="0">
                <a:solidFill>
                  <a:schemeClr val="tx2"/>
                </a:solidFill>
              </a:rPr>
              <a:t> Trascorsi </a:t>
            </a:r>
            <a:r>
              <a:rPr lang="it-IT" sz="2400" b="1" dirty="0" smtClean="0">
                <a:solidFill>
                  <a:schemeClr val="tx2"/>
                </a:solidFill>
              </a:rPr>
              <a:t>15 gg</a:t>
            </a:r>
            <a:r>
              <a:rPr lang="it-IT" sz="2400" dirty="0" smtClean="0">
                <a:solidFill>
                  <a:schemeClr val="tx2"/>
                </a:solidFill>
              </a:rPr>
              <a:t>. senza rilievi, il DS</a:t>
            </a:r>
            <a:r>
              <a:rPr lang="it-IT" sz="2400" b="1" dirty="0" smtClean="0">
                <a:solidFill>
                  <a:schemeClr val="tx2"/>
                </a:solidFill>
              </a:rPr>
              <a:t> procede</a:t>
            </a:r>
            <a:r>
              <a:rPr lang="it-IT" sz="2400" dirty="0" smtClean="0">
                <a:solidFill>
                  <a:schemeClr val="tx2"/>
                </a:solidFill>
              </a:rPr>
              <a:t> con RSU e sindacati alla </a:t>
            </a:r>
            <a:r>
              <a:rPr lang="it-IT" sz="2400" b="1" dirty="0" smtClean="0">
                <a:solidFill>
                  <a:schemeClr val="tx2"/>
                </a:solidFill>
              </a:rPr>
              <a:t>sottoscrizione definitiva</a:t>
            </a:r>
            <a:r>
              <a:rPr lang="it-IT" sz="2400" dirty="0" smtClean="0">
                <a:solidFill>
                  <a:schemeClr val="tx2"/>
                </a:solidFill>
              </a:rPr>
              <a:t> del contratto, il cui testo sottoscritto viene inviato all’ARAN ed al CNEL </a:t>
            </a:r>
            <a:r>
              <a:rPr lang="it-IT" sz="2400" b="1" dirty="0" smtClean="0">
                <a:solidFill>
                  <a:schemeClr val="tx2"/>
                </a:solidFill>
              </a:rPr>
              <a:t>entro 5 gg</a:t>
            </a:r>
            <a:r>
              <a:rPr lang="it-IT" sz="2400" dirty="0" smtClean="0">
                <a:solidFill>
                  <a:schemeClr val="tx2"/>
                </a:solidFill>
              </a:rPr>
              <a:t>. dalla sottoscrizione (la descritta fase procedurale è contenuta nell’ art. 7 CCNL 19/4/2018).</a:t>
            </a:r>
          </a:p>
          <a:p>
            <a:r>
              <a:rPr lang="it-IT" sz="2400" b="1" dirty="0" smtClean="0"/>
              <a:t>Il testo del contratto integrativo viene portato a conoscenza degli interessati mediante pubblicazione sul sito web della scuola.</a:t>
            </a:r>
            <a:endParaRPr lang="it-IT" sz="2400" b="1" dirty="0"/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30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800" b="1" dirty="0" smtClean="0">
                <a:solidFill>
                  <a:srgbClr val="C00000"/>
                </a:solidFill>
              </a:rPr>
              <a:t>Relazione illustrativa</a:t>
            </a:r>
            <a:endParaRPr lang="it-IT" sz="48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4000" dirty="0" smtClean="0">
                <a:solidFill>
                  <a:schemeClr val="tx2"/>
                </a:solidFill>
              </a:rPr>
              <a:t>Il </a:t>
            </a:r>
            <a:r>
              <a:rPr lang="it-IT" sz="4000" b="1" dirty="0" smtClean="0">
                <a:solidFill>
                  <a:schemeClr val="tx2"/>
                </a:solidFill>
              </a:rPr>
              <a:t>DS</a:t>
            </a:r>
            <a:r>
              <a:rPr lang="it-IT" sz="4000" dirty="0" smtClean="0">
                <a:solidFill>
                  <a:schemeClr val="tx2"/>
                </a:solidFill>
              </a:rPr>
              <a:t> redige la </a:t>
            </a:r>
            <a:r>
              <a:rPr lang="it-IT" sz="4000" b="1" dirty="0" smtClean="0">
                <a:solidFill>
                  <a:schemeClr val="tx2"/>
                </a:solidFill>
              </a:rPr>
              <a:t>relazione</a:t>
            </a:r>
            <a:r>
              <a:rPr lang="it-IT" sz="4000" dirty="0" smtClean="0">
                <a:solidFill>
                  <a:schemeClr val="tx2"/>
                </a:solidFill>
              </a:rPr>
              <a:t> </a:t>
            </a:r>
            <a:r>
              <a:rPr lang="it-IT" sz="4000" b="1" dirty="0" smtClean="0">
                <a:solidFill>
                  <a:schemeClr val="tx2"/>
                </a:solidFill>
              </a:rPr>
              <a:t>illustrativa</a:t>
            </a:r>
            <a:r>
              <a:rPr lang="it-IT" sz="4000" dirty="0" smtClean="0">
                <a:solidFill>
                  <a:schemeClr val="tx2"/>
                </a:solidFill>
              </a:rPr>
              <a:t> sull’ipotesi di contratto integrativo</a:t>
            </a:r>
            <a:br>
              <a:rPr lang="it-IT" sz="4000" dirty="0" smtClean="0">
                <a:solidFill>
                  <a:schemeClr val="tx2"/>
                </a:solidFill>
              </a:rPr>
            </a:br>
            <a:r>
              <a:rPr lang="it-IT" sz="4000" dirty="0" smtClean="0">
                <a:solidFill>
                  <a:schemeClr val="tx2"/>
                </a:solidFill>
              </a:rPr>
              <a:t>(vedi punto 6 ed art. 7 CCNL 19/4/2018).</a:t>
            </a:r>
            <a:endParaRPr lang="it-IT" sz="4000" dirty="0">
              <a:solidFill>
                <a:schemeClr val="tx2"/>
              </a:solidFill>
            </a:endParaRP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31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800" b="1" dirty="0" smtClean="0">
                <a:solidFill>
                  <a:srgbClr val="C00000"/>
                </a:solidFill>
              </a:rPr>
              <a:t>Relazione tecnica</a:t>
            </a:r>
            <a:endParaRPr lang="it-IT" sz="48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it-IT" sz="4000" dirty="0" smtClean="0">
                <a:solidFill>
                  <a:srgbClr val="002060"/>
                </a:solidFill>
              </a:rPr>
              <a:t>Il </a:t>
            </a:r>
            <a:r>
              <a:rPr lang="it-IT" sz="4000" b="1" dirty="0" smtClean="0">
                <a:solidFill>
                  <a:srgbClr val="002060"/>
                </a:solidFill>
              </a:rPr>
              <a:t>DSGA</a:t>
            </a:r>
            <a:r>
              <a:rPr lang="it-IT" sz="4000" dirty="0" smtClean="0">
                <a:solidFill>
                  <a:srgbClr val="002060"/>
                </a:solidFill>
              </a:rPr>
              <a:t> </a:t>
            </a:r>
            <a:r>
              <a:rPr lang="it-IT" sz="4000" dirty="0" smtClean="0">
                <a:solidFill>
                  <a:schemeClr val="tx2"/>
                </a:solidFill>
              </a:rPr>
              <a:t>redige la </a:t>
            </a:r>
            <a:r>
              <a:rPr lang="it-IT" sz="4000" b="1" dirty="0" smtClean="0">
                <a:solidFill>
                  <a:srgbClr val="002060"/>
                </a:solidFill>
              </a:rPr>
              <a:t>relazione</a:t>
            </a:r>
            <a:r>
              <a:rPr lang="it-IT" sz="4000" dirty="0" smtClean="0">
                <a:solidFill>
                  <a:srgbClr val="002060"/>
                </a:solidFill>
              </a:rPr>
              <a:t> </a:t>
            </a:r>
            <a:r>
              <a:rPr lang="it-IT" sz="4000" b="1" dirty="0" smtClean="0">
                <a:solidFill>
                  <a:srgbClr val="002060"/>
                </a:solidFill>
              </a:rPr>
              <a:t>tecnica</a:t>
            </a:r>
            <a:r>
              <a:rPr lang="it-IT" sz="4000" dirty="0" smtClean="0">
                <a:solidFill>
                  <a:srgbClr val="002060"/>
                </a:solidFill>
              </a:rPr>
              <a:t> </a:t>
            </a:r>
            <a:r>
              <a:rPr lang="it-IT" sz="4000" dirty="0" smtClean="0">
                <a:solidFill>
                  <a:schemeClr val="tx2"/>
                </a:solidFill>
              </a:rPr>
              <a:t>sull’ipotesi di contratto integrativo</a:t>
            </a:r>
            <a:br>
              <a:rPr lang="it-IT" sz="4000" dirty="0" smtClean="0">
                <a:solidFill>
                  <a:schemeClr val="tx2"/>
                </a:solidFill>
              </a:rPr>
            </a:br>
            <a:r>
              <a:rPr lang="it-IT" sz="3600" i="1" dirty="0" smtClean="0">
                <a:solidFill>
                  <a:schemeClr val="tx2"/>
                </a:solidFill>
              </a:rPr>
              <a:t>(</a:t>
            </a:r>
            <a:r>
              <a:rPr lang="it-IT" i="1" dirty="0" smtClean="0">
                <a:solidFill>
                  <a:schemeClr val="tx2"/>
                </a:solidFill>
              </a:rPr>
              <a:t>punto 6 ed art. 7 CCNL 19/4/2018)</a:t>
            </a:r>
            <a:endParaRPr lang="it-IT" i="1" dirty="0">
              <a:solidFill>
                <a:schemeClr val="tx2"/>
              </a:solidFill>
            </a:endParaRP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32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800" b="1" dirty="0" smtClean="0">
                <a:solidFill>
                  <a:srgbClr val="C00000"/>
                </a:solidFill>
              </a:rPr>
              <a:t>Mancato accordo</a:t>
            </a:r>
            <a:endParaRPr lang="it-IT" sz="48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it-IT" sz="4000" b="1" dirty="0" smtClean="0">
                <a:solidFill>
                  <a:schemeClr val="tx2"/>
                </a:solidFill>
              </a:rPr>
              <a:t>Il</a:t>
            </a:r>
            <a:r>
              <a:rPr lang="it-IT" sz="4000" dirty="0" smtClean="0">
                <a:solidFill>
                  <a:schemeClr val="tx2"/>
                </a:solidFill>
              </a:rPr>
              <a:t> </a:t>
            </a:r>
            <a:r>
              <a:rPr lang="it-IT" sz="4000" b="1" dirty="0" smtClean="0">
                <a:solidFill>
                  <a:schemeClr val="tx2"/>
                </a:solidFill>
              </a:rPr>
              <a:t>mancato accordo</a:t>
            </a:r>
            <a:r>
              <a:rPr lang="it-IT" sz="4000" dirty="0" smtClean="0">
                <a:solidFill>
                  <a:schemeClr val="tx2"/>
                </a:solidFill>
              </a:rPr>
              <a:t> che determini pregiudizio alla funzionalità dell’azione amministrativa può condurre </a:t>
            </a:r>
            <a:r>
              <a:rPr lang="it-IT" sz="4000" b="1" dirty="0" smtClean="0">
                <a:solidFill>
                  <a:schemeClr val="tx2"/>
                </a:solidFill>
              </a:rPr>
              <a:t>il DS a provvedere in via provvisoria </a:t>
            </a:r>
            <a:r>
              <a:rPr lang="it-IT" sz="4000" dirty="0" smtClean="0">
                <a:solidFill>
                  <a:schemeClr val="tx2"/>
                </a:solidFill>
              </a:rPr>
              <a:t>(art. 7 CCNL 19/4/2018); provvedere in via provvisoria vuol dire </a:t>
            </a:r>
            <a:r>
              <a:rPr lang="it-IT" sz="4000" b="1" dirty="0" smtClean="0">
                <a:solidFill>
                  <a:schemeClr val="tx2"/>
                </a:solidFill>
              </a:rPr>
              <a:t>emanare un atto unilaterale</a:t>
            </a:r>
            <a:r>
              <a:rPr lang="it-IT" sz="4000" dirty="0" smtClean="0">
                <a:solidFill>
                  <a:schemeClr val="tx2"/>
                </a:solidFill>
              </a:rPr>
              <a:t> (in argomento vedi anche l’art. 40, comma 3 </a:t>
            </a:r>
            <a:r>
              <a:rPr lang="it-IT" sz="4000" dirty="0" err="1" smtClean="0">
                <a:solidFill>
                  <a:schemeClr val="tx2"/>
                </a:solidFill>
              </a:rPr>
              <a:t>ter</a:t>
            </a:r>
            <a:r>
              <a:rPr lang="it-IT" sz="4000" dirty="0" smtClean="0">
                <a:solidFill>
                  <a:schemeClr val="tx2"/>
                </a:solidFill>
              </a:rPr>
              <a:t>, D. </a:t>
            </a:r>
            <a:r>
              <a:rPr lang="it-IT" sz="4000" dirty="0" err="1" smtClean="0">
                <a:solidFill>
                  <a:schemeClr val="tx2"/>
                </a:solidFill>
              </a:rPr>
              <a:t>Lgs</a:t>
            </a:r>
            <a:r>
              <a:rPr lang="it-IT" sz="4000" dirty="0" smtClean="0">
                <a:solidFill>
                  <a:schemeClr val="tx2"/>
                </a:solidFill>
              </a:rPr>
              <a:t>. 165/2001 e </a:t>
            </a:r>
            <a:r>
              <a:rPr lang="it-IT" sz="4000" dirty="0" err="1" smtClean="0">
                <a:solidFill>
                  <a:schemeClr val="tx2"/>
                </a:solidFill>
              </a:rPr>
              <a:t>s.m.i.</a:t>
            </a:r>
            <a:r>
              <a:rPr lang="it-IT" sz="4000" dirty="0" smtClean="0">
                <a:solidFill>
                  <a:schemeClr val="tx2"/>
                </a:solidFill>
              </a:rPr>
              <a:t>).</a:t>
            </a:r>
            <a:endParaRPr lang="it-IT" sz="4000" dirty="0">
              <a:solidFill>
                <a:schemeClr val="tx2"/>
              </a:solidFill>
            </a:endParaRP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33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dirty="0" smtClean="0">
                <a:solidFill>
                  <a:srgbClr val="C00000"/>
                </a:solidFill>
              </a:rPr>
              <a:t>Contrattazione</a:t>
            </a:r>
            <a:endParaRPr lang="it-IT" sz="40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smtClean="0">
                <a:solidFill>
                  <a:schemeClr val="tx2"/>
                </a:solidFill>
              </a:rPr>
              <a:t>Le materie su cui è ammesso provvedere in via provvisoria sono indicate nell’art. 22 CCNL 19/4/2018 e riguardano: </a:t>
            </a:r>
            <a:r>
              <a:rPr lang="it-IT" sz="2400" b="1" dirty="0" smtClean="0">
                <a:solidFill>
                  <a:srgbClr val="002060"/>
                </a:solidFill>
              </a:rPr>
              <a:t>i criteri per la ripartizione delle risorse del FIS; i criteri per l’attribuzione dei compensi accessori al Personale Docente, Educativo ed </a:t>
            </a:r>
            <a:r>
              <a:rPr lang="it-IT" sz="2400" b="1" dirty="0" err="1" smtClean="0">
                <a:solidFill>
                  <a:srgbClr val="002060"/>
                </a:solidFill>
              </a:rPr>
              <a:t>Ata</a:t>
            </a:r>
            <a:r>
              <a:rPr lang="it-IT" sz="2400" b="1" dirty="0" smtClean="0">
                <a:solidFill>
                  <a:srgbClr val="002060"/>
                </a:solidFill>
              </a:rPr>
              <a:t>; i criteri per la determinazione dei compensi finalizzati alla valorizzazione del personale.</a:t>
            </a:r>
          </a:p>
          <a:p>
            <a:pPr algn="just"/>
            <a:r>
              <a:rPr lang="it-IT" sz="2400" dirty="0" smtClean="0">
                <a:solidFill>
                  <a:schemeClr val="tx2"/>
                </a:solidFill>
              </a:rPr>
              <a:t>Le relazioni (quella illustrativa del DS e quella tecnica del DSGA) sono necessarie anche a c</a:t>
            </a:r>
            <a:r>
              <a:rPr lang="it-IT" sz="2400" b="1" dirty="0" smtClean="0">
                <a:solidFill>
                  <a:schemeClr val="tx2"/>
                </a:solidFill>
              </a:rPr>
              <a:t>orredo dell’atto unilaterale </a:t>
            </a:r>
            <a:r>
              <a:rPr lang="it-IT" sz="2400" dirty="0" smtClean="0">
                <a:solidFill>
                  <a:schemeClr val="tx2"/>
                </a:solidFill>
              </a:rPr>
              <a:t>del DS; atto che comunque va </a:t>
            </a:r>
            <a:r>
              <a:rPr lang="it-IT" sz="2400" b="1" dirty="0" smtClean="0">
                <a:solidFill>
                  <a:schemeClr val="tx2"/>
                </a:solidFill>
              </a:rPr>
              <a:t>inviato ai Revisori dei Conti</a:t>
            </a:r>
            <a:r>
              <a:rPr lang="it-IT" sz="2400" dirty="0" smtClean="0">
                <a:solidFill>
                  <a:schemeClr val="tx2"/>
                </a:solidFill>
              </a:rPr>
              <a:t> (D. </a:t>
            </a:r>
            <a:r>
              <a:rPr lang="it-IT" sz="2400" dirty="0" err="1" smtClean="0">
                <a:solidFill>
                  <a:schemeClr val="tx2"/>
                </a:solidFill>
              </a:rPr>
              <a:t>lgs</a:t>
            </a:r>
            <a:r>
              <a:rPr lang="it-IT" sz="2400" dirty="0" smtClean="0">
                <a:solidFill>
                  <a:schemeClr val="tx2"/>
                </a:solidFill>
              </a:rPr>
              <a:t>. 150/2009).</a:t>
            </a:r>
            <a:endParaRPr lang="it-IT" sz="2400" dirty="0">
              <a:solidFill>
                <a:schemeClr val="tx2"/>
              </a:solidFill>
            </a:endParaRP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34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dirty="0" smtClean="0">
                <a:solidFill>
                  <a:srgbClr val="FF0000"/>
                </a:solidFill>
              </a:rPr>
              <a:t>Contrattazione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it-IT" dirty="0" smtClean="0">
                <a:solidFill>
                  <a:schemeClr val="tx2"/>
                </a:solidFill>
              </a:rPr>
              <a:t>Da sottolineare come di fondamentale importanza la disciplina di cui </a:t>
            </a:r>
            <a:r>
              <a:rPr lang="it-IT" b="1" dirty="0" smtClean="0">
                <a:solidFill>
                  <a:srgbClr val="002060"/>
                </a:solidFill>
              </a:rPr>
              <a:t>all’art. 8 c. 3 del CCNI 2020/2021</a:t>
            </a:r>
            <a:r>
              <a:rPr lang="it-IT" dirty="0" smtClean="0">
                <a:solidFill>
                  <a:schemeClr val="tx2"/>
                </a:solidFill>
              </a:rPr>
              <a:t>, che consente ad ogni singola istituzione scolastica di definire con la contrattazione di istituto </a:t>
            </a:r>
            <a:r>
              <a:rPr lang="it-IT" b="1" dirty="0" smtClean="0">
                <a:solidFill>
                  <a:srgbClr val="002060"/>
                </a:solidFill>
              </a:rPr>
              <a:t>le finalità e le modalità di ripartizione delle eventuali risorse non utilizzate negli anni precedenti</a:t>
            </a:r>
            <a:r>
              <a:rPr lang="it-IT" dirty="0" smtClean="0">
                <a:solidFill>
                  <a:schemeClr val="tx2"/>
                </a:solidFill>
              </a:rPr>
              <a:t> anche per finalità diverse da quelle originarie.</a:t>
            </a:r>
          </a:p>
          <a:p>
            <a:pPr marL="82296" indent="0" algn="just">
              <a:buNone/>
            </a:pPr>
            <a:r>
              <a:rPr lang="it-IT" dirty="0" smtClean="0">
                <a:solidFill>
                  <a:schemeClr val="tx2"/>
                </a:solidFill>
              </a:rPr>
              <a:t>Il che vuol dire che le </a:t>
            </a:r>
            <a:r>
              <a:rPr lang="it-IT" b="1" dirty="0" smtClean="0">
                <a:solidFill>
                  <a:srgbClr val="002060"/>
                </a:solidFill>
              </a:rPr>
              <a:t>eventuali economie al 31/8/2020 possono essere liberamente utilizzate</a:t>
            </a:r>
            <a:r>
              <a:rPr lang="it-IT" dirty="0" smtClean="0">
                <a:solidFill>
                  <a:schemeClr val="tx2"/>
                </a:solidFill>
              </a:rPr>
              <a:t>.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35</a:t>
            </a:fld>
            <a:endParaRPr kumimoji="0" lang="en-US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Segnaposto numero diapositiva 3"/>
          <p:cNvSpPr txBox="1">
            <a:spLocks/>
          </p:cNvSpPr>
          <p:nvPr/>
        </p:nvSpPr>
        <p:spPr>
          <a:xfrm>
            <a:off x="8429652" y="6305550"/>
            <a:ext cx="641196" cy="476250"/>
          </a:xfrm>
          <a:prstGeom prst="rect">
            <a:avLst/>
          </a:prstGeom>
        </p:spPr>
        <p:txBody>
          <a:bodyPr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E57653-3E58-4892-A7ED-712530ACC680}" type="slidenum"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Contenuti della relazione del </a:t>
            </a:r>
            <a:r>
              <a:rPr lang="it-IT" sz="3200" dirty="0" err="1" smtClean="0">
                <a:solidFill>
                  <a:srgbClr val="FF0000"/>
                </a:solidFill>
              </a:rPr>
              <a:t>Dsga</a:t>
            </a:r>
            <a:r>
              <a:rPr lang="it-IT" sz="3200" dirty="0" smtClean="0">
                <a:solidFill>
                  <a:srgbClr val="FF0000"/>
                </a:solidFill>
              </a:rPr>
              <a:t/>
            </a:r>
            <a:br>
              <a:rPr lang="it-IT" sz="3200" dirty="0" smtClean="0">
                <a:solidFill>
                  <a:srgbClr val="FF0000"/>
                </a:solidFill>
              </a:rPr>
            </a:br>
            <a:r>
              <a:rPr lang="it-IT" sz="3200" dirty="0" smtClean="0">
                <a:solidFill>
                  <a:srgbClr val="FF0000"/>
                </a:solidFill>
              </a:rPr>
              <a:t>al contratto di Istituto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sz="2400" dirty="0" smtClean="0">
                <a:solidFill>
                  <a:schemeClr val="tx2"/>
                </a:solidFill>
              </a:rPr>
              <a:t>Altra competenza inderogabile del DSGA è la compilazione della Relazione tecnico-finanziaria allegata al Contratto Integrativo di Scuola da inviare ai Revisori dei Conti per la certificazione delle somme da distribuire al personale a seguito della stipula del Contratto Integrativo.</a:t>
            </a:r>
          </a:p>
          <a:p>
            <a:r>
              <a:rPr lang="it-IT" sz="2400" dirty="0" smtClean="0">
                <a:solidFill>
                  <a:schemeClr val="tx2"/>
                </a:solidFill>
              </a:rPr>
              <a:t>Il Dipartimento della Ragioneria Generale dello Stato, ai sensi dell’articolo 40 del decreto legislativo n. 165/2001, d’intesa con il Dipartimento della Funzione Pubblica, ha predisposto i seguenti schemi: “</a:t>
            </a:r>
            <a:r>
              <a:rPr lang="it-IT" sz="2400" i="1" dirty="0" smtClean="0">
                <a:solidFill>
                  <a:schemeClr val="tx2"/>
                </a:solidFill>
              </a:rPr>
              <a:t>Schema standard di relazione tecnico-finanziaria</a:t>
            </a:r>
            <a:r>
              <a:rPr lang="it-IT" sz="2400" dirty="0" smtClean="0">
                <a:solidFill>
                  <a:schemeClr val="tx2"/>
                </a:solidFill>
              </a:rPr>
              <a:t>” e “</a:t>
            </a:r>
            <a:r>
              <a:rPr lang="it-IT" sz="2400" i="1" dirty="0" smtClean="0">
                <a:solidFill>
                  <a:schemeClr val="tx2"/>
                </a:solidFill>
              </a:rPr>
              <a:t>Schema standard di relazione illustrativa</a:t>
            </a:r>
            <a:r>
              <a:rPr lang="it-IT" sz="2400" dirty="0" smtClean="0">
                <a:solidFill>
                  <a:schemeClr val="tx2"/>
                </a:solidFill>
              </a:rPr>
              <a:t>” allegati alla Circolare n. 25 del 19/7/2012.</a:t>
            </a:r>
          </a:p>
          <a:p>
            <a:r>
              <a:rPr lang="it-IT" sz="2400" dirty="0" smtClean="0">
                <a:solidFill>
                  <a:schemeClr val="tx2"/>
                </a:solidFill>
              </a:rPr>
              <a:t>Gli schemi hanno natura obbligatoria nelle diverse sezioni in cui sono suddivisi.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36</a:t>
            </a:fld>
            <a:endParaRPr kumimoji="0" lang="en-US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Segnaposto numero diapositiva 3"/>
          <p:cNvSpPr txBox="1">
            <a:spLocks/>
          </p:cNvSpPr>
          <p:nvPr/>
        </p:nvSpPr>
        <p:spPr>
          <a:xfrm>
            <a:off x="8429652" y="6305550"/>
            <a:ext cx="641196" cy="476250"/>
          </a:xfrm>
          <a:prstGeom prst="rect">
            <a:avLst/>
          </a:prstGeom>
        </p:spPr>
        <p:txBody>
          <a:bodyPr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E57653-3E58-4892-A7ED-712530ACC680}" type="slidenum"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dirty="0" smtClean="0">
                <a:solidFill>
                  <a:srgbClr val="FF0000"/>
                </a:solidFill>
              </a:rPr>
              <a:t>Contenuti della relazione del </a:t>
            </a:r>
            <a:r>
              <a:rPr lang="it-IT" sz="4000" dirty="0" err="1" smtClean="0">
                <a:solidFill>
                  <a:srgbClr val="FF0000"/>
                </a:solidFill>
              </a:rPr>
              <a:t>Dsga</a:t>
            </a:r>
            <a:r>
              <a:rPr lang="it-IT" sz="4000" dirty="0" smtClean="0">
                <a:solidFill>
                  <a:srgbClr val="FF0000"/>
                </a:solidFill>
              </a:rPr>
              <a:t/>
            </a:r>
            <a:br>
              <a:rPr lang="it-IT" sz="4000" dirty="0" smtClean="0">
                <a:solidFill>
                  <a:srgbClr val="FF0000"/>
                </a:solidFill>
              </a:rPr>
            </a:br>
            <a:r>
              <a:rPr lang="it-IT" sz="4000" dirty="0" smtClean="0">
                <a:solidFill>
                  <a:srgbClr val="FF0000"/>
                </a:solidFill>
              </a:rPr>
              <a:t>al contratto di Istituto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La relazione tecnico-finanziaria il cui schema è allegato alla Circolare RGS n. 25/2012 riassume i seguenti contenuti.</a:t>
            </a:r>
          </a:p>
          <a:p>
            <a:pPr marL="723900" indent="-368300">
              <a:buNone/>
              <a:tabLst>
                <a:tab pos="723900" algn="l"/>
              </a:tabLst>
            </a:pPr>
            <a:r>
              <a:rPr lang="it-IT" dirty="0" smtClean="0">
                <a:solidFill>
                  <a:schemeClr val="tx2"/>
                </a:solidFill>
              </a:rPr>
              <a:t>1)	</a:t>
            </a:r>
            <a:r>
              <a:rPr lang="it-IT" b="1" dirty="0" smtClean="0">
                <a:solidFill>
                  <a:srgbClr val="0070C0"/>
                </a:solidFill>
              </a:rPr>
              <a:t>Premessa</a:t>
            </a:r>
            <a:r>
              <a:rPr lang="it-IT" dirty="0" smtClean="0">
                <a:solidFill>
                  <a:schemeClr val="tx2"/>
                </a:solidFill>
              </a:rPr>
              <a:t> con elenco della normativa interessata.</a:t>
            </a:r>
          </a:p>
          <a:p>
            <a:pPr marL="723900" indent="-368300">
              <a:buNone/>
              <a:tabLst>
                <a:tab pos="723900" algn="l"/>
              </a:tabLst>
            </a:pPr>
            <a:r>
              <a:rPr lang="it-IT" dirty="0" smtClean="0">
                <a:solidFill>
                  <a:schemeClr val="tx2"/>
                </a:solidFill>
              </a:rPr>
              <a:t>2)	</a:t>
            </a:r>
            <a:r>
              <a:rPr lang="it-IT" b="1" dirty="0" smtClean="0">
                <a:solidFill>
                  <a:srgbClr val="0070C0"/>
                </a:solidFill>
              </a:rPr>
              <a:t>Mod. 1 </a:t>
            </a:r>
            <a:r>
              <a:rPr lang="it-IT" dirty="0" smtClean="0">
                <a:solidFill>
                  <a:schemeClr val="tx2"/>
                </a:solidFill>
              </a:rPr>
              <a:t>– Costituzione  del Fondo per la contrattazione integrativa distinto in</a:t>
            </a:r>
          </a:p>
          <a:p>
            <a:pPr marL="1433513" indent="-723900">
              <a:buNone/>
              <a:tabLst>
                <a:tab pos="723900" algn="l"/>
                <a:tab pos="1433513" algn="l"/>
              </a:tabLst>
            </a:pPr>
            <a:r>
              <a:rPr lang="it-IT" dirty="0" err="1" smtClean="0">
                <a:solidFill>
                  <a:schemeClr val="tx2"/>
                </a:solidFill>
              </a:rPr>
              <a:t>Sez</a:t>
            </a:r>
            <a:r>
              <a:rPr lang="it-IT" dirty="0" smtClean="0">
                <a:solidFill>
                  <a:schemeClr val="tx2"/>
                </a:solidFill>
              </a:rPr>
              <a:t> I	Risorse fisse aventi carattere di certezza e stabilità</a:t>
            </a:r>
          </a:p>
          <a:p>
            <a:pPr marL="1433513" indent="-723900">
              <a:buNone/>
              <a:tabLst>
                <a:tab pos="723900" algn="l"/>
                <a:tab pos="1433513" algn="l"/>
              </a:tabLst>
            </a:pPr>
            <a:r>
              <a:rPr lang="it-IT" dirty="0" smtClean="0">
                <a:solidFill>
                  <a:schemeClr val="tx2"/>
                </a:solidFill>
              </a:rPr>
              <a:t>		(FIS,  Funzioni Strumentali,  Incarichi Specifici,  Aree a rischio Ore sostituzione,  Attività complementari,  Educazione Fisica)</a:t>
            </a:r>
          </a:p>
          <a:p>
            <a:pPr marL="1433513" indent="-723900">
              <a:buNone/>
              <a:tabLst>
                <a:tab pos="723900" algn="l"/>
                <a:tab pos="1433513" algn="l"/>
              </a:tabLst>
            </a:pPr>
            <a:r>
              <a:rPr lang="it-IT" dirty="0" err="1" smtClean="0">
                <a:solidFill>
                  <a:schemeClr val="tx2"/>
                </a:solidFill>
              </a:rPr>
              <a:t>Sez</a:t>
            </a:r>
            <a:r>
              <a:rPr lang="it-IT" dirty="0" smtClean="0">
                <a:solidFill>
                  <a:schemeClr val="tx2"/>
                </a:solidFill>
              </a:rPr>
              <a:t> II	Risorse variabili</a:t>
            </a:r>
          </a:p>
          <a:p>
            <a:pPr marL="1433513" indent="-723900">
              <a:buNone/>
              <a:tabLst>
                <a:tab pos="723900" algn="l"/>
                <a:tab pos="1433513" algn="l"/>
              </a:tabLst>
            </a:pPr>
            <a:r>
              <a:rPr lang="it-IT" dirty="0" smtClean="0">
                <a:solidFill>
                  <a:schemeClr val="tx2"/>
                </a:solidFill>
              </a:rPr>
              <a:t>		(Economie pregresse FIS, ore eccedenti ecc.)</a:t>
            </a:r>
          </a:p>
          <a:p>
            <a:pPr marL="1433513" indent="-723900">
              <a:buNone/>
              <a:tabLst>
                <a:tab pos="723900" algn="l"/>
                <a:tab pos="1433513" algn="l"/>
              </a:tabLst>
            </a:pPr>
            <a:r>
              <a:rPr lang="it-IT" dirty="0" err="1" smtClean="0">
                <a:solidFill>
                  <a:schemeClr val="tx2"/>
                </a:solidFill>
              </a:rPr>
              <a:t>Sez</a:t>
            </a:r>
            <a:r>
              <a:rPr lang="it-IT" dirty="0" smtClean="0">
                <a:solidFill>
                  <a:schemeClr val="tx2"/>
                </a:solidFill>
              </a:rPr>
              <a:t> III	</a:t>
            </a:r>
            <a:r>
              <a:rPr lang="it-IT" dirty="0" err="1" smtClean="0">
                <a:solidFill>
                  <a:schemeClr val="tx2"/>
                </a:solidFill>
              </a:rPr>
              <a:t>Decentrazioni</a:t>
            </a:r>
            <a:r>
              <a:rPr lang="it-IT" dirty="0" smtClean="0">
                <a:solidFill>
                  <a:schemeClr val="tx2"/>
                </a:solidFill>
              </a:rPr>
              <a:t> del Fondo (in forme non previste)</a:t>
            </a:r>
          </a:p>
          <a:p>
            <a:pPr marL="1433513" indent="-723900">
              <a:buNone/>
              <a:tabLst>
                <a:tab pos="723900" algn="l"/>
                <a:tab pos="1433513" algn="l"/>
              </a:tabLst>
            </a:pPr>
            <a:r>
              <a:rPr lang="it-IT" dirty="0" err="1" smtClean="0">
                <a:solidFill>
                  <a:schemeClr val="tx2"/>
                </a:solidFill>
              </a:rPr>
              <a:t>Sez</a:t>
            </a:r>
            <a:r>
              <a:rPr lang="it-IT" dirty="0" smtClean="0">
                <a:solidFill>
                  <a:schemeClr val="tx2"/>
                </a:solidFill>
              </a:rPr>
              <a:t> IV	Sintesi della costituzione del Fondo</a:t>
            </a:r>
          </a:p>
          <a:p>
            <a:pPr marL="1433513" indent="-723900">
              <a:buNone/>
              <a:tabLst>
                <a:tab pos="723900" algn="l"/>
                <a:tab pos="1433513" algn="l"/>
              </a:tabLst>
            </a:pPr>
            <a:r>
              <a:rPr lang="it-IT" dirty="0" smtClean="0">
                <a:solidFill>
                  <a:schemeClr val="tx2"/>
                </a:solidFill>
              </a:rPr>
              <a:t>		(Totali risorse fisse e variabili)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37</a:t>
            </a:fld>
            <a:endParaRPr kumimoji="0" lang="en-US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Segnaposto numero diapositiva 3"/>
          <p:cNvSpPr txBox="1">
            <a:spLocks/>
          </p:cNvSpPr>
          <p:nvPr/>
        </p:nvSpPr>
        <p:spPr>
          <a:xfrm>
            <a:off x="8429652" y="6305550"/>
            <a:ext cx="641196" cy="476250"/>
          </a:xfrm>
          <a:prstGeom prst="rect">
            <a:avLst/>
          </a:prstGeom>
        </p:spPr>
        <p:txBody>
          <a:bodyPr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E57653-3E58-4892-A7ED-712530ACC680}" type="slidenum"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dirty="0" smtClean="0">
                <a:solidFill>
                  <a:srgbClr val="C00000"/>
                </a:solidFill>
              </a:rPr>
              <a:t>Contenuti della relazione del </a:t>
            </a:r>
            <a:r>
              <a:rPr lang="it-IT" sz="4000" dirty="0" err="1" smtClean="0">
                <a:solidFill>
                  <a:srgbClr val="C00000"/>
                </a:solidFill>
              </a:rPr>
              <a:t>Dsga</a:t>
            </a:r>
            <a:r>
              <a:rPr lang="it-IT" sz="4000" dirty="0" smtClean="0">
                <a:solidFill>
                  <a:srgbClr val="C00000"/>
                </a:solidFill>
              </a:rPr>
              <a:t/>
            </a:r>
            <a:br>
              <a:rPr lang="it-IT" sz="4000" dirty="0" smtClean="0">
                <a:solidFill>
                  <a:srgbClr val="C00000"/>
                </a:solidFill>
              </a:rPr>
            </a:br>
            <a:r>
              <a:rPr lang="it-IT" sz="4000" dirty="0" smtClean="0">
                <a:solidFill>
                  <a:srgbClr val="C00000"/>
                </a:solidFill>
              </a:rPr>
              <a:t>al contratto di Istituto</a:t>
            </a:r>
            <a:endParaRPr lang="it-IT" sz="40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0" hangingPunct="0"/>
            <a:r>
              <a:rPr lang="it-IT" sz="2000" b="1" dirty="0" smtClean="0">
                <a:solidFill>
                  <a:srgbClr val="0070C0"/>
                </a:solidFill>
              </a:rPr>
              <a:t>Mod. 2 </a:t>
            </a:r>
            <a:r>
              <a:rPr lang="it-IT" sz="2000" dirty="0" smtClean="0">
                <a:solidFill>
                  <a:schemeClr val="tx2"/>
                </a:solidFill>
              </a:rPr>
              <a:t>– definizione delle poste di destinazione del fondo per la contrattazione integrativa</a:t>
            </a:r>
          </a:p>
          <a:p>
            <a:pPr marL="1255713" indent="-900113" eaLnBrk="0" hangingPunct="0">
              <a:buNone/>
              <a:tabLst>
                <a:tab pos="1255713" algn="l"/>
              </a:tabLst>
            </a:pPr>
            <a:r>
              <a:rPr lang="it-IT" sz="2000" dirty="0" smtClean="0">
                <a:solidFill>
                  <a:schemeClr val="tx2"/>
                </a:solidFill>
              </a:rPr>
              <a:t>Sez. I	Destinazioni non disponibili alla contrattazione integrativa o comunque non regolate specificamente dal Contratto Integrativo sottoposto a certificazione </a:t>
            </a:r>
            <a:r>
              <a:rPr lang="it-IT" sz="2000" b="1" dirty="0" smtClean="0">
                <a:solidFill>
                  <a:schemeClr val="tx2"/>
                </a:solidFill>
              </a:rPr>
              <a:t>(tabella 1)</a:t>
            </a:r>
          </a:p>
          <a:p>
            <a:pPr marL="1255713" indent="-900113" eaLnBrk="0" hangingPunct="0">
              <a:buNone/>
              <a:tabLst>
                <a:tab pos="1255713" algn="l"/>
              </a:tabLst>
            </a:pPr>
            <a:r>
              <a:rPr lang="it-IT" sz="2000" dirty="0" smtClean="0">
                <a:solidFill>
                  <a:schemeClr val="tx2"/>
                </a:solidFill>
              </a:rPr>
              <a:t>Sez. II	Destinazioni specificamente regolate dal Contratto Integrativo: Le attività da retribuire, compatibilmente con le risorse finanziarie disponibili, sono quelle relative alle diverse esigenze didattiche e organizzative e alle aree di personale interno alla scuola, in correlazione con il </a:t>
            </a:r>
            <a:r>
              <a:rPr lang="it-IT" sz="2000" dirty="0" err="1" smtClean="0">
                <a:solidFill>
                  <a:schemeClr val="tx2"/>
                </a:solidFill>
              </a:rPr>
              <a:t>P.T.O.F.</a:t>
            </a:r>
            <a:r>
              <a:rPr lang="it-IT" sz="2000" dirty="0" smtClean="0">
                <a:solidFill>
                  <a:schemeClr val="tx2"/>
                </a:solidFill>
              </a:rPr>
              <a:t> </a:t>
            </a:r>
            <a:r>
              <a:rPr lang="it-IT" sz="2000" b="1" dirty="0" smtClean="0">
                <a:solidFill>
                  <a:schemeClr val="tx2"/>
                </a:solidFill>
              </a:rPr>
              <a:t>(tabelle 2 e 3)</a:t>
            </a:r>
          </a:p>
          <a:p>
            <a:pPr marL="1255713" indent="-900113">
              <a:buNone/>
              <a:tabLst>
                <a:tab pos="1255713" algn="l"/>
              </a:tabLst>
            </a:pPr>
            <a:r>
              <a:rPr lang="it-IT" sz="2000" dirty="0" smtClean="0">
                <a:solidFill>
                  <a:schemeClr val="tx2"/>
                </a:solidFill>
              </a:rPr>
              <a:t>Sez. III	(eventuali) Destinazioni ancora da regolare</a:t>
            </a:r>
          </a:p>
          <a:p>
            <a:pPr marL="1252538" indent="-896938">
              <a:buNone/>
            </a:pPr>
            <a:r>
              <a:rPr lang="it-IT" sz="2000" dirty="0" smtClean="0">
                <a:solidFill>
                  <a:schemeClr val="tx2"/>
                </a:solidFill>
              </a:rPr>
              <a:t> Sez. IV	Sintesi della definizione delle poste di destinazione del Fondo per la contrattazione integrativa sottoposto a certificazione </a:t>
            </a:r>
            <a:r>
              <a:rPr lang="it-IT" sz="2000" b="1" dirty="0" smtClean="0">
                <a:solidFill>
                  <a:schemeClr val="tx2"/>
                </a:solidFill>
              </a:rPr>
              <a:t>(tabella 4)</a:t>
            </a:r>
          </a:p>
          <a:p>
            <a:pPr marL="982663" indent="-627063" eaLnBrk="0" hangingPunct="0">
              <a:buNone/>
              <a:tabLst>
                <a:tab pos="982663" algn="l"/>
              </a:tabLst>
            </a:pPr>
            <a:endParaRPr lang="it-IT" sz="2000" dirty="0" smtClean="0">
              <a:solidFill>
                <a:schemeClr val="tx2"/>
              </a:solidFill>
            </a:endParaRPr>
          </a:p>
          <a:p>
            <a:pPr marL="982663" indent="-627063" eaLnBrk="0" hangingPunct="0">
              <a:buNone/>
              <a:tabLst>
                <a:tab pos="982663" algn="l"/>
              </a:tabLst>
            </a:pPr>
            <a:endParaRPr lang="it-IT" sz="2000" b="1" dirty="0" smtClean="0">
              <a:solidFill>
                <a:schemeClr val="tx2"/>
              </a:solidFill>
            </a:endParaRPr>
          </a:p>
          <a:p>
            <a:pPr marL="982663" indent="-627063" eaLnBrk="0" hangingPunct="0">
              <a:buNone/>
              <a:tabLst>
                <a:tab pos="982663" algn="l"/>
              </a:tabLst>
            </a:pPr>
            <a:endParaRPr lang="it-IT" sz="2000" b="1" dirty="0">
              <a:solidFill>
                <a:schemeClr val="tx2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38</a:t>
            </a:fld>
            <a:endParaRPr kumimoji="0" lang="en-US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Segnaposto numero diapositiva 3"/>
          <p:cNvSpPr txBox="1">
            <a:spLocks/>
          </p:cNvSpPr>
          <p:nvPr/>
        </p:nvSpPr>
        <p:spPr>
          <a:xfrm>
            <a:off x="8429652" y="6305550"/>
            <a:ext cx="641196" cy="476250"/>
          </a:xfrm>
          <a:prstGeom prst="rect">
            <a:avLst/>
          </a:prstGeom>
        </p:spPr>
        <p:txBody>
          <a:bodyPr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E57653-3E58-4892-A7ED-712530ACC680}" type="slidenum"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 descr="Tab_Pagina_1.jpg"/>
          <p:cNvPicPr>
            <a:picLocks noGrp="1" noChangeAspect="1"/>
          </p:cNvPicPr>
          <p:nvPr>
            <p:ph idx="1"/>
          </p:nvPr>
        </p:nvPicPr>
        <p:blipFill>
          <a:blip r:embed="rId2"/>
          <a:srcRect l="6696" t="7043" r="9128" b="43849"/>
          <a:stretch>
            <a:fillRect/>
          </a:stretch>
        </p:blipFill>
        <p:spPr>
          <a:xfrm>
            <a:off x="1357290" y="-19669"/>
            <a:ext cx="7429552" cy="6129380"/>
          </a:xfr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39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dirty="0" smtClean="0">
                <a:solidFill>
                  <a:srgbClr val="C00000"/>
                </a:solidFill>
              </a:rPr>
              <a:t>Relazioni sindacali - RSU</a:t>
            </a:r>
            <a:endParaRPr lang="it-IT" sz="40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it-IT" sz="2400" dirty="0" smtClean="0">
                <a:solidFill>
                  <a:srgbClr val="002060"/>
                </a:solidFill>
              </a:rPr>
              <a:t>La RSU ha diritto di:</a:t>
            </a:r>
          </a:p>
          <a:p>
            <a:pPr marL="723900" lvl="0" indent="-368300"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tx2"/>
                </a:solidFill>
              </a:rPr>
              <a:t>indire l’assemblea sindacale della propria istituzione scolastica;</a:t>
            </a:r>
          </a:p>
          <a:p>
            <a:pPr marL="723900" lvl="0" indent="-368300"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tx2"/>
                </a:solidFill>
              </a:rPr>
              <a:t>usare un proprio albo sindacale, distinto da quello dei sindacati;</a:t>
            </a:r>
          </a:p>
          <a:p>
            <a:pPr marL="723900" lvl="0" indent="-368300"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tx2"/>
                </a:solidFill>
              </a:rPr>
              <a:t>utilizzare i sistemi informatici della scuola;</a:t>
            </a:r>
          </a:p>
          <a:p>
            <a:pPr marL="723900" lvl="0" indent="-368300"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tx2"/>
                </a:solidFill>
              </a:rPr>
              <a:t>utilizzare per lo svolgimento della propria attività un locale richiedendone la disponibilità al dirigente scolastico;</a:t>
            </a:r>
          </a:p>
          <a:p>
            <a:pPr marL="723900" lvl="0" indent="-368300"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tx2"/>
                </a:solidFill>
              </a:rPr>
              <a:t>utilizzare permessi sindacali.</a:t>
            </a:r>
            <a:endParaRPr lang="it-IT" sz="2400" dirty="0">
              <a:solidFill>
                <a:schemeClr val="tx2"/>
              </a:solidFill>
            </a:endParaRP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4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 descr="Tab_Pagina_2.jpg"/>
          <p:cNvPicPr>
            <a:picLocks noGrp="1" noChangeAspect="1"/>
          </p:cNvPicPr>
          <p:nvPr>
            <p:ph idx="1"/>
          </p:nvPr>
        </p:nvPicPr>
        <p:blipFill>
          <a:blip r:embed="rId2"/>
          <a:srcRect l="6696" t="7043" r="9128" b="18551"/>
          <a:stretch>
            <a:fillRect/>
          </a:stretch>
        </p:blipFill>
        <p:spPr>
          <a:xfrm>
            <a:off x="2214546" y="142852"/>
            <a:ext cx="5000660" cy="6250825"/>
          </a:xfr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40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dirty="0" smtClean="0">
                <a:solidFill>
                  <a:srgbClr val="C00000"/>
                </a:solidFill>
              </a:rPr>
              <a:t>Contenuti della relazione del </a:t>
            </a:r>
            <a:r>
              <a:rPr lang="it-IT" sz="4000" dirty="0" err="1" smtClean="0">
                <a:solidFill>
                  <a:srgbClr val="C00000"/>
                </a:solidFill>
              </a:rPr>
              <a:t>Dsga</a:t>
            </a:r>
            <a:r>
              <a:rPr lang="it-IT" sz="4000" dirty="0" smtClean="0">
                <a:solidFill>
                  <a:srgbClr val="C00000"/>
                </a:solidFill>
              </a:rPr>
              <a:t/>
            </a:r>
            <a:br>
              <a:rPr lang="it-IT" sz="4000" dirty="0" smtClean="0">
                <a:solidFill>
                  <a:srgbClr val="C00000"/>
                </a:solidFill>
              </a:rPr>
            </a:br>
            <a:r>
              <a:rPr lang="it-IT" sz="4000" dirty="0" smtClean="0">
                <a:solidFill>
                  <a:srgbClr val="C00000"/>
                </a:solidFill>
              </a:rPr>
              <a:t>al contratto di Istituto</a:t>
            </a:r>
            <a:endParaRPr lang="it-IT" sz="40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60463" indent="-819150">
              <a:buNone/>
              <a:tabLst>
                <a:tab pos="1160463" algn="l"/>
              </a:tabLst>
            </a:pPr>
            <a:r>
              <a:rPr lang="it-IT" sz="2000" dirty="0" smtClean="0">
                <a:solidFill>
                  <a:schemeClr val="tx2"/>
                </a:solidFill>
              </a:rPr>
              <a:t>Sez. V - Destinazioni temporaneamente allocate all'esterno del Fondo</a:t>
            </a:r>
          </a:p>
          <a:p>
            <a:pPr marL="1160463" indent="-819150">
              <a:buNone/>
              <a:tabLst>
                <a:tab pos="1160463" algn="l"/>
              </a:tabLst>
            </a:pPr>
            <a:r>
              <a:rPr lang="it-IT" sz="2000" dirty="0" smtClean="0">
                <a:solidFill>
                  <a:schemeClr val="tx2"/>
                </a:solidFill>
              </a:rPr>
              <a:t>Sez.  </a:t>
            </a:r>
            <a:r>
              <a:rPr lang="it-IT" sz="2000" dirty="0" err="1" smtClean="0">
                <a:solidFill>
                  <a:schemeClr val="tx2"/>
                </a:solidFill>
              </a:rPr>
              <a:t>VI</a:t>
            </a:r>
            <a:r>
              <a:rPr lang="it-IT" sz="2000" dirty="0" smtClean="0">
                <a:solidFill>
                  <a:schemeClr val="tx2"/>
                </a:solidFill>
              </a:rPr>
              <a:t>	Attestazione motivata, dal punto di vista tecnico-finanziario, del rispetto di vincoli di carattere generale</a:t>
            </a:r>
          </a:p>
          <a:p>
            <a:pPr marL="1433513" indent="-273050">
              <a:buNone/>
            </a:pPr>
            <a:r>
              <a:rPr lang="it-IT" sz="2000" dirty="0" smtClean="0">
                <a:solidFill>
                  <a:schemeClr val="tx2"/>
                </a:solidFill>
              </a:rPr>
              <a:t>a)	attestazione motivata del rispetto di copertura delle destinazioni di utilizzo del Fondo aventi natura certa e continuativa con risorse del Fondo fisse aventi carattere di certezza e stabilità </a:t>
            </a:r>
            <a:r>
              <a:rPr lang="it-IT" sz="2000" b="1" dirty="0" smtClean="0">
                <a:solidFill>
                  <a:schemeClr val="tx2"/>
                </a:solidFill>
              </a:rPr>
              <a:t>(tabella 5)</a:t>
            </a:r>
            <a:endParaRPr lang="it-IT" sz="2000" dirty="0" smtClean="0">
              <a:solidFill>
                <a:schemeClr val="tx2"/>
              </a:solidFill>
            </a:endParaRPr>
          </a:p>
          <a:p>
            <a:pPr marL="1433513" indent="-273050">
              <a:buNone/>
            </a:pPr>
            <a:r>
              <a:rPr lang="it-IT" sz="2000" dirty="0" smtClean="0">
                <a:solidFill>
                  <a:schemeClr val="tx2"/>
                </a:solidFill>
              </a:rPr>
              <a:t>b)	attestazione motivata del rispetto del principio di attribuzione selettiva di incentivi economici </a:t>
            </a:r>
            <a:r>
              <a:rPr lang="it-IT" sz="2000" b="1" dirty="0" smtClean="0">
                <a:solidFill>
                  <a:schemeClr val="tx2"/>
                </a:solidFill>
              </a:rPr>
              <a:t>(tabella 6)</a:t>
            </a:r>
            <a:endParaRPr lang="it-IT" sz="20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it-IT" sz="2000" b="1" dirty="0" smtClean="0">
                <a:solidFill>
                  <a:schemeClr val="tx2"/>
                </a:solidFill>
              </a:rPr>
              <a:t> </a:t>
            </a:r>
            <a:endParaRPr lang="it-IT" sz="2000" dirty="0" smtClean="0">
              <a:solidFill>
                <a:schemeClr val="tx2"/>
              </a:solidFill>
            </a:endParaRPr>
          </a:p>
          <a:p>
            <a:r>
              <a:rPr lang="it-IT" sz="2000" b="1" dirty="0" smtClean="0">
                <a:solidFill>
                  <a:srgbClr val="7030A0"/>
                </a:solidFill>
              </a:rPr>
              <a:t>Mod. 3 </a:t>
            </a:r>
            <a:r>
              <a:rPr lang="it-IT" sz="2000" dirty="0" smtClean="0">
                <a:solidFill>
                  <a:srgbClr val="7030A0"/>
                </a:solidFill>
              </a:rPr>
              <a:t> </a:t>
            </a:r>
            <a:r>
              <a:rPr lang="it-IT" sz="2000" dirty="0" smtClean="0">
                <a:solidFill>
                  <a:schemeClr val="tx2"/>
                </a:solidFill>
              </a:rPr>
              <a:t>– Schema generale riassuntivo del fondo per la contrattazione integrativa e confronto con il corrispondente fondo certificato dell'anno precedente</a:t>
            </a:r>
            <a:endParaRPr lang="it-IT" sz="2000" dirty="0">
              <a:solidFill>
                <a:schemeClr val="tx2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41</a:t>
            </a:fld>
            <a:endParaRPr kumimoji="0" lang="en-US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Segnaposto numero diapositiva 3"/>
          <p:cNvSpPr txBox="1">
            <a:spLocks/>
          </p:cNvSpPr>
          <p:nvPr/>
        </p:nvSpPr>
        <p:spPr>
          <a:xfrm>
            <a:off x="8429652" y="6305550"/>
            <a:ext cx="641196" cy="476250"/>
          </a:xfrm>
          <a:prstGeom prst="rect">
            <a:avLst/>
          </a:prstGeom>
        </p:spPr>
        <p:txBody>
          <a:bodyPr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E57653-3E58-4892-A7ED-712530ACC680}" type="slidenum"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 descr="Tab_Pagina_3.jpg"/>
          <p:cNvPicPr>
            <a:picLocks noGrp="1" noChangeAspect="1"/>
          </p:cNvPicPr>
          <p:nvPr>
            <p:ph idx="1"/>
          </p:nvPr>
        </p:nvPicPr>
        <p:blipFill>
          <a:blip r:embed="rId2"/>
          <a:srcRect l="6696" t="7043" r="7023" b="55754"/>
          <a:stretch>
            <a:fillRect/>
          </a:stretch>
        </p:blipFill>
        <p:spPr>
          <a:xfrm>
            <a:off x="1285852" y="857232"/>
            <a:ext cx="7498132" cy="4572032"/>
          </a:xfr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42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dirty="0" smtClean="0">
                <a:solidFill>
                  <a:srgbClr val="C00000"/>
                </a:solidFill>
              </a:rPr>
              <a:t>Contenuti della relazione del </a:t>
            </a:r>
            <a:r>
              <a:rPr lang="it-IT" sz="4000" dirty="0" err="1" smtClean="0">
                <a:solidFill>
                  <a:srgbClr val="C00000"/>
                </a:solidFill>
              </a:rPr>
              <a:t>Dsga</a:t>
            </a:r>
            <a:r>
              <a:rPr lang="it-IT" sz="4000" dirty="0" smtClean="0">
                <a:solidFill>
                  <a:srgbClr val="C00000"/>
                </a:solidFill>
              </a:rPr>
              <a:t/>
            </a:r>
            <a:br>
              <a:rPr lang="it-IT" sz="4000" dirty="0" smtClean="0">
                <a:solidFill>
                  <a:srgbClr val="C00000"/>
                </a:solidFill>
              </a:rPr>
            </a:br>
            <a:r>
              <a:rPr lang="it-IT" sz="4000" dirty="0" smtClean="0">
                <a:solidFill>
                  <a:srgbClr val="C00000"/>
                </a:solidFill>
              </a:rPr>
              <a:t>al contratto di Istituto</a:t>
            </a:r>
            <a:endParaRPr lang="it-IT" sz="40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400" b="1" dirty="0" smtClean="0">
                <a:solidFill>
                  <a:srgbClr val="7030A0"/>
                </a:solidFill>
              </a:rPr>
              <a:t>Mod.  4 </a:t>
            </a:r>
            <a:r>
              <a:rPr lang="it-IT" sz="2400" dirty="0" smtClean="0">
                <a:solidFill>
                  <a:schemeClr val="tx2"/>
                </a:solidFill>
              </a:rPr>
              <a:t>- Compatibilità economico-finanziaria e modalità di copertura degli oneri del fondo con riferimento agli strumenti annuali e pluriennali di bilancio</a:t>
            </a:r>
          </a:p>
          <a:p>
            <a:pPr marL="1077913" indent="-736600">
              <a:buNone/>
            </a:pPr>
            <a:r>
              <a:rPr lang="it-IT" sz="2400" dirty="0" smtClean="0">
                <a:solidFill>
                  <a:schemeClr val="tx2"/>
                </a:solidFill>
              </a:rPr>
              <a:t>Sez. I	Esposizione finalizzata alla verifica che gli strumenti della contabilità economico-finanziaria dell'Amministrazione presidino correttamente i limiti di spesa del Fondo nella fase </a:t>
            </a:r>
            <a:r>
              <a:rPr lang="it-IT" sz="2400" dirty="0" err="1" smtClean="0">
                <a:solidFill>
                  <a:schemeClr val="tx2"/>
                </a:solidFill>
              </a:rPr>
              <a:t>programmatoria</a:t>
            </a:r>
            <a:r>
              <a:rPr lang="it-IT" sz="2400" dirty="0" smtClean="0">
                <a:solidFill>
                  <a:schemeClr val="tx2"/>
                </a:solidFill>
              </a:rPr>
              <a:t> della gestione.</a:t>
            </a:r>
          </a:p>
          <a:p>
            <a:pPr marL="1077913" indent="-736600">
              <a:buNone/>
            </a:pPr>
            <a:r>
              <a:rPr lang="it-IT" sz="2400" dirty="0" smtClean="0">
                <a:solidFill>
                  <a:schemeClr val="tx2"/>
                </a:solidFill>
              </a:rPr>
              <a:t>Sez. II	Esposizione finalizzata alla verifica a consuntivo che il limite di spesa del Fondo dell'anno precedente risulta rispettato.</a:t>
            </a:r>
          </a:p>
          <a:p>
            <a:pPr marL="1077913" indent="-736600">
              <a:buNone/>
            </a:pPr>
            <a:r>
              <a:rPr lang="it-IT" sz="2400" dirty="0" smtClean="0">
                <a:solidFill>
                  <a:schemeClr val="tx2"/>
                </a:solidFill>
              </a:rPr>
              <a:t>Sez. III	Verifica delle disponibilità finanziarie dell'Amministrazione ai fini della copertura delle diverse voci di destinazione del Fondo.</a:t>
            </a:r>
            <a:endParaRPr lang="it-IT" sz="2400" dirty="0">
              <a:solidFill>
                <a:schemeClr val="tx2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43</a:t>
            </a:fld>
            <a:endParaRPr kumimoji="0" lang="en-US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Segnaposto numero diapositiva 3"/>
          <p:cNvSpPr txBox="1">
            <a:spLocks/>
          </p:cNvSpPr>
          <p:nvPr/>
        </p:nvSpPr>
        <p:spPr>
          <a:xfrm>
            <a:off x="8429652" y="6305550"/>
            <a:ext cx="641196" cy="476250"/>
          </a:xfrm>
          <a:prstGeom prst="rect">
            <a:avLst/>
          </a:prstGeom>
        </p:spPr>
        <p:txBody>
          <a:bodyPr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E57653-3E58-4892-A7ED-712530ACC680}" type="slidenum"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49924"/>
            <a:ext cx="7498080" cy="511156"/>
          </a:xfrm>
        </p:spPr>
        <p:txBody>
          <a:bodyPr>
            <a:noAutofit/>
          </a:bodyPr>
          <a:lstStyle/>
          <a:p>
            <a:pPr algn="ctr"/>
            <a:r>
              <a:rPr lang="it-IT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 DSGA neoassunti </a:t>
            </a:r>
            <a:r>
              <a:rPr lang="it-IT" sz="24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a.s.</a:t>
            </a:r>
            <a:r>
              <a:rPr lang="it-IT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2020/2021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259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it-IT" dirty="0" smtClean="0">
              <a:latin typeface="ZapfChancery" pitchFamily="18" charset="0"/>
            </a:endParaRPr>
          </a:p>
          <a:p>
            <a:pPr marL="98425" indent="-15875" algn="just">
              <a:buNone/>
            </a:pPr>
            <a:r>
              <a:rPr lang="it-IT" b="1" dirty="0" smtClean="0">
                <a:solidFill>
                  <a:srgbClr val="002060"/>
                </a:solidFill>
                <a:latin typeface="ZapfChancery" pitchFamily="18" charset="0"/>
              </a:rPr>
              <a:t>Le Slide utilizzate sono  il frutto di un lavoro realizzato dalla formatrice </a:t>
            </a:r>
          </a:p>
          <a:p>
            <a:pPr marL="98425" indent="-15875" algn="ctr">
              <a:buNone/>
            </a:pPr>
            <a:r>
              <a:rPr lang="it-IT" sz="3900" b="1" dirty="0" smtClean="0">
                <a:solidFill>
                  <a:srgbClr val="FF0000"/>
                </a:solidFill>
                <a:latin typeface="ZapfChancery" pitchFamily="18" charset="0"/>
              </a:rPr>
              <a:t>Paola </a:t>
            </a:r>
            <a:r>
              <a:rPr lang="it-IT" sz="3900" b="1" dirty="0" err="1" smtClean="0">
                <a:solidFill>
                  <a:srgbClr val="FF0000"/>
                </a:solidFill>
                <a:latin typeface="ZapfChancery" pitchFamily="18" charset="0"/>
              </a:rPr>
              <a:t>Perlini</a:t>
            </a:r>
            <a:r>
              <a:rPr lang="it-IT" sz="3900" b="1" dirty="0" smtClean="0">
                <a:solidFill>
                  <a:srgbClr val="FF0000"/>
                </a:solidFill>
                <a:latin typeface="ZapfChancery" pitchFamily="18" charset="0"/>
              </a:rPr>
              <a:t> </a:t>
            </a:r>
          </a:p>
          <a:p>
            <a:pPr marL="98425" indent="-15875" algn="just">
              <a:buNone/>
            </a:pPr>
            <a:r>
              <a:rPr lang="it-IT" b="1" dirty="0" smtClean="0">
                <a:solidFill>
                  <a:srgbClr val="002060"/>
                </a:solidFill>
                <a:latin typeface="ZapfChancery" pitchFamily="18" charset="0"/>
              </a:rPr>
              <a:t>per il corso di formazione DSGA neo assunti dell’Umbria – pubblicato sul sito della scuola polo  ITTS «</a:t>
            </a:r>
            <a:r>
              <a:rPr lang="it-IT" b="1" err="1" smtClean="0">
                <a:solidFill>
                  <a:srgbClr val="002060"/>
                </a:solidFill>
                <a:latin typeface="ZapfChancery" pitchFamily="18" charset="0"/>
              </a:rPr>
              <a:t>A</a:t>
            </a:r>
            <a:r>
              <a:rPr lang="it-IT" b="1" smtClean="0">
                <a:solidFill>
                  <a:srgbClr val="002060"/>
                </a:solidFill>
                <a:latin typeface="ZapfChancery" pitchFamily="18" charset="0"/>
              </a:rPr>
              <a:t>. Volta</a:t>
            </a:r>
            <a:r>
              <a:rPr lang="it-IT" b="1" dirty="0" smtClean="0">
                <a:solidFill>
                  <a:srgbClr val="002060"/>
                </a:solidFill>
                <a:latin typeface="ZapfChancery" pitchFamily="18" charset="0"/>
              </a:rPr>
              <a:t>» di Perugia</a:t>
            </a:r>
          </a:p>
          <a:p>
            <a:pPr marL="98425" indent="-15875" algn="just">
              <a:buNone/>
            </a:pPr>
            <a:endParaRPr lang="it-IT" b="1" dirty="0" smtClean="0">
              <a:solidFill>
                <a:srgbClr val="002060"/>
              </a:solidFill>
              <a:latin typeface="ZapfChancery" pitchFamily="18" charset="0"/>
            </a:endParaRPr>
          </a:p>
          <a:p>
            <a:pPr>
              <a:buNone/>
            </a:pPr>
            <a:r>
              <a:rPr lang="it-IT" dirty="0" smtClean="0"/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dirty="0" smtClean="0">
                <a:solidFill>
                  <a:srgbClr val="C00000"/>
                </a:solidFill>
              </a:rPr>
              <a:t>Relazioni sindacali</a:t>
            </a:r>
            <a:endParaRPr lang="it-IT" sz="40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628796"/>
            <a:ext cx="7498080" cy="4538664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it-IT" sz="2800" dirty="0" smtClean="0">
                <a:solidFill>
                  <a:schemeClr val="tx2"/>
                </a:solidFill>
              </a:rPr>
              <a:t>Nello svolgimento delle relazioni sindacali </a:t>
            </a:r>
            <a:r>
              <a:rPr lang="it-IT" sz="2800" b="1" dirty="0" smtClean="0">
                <a:solidFill>
                  <a:srgbClr val="0070C0"/>
                </a:solidFill>
              </a:rPr>
              <a:t>il DS può avvalersi della collaborazione del personale</a:t>
            </a:r>
            <a:r>
              <a:rPr lang="it-IT" sz="2800" dirty="0" smtClean="0">
                <a:solidFill>
                  <a:srgbClr val="0070C0"/>
                </a:solidFill>
              </a:rPr>
              <a:t> </a:t>
            </a:r>
            <a:r>
              <a:rPr lang="it-IT" sz="2800" dirty="0" smtClean="0">
                <a:solidFill>
                  <a:schemeClr val="tx2"/>
                </a:solidFill>
              </a:rPr>
              <a:t>dell’Istituzione Scolastica, che possono affiancarlo anche negli incontri con RSU e Sindacati.</a:t>
            </a:r>
          </a:p>
          <a:p>
            <a:pPr marL="82296" indent="0" algn="just">
              <a:buNone/>
            </a:pPr>
            <a:r>
              <a:rPr lang="it-IT" sz="2800" dirty="0" smtClean="0">
                <a:solidFill>
                  <a:schemeClr val="tx2"/>
                </a:solidFill>
              </a:rPr>
              <a:t>Considerate le funzioni svolte, è opportuno che il </a:t>
            </a:r>
            <a:r>
              <a:rPr lang="it-IT" sz="2800" dirty="0" smtClean="0">
                <a:solidFill>
                  <a:srgbClr val="7030A0"/>
                </a:solidFill>
              </a:rPr>
              <a:t>D.S. </a:t>
            </a:r>
            <a:r>
              <a:rPr lang="it-IT" sz="2800" dirty="0" smtClean="0">
                <a:solidFill>
                  <a:schemeClr val="tx2"/>
                </a:solidFill>
              </a:rPr>
              <a:t>si avvalga del  </a:t>
            </a:r>
            <a:r>
              <a:rPr lang="it-IT" sz="2800" b="1" dirty="0" smtClean="0">
                <a:solidFill>
                  <a:srgbClr val="0070C0"/>
                </a:solidFill>
              </a:rPr>
              <a:t>DSGA</a:t>
            </a:r>
            <a:r>
              <a:rPr lang="it-IT" sz="2800" dirty="0" smtClean="0">
                <a:solidFill>
                  <a:schemeClr val="tx2"/>
                </a:solidFill>
              </a:rPr>
              <a:t> e/o dei </a:t>
            </a:r>
            <a:r>
              <a:rPr lang="it-IT" sz="2800" b="1" dirty="0" smtClean="0">
                <a:solidFill>
                  <a:srgbClr val="0070C0"/>
                </a:solidFill>
              </a:rPr>
              <a:t>Docenti</a:t>
            </a:r>
            <a:r>
              <a:rPr lang="it-IT" sz="2800" dirty="0" smtClean="0">
                <a:solidFill>
                  <a:schemeClr val="tx2"/>
                </a:solidFill>
              </a:rPr>
              <a:t>  che nominati collaboratori del D.S.</a:t>
            </a:r>
            <a:endParaRPr lang="it-IT" sz="2800" dirty="0">
              <a:solidFill>
                <a:schemeClr val="tx2"/>
              </a:solidFill>
            </a:endParaRP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5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OBIETTIVI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 eaLnBrk="0" hangingPunct="0"/>
            <a:r>
              <a:rPr lang="it-IT" b="1" dirty="0" smtClean="0">
                <a:solidFill>
                  <a:srgbClr val="002060"/>
                </a:solidFill>
              </a:rPr>
              <a:t>realizzare</a:t>
            </a:r>
            <a:r>
              <a:rPr lang="it-IT" b="1" dirty="0" smtClean="0"/>
              <a:t> </a:t>
            </a:r>
            <a:r>
              <a:rPr lang="it-IT" dirty="0" smtClean="0"/>
              <a:t>relazioni improntate </a:t>
            </a:r>
            <a:r>
              <a:rPr lang="it-IT" dirty="0"/>
              <a:t>alla correttezza e trasparenza dei comportamenti, alla </a:t>
            </a:r>
            <a:r>
              <a:rPr lang="it-IT" dirty="0" smtClean="0"/>
              <a:t>partecipazione attiva e consapevole, al dialogo costruttivo, alla prevenzione e risoluzione dei conflitti</a:t>
            </a:r>
          </a:p>
          <a:p>
            <a:pPr lvl="0" algn="just" eaLnBrk="0" hangingPunct="0"/>
            <a:r>
              <a:rPr lang="it-IT" b="1" dirty="0" smtClean="0">
                <a:solidFill>
                  <a:srgbClr val="002060"/>
                </a:solidFill>
              </a:rPr>
              <a:t>contemperare</a:t>
            </a:r>
            <a:r>
              <a:rPr lang="it-IT" b="1" dirty="0" smtClean="0"/>
              <a:t> </a:t>
            </a:r>
            <a:r>
              <a:rPr lang="it-IT" dirty="0" smtClean="0"/>
              <a:t>il miglioramento delle condizioni di lavoro dei dipendenti, con l’esigenza di incrementare l’efficacia e l’efficienza dei servizi prestati</a:t>
            </a:r>
          </a:p>
          <a:p>
            <a:pPr lvl="0" algn="just" eaLnBrk="0" hangingPunct="0"/>
            <a:r>
              <a:rPr lang="it-IT" b="1" dirty="0" smtClean="0">
                <a:solidFill>
                  <a:srgbClr val="002060"/>
                </a:solidFill>
              </a:rPr>
              <a:t>potenziare</a:t>
            </a:r>
            <a:r>
              <a:rPr lang="it-IT" b="1" dirty="0" smtClean="0"/>
              <a:t> </a:t>
            </a:r>
            <a:r>
              <a:rPr lang="it-IT" dirty="0" smtClean="0"/>
              <a:t>la crescita professionale e l’aggiornamento del personale, nonché i processi di innovazione organizzativa</a:t>
            </a:r>
          </a:p>
          <a:p>
            <a:pPr algn="just" eaLnBrk="0" hangingPunct="0"/>
            <a:r>
              <a:rPr lang="it-IT" b="1" dirty="0">
                <a:solidFill>
                  <a:srgbClr val="002060"/>
                </a:solidFill>
              </a:rPr>
              <a:t>elevare</a:t>
            </a:r>
            <a:r>
              <a:rPr lang="it-IT" b="1" dirty="0"/>
              <a:t> </a:t>
            </a:r>
            <a:r>
              <a:rPr lang="it-IT" dirty="0"/>
              <a:t>la qualità delle decisioni assunte</a:t>
            </a:r>
          </a:p>
          <a:p>
            <a:pPr lvl="0" algn="just" eaLnBrk="0" hangingPunct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6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8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STRUMENTI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525" indent="-9525" eaLnBrk="0" hangingPunct="0">
              <a:buNone/>
            </a:pPr>
            <a:r>
              <a:rPr lang="it-IT" dirty="0" smtClean="0">
                <a:solidFill>
                  <a:schemeClr val="accent1"/>
                </a:solidFill>
              </a:rPr>
              <a:t>              a) </a:t>
            </a:r>
            <a:r>
              <a:rPr lang="it-IT" dirty="0" smtClean="0"/>
              <a:t>Partecipazione</a:t>
            </a:r>
          </a:p>
          <a:p>
            <a:pPr marL="9525" indent="-9525" algn="ctr" eaLnBrk="0" hangingPunct="0">
              <a:buAutoNum type="alphaLcParenR"/>
            </a:pPr>
            <a:endParaRPr lang="it-IT" dirty="0" smtClean="0"/>
          </a:p>
          <a:p>
            <a:pPr marL="9525" indent="-9525" algn="ctr" eaLnBrk="0" hangingPunct="0">
              <a:buAutoNum type="alphaLcParenR"/>
            </a:pPr>
            <a:endParaRPr lang="it-IT" dirty="0" smtClean="0"/>
          </a:p>
          <a:p>
            <a:pPr marL="9525" indent="-9525" algn="ctr" eaLnBrk="0" hangingPunct="0">
              <a:buNone/>
            </a:pPr>
            <a:endParaRPr lang="it-IT" sz="2800" dirty="0" smtClean="0"/>
          </a:p>
          <a:p>
            <a:pPr marL="9525" indent="-9525" algn="ctr" eaLnBrk="0" hangingPunct="0">
              <a:buNone/>
            </a:pPr>
            <a:r>
              <a:rPr lang="it-IT" sz="2800" dirty="0" smtClean="0"/>
              <a:t>Confronto   Informazione   Organismi paritetici</a:t>
            </a:r>
          </a:p>
          <a:p>
            <a:pPr marL="9525" indent="-9525" eaLnBrk="0" hangingPunct="0">
              <a:buNone/>
            </a:pPr>
            <a:endParaRPr lang="it-IT" dirty="0" smtClean="0"/>
          </a:p>
          <a:p>
            <a:pPr marL="9525" indent="-9525" algn="ctr" eaLnBrk="0" hangingPunct="0">
              <a:buNone/>
            </a:pPr>
            <a:r>
              <a:rPr lang="it-IT" dirty="0" smtClean="0">
                <a:solidFill>
                  <a:schemeClr val="accent1"/>
                </a:solidFill>
              </a:rPr>
              <a:t>b) </a:t>
            </a:r>
            <a:r>
              <a:rPr lang="it-IT" dirty="0" smtClean="0"/>
              <a:t>Contrattazione integrativa</a:t>
            </a:r>
            <a:endParaRPr lang="it-IT" dirty="0"/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7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11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Freccia in giù 5"/>
          <p:cNvSpPr/>
          <p:nvPr/>
        </p:nvSpPr>
        <p:spPr>
          <a:xfrm>
            <a:off x="4357686" y="2357430"/>
            <a:ext cx="642942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/>
          <p:cNvSpPr/>
          <p:nvPr/>
        </p:nvSpPr>
        <p:spPr>
          <a:xfrm rot="-1200000">
            <a:off x="5878871" y="2214554"/>
            <a:ext cx="642942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giù 7"/>
          <p:cNvSpPr/>
          <p:nvPr/>
        </p:nvSpPr>
        <p:spPr>
          <a:xfrm rot="1200000">
            <a:off x="2735598" y="2220753"/>
            <a:ext cx="642942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Partecipazione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La </a:t>
            </a:r>
            <a:r>
              <a:rPr lang="it-IT" i="1" dirty="0" smtClean="0">
                <a:solidFill>
                  <a:srgbClr val="0070C0"/>
                </a:solidFill>
              </a:rPr>
              <a:t>partecipazione</a:t>
            </a:r>
            <a:r>
              <a:rPr lang="it-IT" i="1" dirty="0" smtClean="0"/>
              <a:t> </a:t>
            </a:r>
            <a:r>
              <a:rPr lang="it-IT" dirty="0" smtClean="0"/>
              <a:t>è finalizzata ad instaurare forme costruttive di dialogo tra le parti, su atti e decisioni di valenza generale, in materia di organizzazione o aventi riflesso sul rapporto di lavoro ovvero a garantire adeguati diritti di informazione sugli stessi.</a:t>
            </a:r>
          </a:p>
          <a:p>
            <a:r>
              <a:rPr lang="it-IT" dirty="0" smtClean="0">
                <a:solidFill>
                  <a:srgbClr val="7030A0"/>
                </a:solidFill>
              </a:rPr>
              <a:t>Si articola in:</a:t>
            </a:r>
          </a:p>
          <a:p>
            <a:pPr marL="723900" indent="-382588">
              <a:buFont typeface="Wingdings" pitchFamily="2" charset="2"/>
              <a:buChar char="Ø"/>
            </a:pPr>
            <a:r>
              <a:rPr lang="it-IT" i="1" dirty="0" smtClean="0"/>
              <a:t>informazione</a:t>
            </a:r>
            <a:endParaRPr lang="it-IT" dirty="0" smtClean="0"/>
          </a:p>
          <a:p>
            <a:pPr marL="723900" indent="-382588">
              <a:buFont typeface="Wingdings" pitchFamily="2" charset="2"/>
              <a:buChar char="Ø"/>
            </a:pPr>
            <a:r>
              <a:rPr lang="it-IT" i="1" dirty="0" smtClean="0"/>
              <a:t>confronto </a:t>
            </a:r>
            <a:r>
              <a:rPr lang="it-IT" sz="2600" dirty="0" smtClean="0">
                <a:solidFill>
                  <a:srgbClr val="7030A0"/>
                </a:solidFill>
              </a:rPr>
              <a:t>(istituto completamente nuovo)</a:t>
            </a:r>
          </a:p>
          <a:p>
            <a:pPr marL="723900" indent="-382588">
              <a:buFont typeface="Wingdings" pitchFamily="2" charset="2"/>
              <a:buChar char="Ø"/>
            </a:pPr>
            <a:r>
              <a:rPr lang="it-IT" i="1" dirty="0" smtClean="0"/>
              <a:t>organismi paritetici</a:t>
            </a:r>
            <a:endParaRPr lang="it-IT" dirty="0"/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8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Il Confronto </a:t>
            </a:r>
            <a:r>
              <a:rPr lang="it-IT" sz="2400" dirty="0" smtClean="0">
                <a:solidFill>
                  <a:srgbClr val="C00000"/>
                </a:solidFill>
              </a:rPr>
              <a:t>(art. 6 CCNL 2016/18)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it-IT" dirty="0" smtClean="0"/>
              <a:t>E’ la nuova modalità con la quale si instaura un dialogo approfondito sulle materie previste, al fine di consentire ai soggetti sindacali di esprimere valutazioni esaustive e di partecipare costruttivamente alla definizione delle varie misure che l’Amministrazione intende adottare.</a:t>
            </a:r>
            <a:endParaRPr lang="it-IT" dirty="0"/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z="2800" b="1" smtClean="0">
                <a:solidFill>
                  <a:schemeClr val="tx2"/>
                </a:solidFill>
              </a:rPr>
              <a:pPr/>
              <a:t>9</a:t>
            </a:fld>
            <a:endParaRPr kumimoji="0" lang="en-US" b="1" dirty="0">
              <a:solidFill>
                <a:schemeClr val="tx2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/>
          <a:p>
            <a:r>
              <a:rPr kumimoji="0" lang="en-US" dirty="0" smtClean="0"/>
              <a:t>	</a:t>
            </a:r>
            <a:endParaRPr kumimoji="0" lang="en-US" dirty="0"/>
          </a:p>
        </p:txBody>
      </p:sp>
      <p:sp>
        <p:nvSpPr>
          <p:cNvPr id="7" name="Segnaposto piè di pagina 4"/>
          <p:cNvSpPr txBox="1">
            <a:spLocks/>
          </p:cNvSpPr>
          <p:nvPr/>
        </p:nvSpPr>
        <p:spPr>
          <a:xfrm>
            <a:off x="1857356" y="6305550"/>
            <a:ext cx="6753244" cy="33816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Arial Black" panose="020B0A04020102020204" pitchFamily="34" charset="0"/>
              </a:rPr>
              <a:t>USR LIGURIA –    ISTITUTO COMPRENSIVO PEGLI</a:t>
            </a:r>
            <a:endParaRPr lang="it-IT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</TotalTime>
  <Words>1998</Words>
  <Application>Microsoft Office PowerPoint</Application>
  <PresentationFormat>Presentazione su schermo (4:3)</PresentationFormat>
  <Paragraphs>304</Paragraphs>
  <Slides>44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44</vt:i4>
      </vt:variant>
    </vt:vector>
  </HeadingPairs>
  <TitlesOfParts>
    <vt:vector size="54" baseType="lpstr">
      <vt:lpstr>Arial Unicode MS</vt:lpstr>
      <vt:lpstr>Arial</vt:lpstr>
      <vt:lpstr>Arial Black</vt:lpstr>
      <vt:lpstr>Calibri</vt:lpstr>
      <vt:lpstr>Gill Sans MT</vt:lpstr>
      <vt:lpstr>Verdana</vt:lpstr>
      <vt:lpstr>Wingdings</vt:lpstr>
      <vt:lpstr>Wingdings 2</vt:lpstr>
      <vt:lpstr>ZapfChancery</vt:lpstr>
      <vt:lpstr>Solstizio</vt:lpstr>
      <vt:lpstr>   RELAZIONI SINDACALI CONTRATTAZIONE DI ISTITUTO </vt:lpstr>
      <vt:lpstr>Relazioni sindacali</vt:lpstr>
      <vt:lpstr>Relazioni sindacali - RSU</vt:lpstr>
      <vt:lpstr>Relazioni sindacali - RSU</vt:lpstr>
      <vt:lpstr>Relazioni sindacali</vt:lpstr>
      <vt:lpstr>OBIETTIVI</vt:lpstr>
      <vt:lpstr>STRUMENTI</vt:lpstr>
      <vt:lpstr>Partecipazione</vt:lpstr>
      <vt:lpstr>Il Confronto (art. 6 CCNL 2016/18)</vt:lpstr>
      <vt:lpstr>L’informazione (art. 5 CCNL 2016/18)</vt:lpstr>
      <vt:lpstr>Presentazione standard di PowerPoint</vt:lpstr>
      <vt:lpstr>Presentazione standard di PowerPoint</vt:lpstr>
      <vt:lpstr>Materia di contrattazione integrativa a livello nazionale</vt:lpstr>
      <vt:lpstr>Materia di contrattazione a livello regionale</vt:lpstr>
      <vt:lpstr>Materia di contrattazione a livello di scuola</vt:lpstr>
      <vt:lpstr>CONFRONTO a livello nazionale e regionale</vt:lpstr>
      <vt:lpstr>Confronto a livello di scuola</vt:lpstr>
      <vt:lpstr>INFORMAZIONE a livello nazionale e regionale</vt:lpstr>
      <vt:lpstr>INFORMAZIONE a livello di scuola</vt:lpstr>
      <vt:lpstr>Organismo paritetico per l’innovazione</vt:lpstr>
      <vt:lpstr>Atto unilaterale</vt:lpstr>
      <vt:lpstr>Comma 6: indica le seguenti materie cui si applica l’art. 7, comma 7:</vt:lpstr>
      <vt:lpstr>Passaggi indispensabili per lo svolgimento delle relazioni sindacali</vt:lpstr>
      <vt:lpstr>Passaggi indispensabili per lo svolgimento delle relazioni sindacali</vt:lpstr>
      <vt:lpstr>Contrattazione</vt:lpstr>
      <vt:lpstr>Contrattazione</vt:lpstr>
      <vt:lpstr>Contrattazione</vt:lpstr>
      <vt:lpstr>Contrattazione</vt:lpstr>
      <vt:lpstr>Contrattazione</vt:lpstr>
      <vt:lpstr>Contrattazione</vt:lpstr>
      <vt:lpstr>Relazione illustrativa</vt:lpstr>
      <vt:lpstr>Relazione tecnica</vt:lpstr>
      <vt:lpstr>Mancato accordo</vt:lpstr>
      <vt:lpstr>Contrattazione</vt:lpstr>
      <vt:lpstr>Contrattazione</vt:lpstr>
      <vt:lpstr>Contenuti della relazione del Dsga al contratto di Istituto</vt:lpstr>
      <vt:lpstr>Contenuti della relazione del Dsga al contratto di Istituto</vt:lpstr>
      <vt:lpstr>Contenuti della relazione del Dsga al contratto di Istituto</vt:lpstr>
      <vt:lpstr>Presentazione standard di PowerPoint</vt:lpstr>
      <vt:lpstr>Presentazione standard di PowerPoint</vt:lpstr>
      <vt:lpstr>Contenuti della relazione del Dsga al contratto di Istituto</vt:lpstr>
      <vt:lpstr>Presentazione standard di PowerPoint</vt:lpstr>
      <vt:lpstr>Contenuti della relazione del Dsga al contratto di Istituto</vt:lpstr>
      <vt:lpstr>Formazione DSGA neoassunti a.s. 2020/2021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Gabriele</dc:creator>
  <cp:lastModifiedBy>Alessandro</cp:lastModifiedBy>
  <cp:revision>61</cp:revision>
  <dcterms:created xsi:type="dcterms:W3CDTF">2020-11-05T19:26:37Z</dcterms:created>
  <dcterms:modified xsi:type="dcterms:W3CDTF">2021-02-21T19:47:07Z</dcterms:modified>
</cp:coreProperties>
</file>