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300" y="-3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1146B54-98F5-43A0-978A-E893C601AB15}" type="datetimeFigureOut">
              <a:rPr lang="it-IT" smtClean="0"/>
              <a:t>24/02/2021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F5CFE1C-9180-4896-8E7B-5B1B9B821288}" type="slidenum">
              <a:rPr lang="it-IT" smtClean="0"/>
              <a:t>‹N›</a:t>
            </a:fld>
            <a:endParaRPr lang="it-IT"/>
          </a:p>
        </p:txBody>
      </p:sp>
    </p:spTree>
    <p:extLst>
      <p:ext uri="{BB962C8B-B14F-4D97-AF65-F5344CB8AC3E}">
        <p14:creationId xmlns:p14="http://schemas.microsoft.com/office/powerpoint/2010/main" val="3406247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1146B54-98F5-43A0-978A-E893C601AB15}" type="datetimeFigureOut">
              <a:rPr lang="it-IT" smtClean="0"/>
              <a:t>24/02/2021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F5CFE1C-9180-4896-8E7B-5B1B9B821288}" type="slidenum">
              <a:rPr lang="it-IT" smtClean="0"/>
              <a:t>‹N›</a:t>
            </a:fld>
            <a:endParaRPr lang="it-IT"/>
          </a:p>
        </p:txBody>
      </p:sp>
    </p:spTree>
    <p:extLst>
      <p:ext uri="{BB962C8B-B14F-4D97-AF65-F5344CB8AC3E}">
        <p14:creationId xmlns:p14="http://schemas.microsoft.com/office/powerpoint/2010/main" val="2738259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1146B54-98F5-43A0-978A-E893C601AB15}" type="datetimeFigureOut">
              <a:rPr lang="it-IT" smtClean="0"/>
              <a:t>24/02/2021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F5CFE1C-9180-4896-8E7B-5B1B9B821288}" type="slidenum">
              <a:rPr lang="it-IT" smtClean="0"/>
              <a:t>‹N›</a:t>
            </a:fld>
            <a:endParaRPr lang="it-IT"/>
          </a:p>
        </p:txBody>
      </p:sp>
    </p:spTree>
    <p:extLst>
      <p:ext uri="{BB962C8B-B14F-4D97-AF65-F5344CB8AC3E}">
        <p14:creationId xmlns:p14="http://schemas.microsoft.com/office/powerpoint/2010/main" val="2880966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1146B54-98F5-43A0-978A-E893C601AB15}" type="datetimeFigureOut">
              <a:rPr lang="it-IT" smtClean="0"/>
              <a:t>24/02/2021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F5CFE1C-9180-4896-8E7B-5B1B9B821288}" type="slidenum">
              <a:rPr lang="it-IT" smtClean="0"/>
              <a:t>‹N›</a:t>
            </a:fld>
            <a:endParaRPr lang="it-IT"/>
          </a:p>
        </p:txBody>
      </p:sp>
    </p:spTree>
    <p:extLst>
      <p:ext uri="{BB962C8B-B14F-4D97-AF65-F5344CB8AC3E}">
        <p14:creationId xmlns:p14="http://schemas.microsoft.com/office/powerpoint/2010/main" val="4188161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F1146B54-98F5-43A0-978A-E893C601AB15}" type="datetimeFigureOut">
              <a:rPr lang="it-IT" smtClean="0"/>
              <a:t>24/02/2021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F5CFE1C-9180-4896-8E7B-5B1B9B821288}" type="slidenum">
              <a:rPr lang="it-IT" smtClean="0"/>
              <a:t>‹N›</a:t>
            </a:fld>
            <a:endParaRPr lang="it-IT"/>
          </a:p>
        </p:txBody>
      </p:sp>
    </p:spTree>
    <p:extLst>
      <p:ext uri="{BB962C8B-B14F-4D97-AF65-F5344CB8AC3E}">
        <p14:creationId xmlns:p14="http://schemas.microsoft.com/office/powerpoint/2010/main" val="1300805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1146B54-98F5-43A0-978A-E893C601AB15}" type="datetimeFigureOut">
              <a:rPr lang="it-IT" smtClean="0"/>
              <a:t>24/02/2021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F5CFE1C-9180-4896-8E7B-5B1B9B821288}" type="slidenum">
              <a:rPr lang="it-IT" smtClean="0"/>
              <a:t>‹N›</a:t>
            </a:fld>
            <a:endParaRPr lang="it-IT"/>
          </a:p>
        </p:txBody>
      </p:sp>
    </p:spTree>
    <p:extLst>
      <p:ext uri="{BB962C8B-B14F-4D97-AF65-F5344CB8AC3E}">
        <p14:creationId xmlns:p14="http://schemas.microsoft.com/office/powerpoint/2010/main" val="46350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1146B54-98F5-43A0-978A-E893C601AB15}" type="datetimeFigureOut">
              <a:rPr lang="it-IT" smtClean="0"/>
              <a:t>24/02/2021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F5CFE1C-9180-4896-8E7B-5B1B9B821288}" type="slidenum">
              <a:rPr lang="it-IT" smtClean="0"/>
              <a:t>‹N›</a:t>
            </a:fld>
            <a:endParaRPr lang="it-IT"/>
          </a:p>
        </p:txBody>
      </p:sp>
    </p:spTree>
    <p:extLst>
      <p:ext uri="{BB962C8B-B14F-4D97-AF65-F5344CB8AC3E}">
        <p14:creationId xmlns:p14="http://schemas.microsoft.com/office/powerpoint/2010/main" val="3965339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1146B54-98F5-43A0-978A-E893C601AB15}" type="datetimeFigureOut">
              <a:rPr lang="it-IT" smtClean="0"/>
              <a:t>24/02/2021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F5CFE1C-9180-4896-8E7B-5B1B9B821288}" type="slidenum">
              <a:rPr lang="it-IT" smtClean="0"/>
              <a:t>‹N›</a:t>
            </a:fld>
            <a:endParaRPr lang="it-IT"/>
          </a:p>
        </p:txBody>
      </p:sp>
    </p:spTree>
    <p:extLst>
      <p:ext uri="{BB962C8B-B14F-4D97-AF65-F5344CB8AC3E}">
        <p14:creationId xmlns:p14="http://schemas.microsoft.com/office/powerpoint/2010/main" val="3378716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1146B54-98F5-43A0-978A-E893C601AB15}" type="datetimeFigureOut">
              <a:rPr lang="it-IT" smtClean="0"/>
              <a:t>24/02/2021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F5CFE1C-9180-4896-8E7B-5B1B9B821288}" type="slidenum">
              <a:rPr lang="it-IT" smtClean="0"/>
              <a:t>‹N›</a:t>
            </a:fld>
            <a:endParaRPr lang="it-IT"/>
          </a:p>
        </p:txBody>
      </p:sp>
    </p:spTree>
    <p:extLst>
      <p:ext uri="{BB962C8B-B14F-4D97-AF65-F5344CB8AC3E}">
        <p14:creationId xmlns:p14="http://schemas.microsoft.com/office/powerpoint/2010/main" val="1589472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F1146B54-98F5-43A0-978A-E893C601AB15}" type="datetimeFigureOut">
              <a:rPr lang="it-IT" smtClean="0"/>
              <a:t>24/02/2021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F5CFE1C-9180-4896-8E7B-5B1B9B821288}" type="slidenum">
              <a:rPr lang="it-IT" smtClean="0"/>
              <a:t>‹N›</a:t>
            </a:fld>
            <a:endParaRPr lang="it-IT"/>
          </a:p>
        </p:txBody>
      </p:sp>
    </p:spTree>
    <p:extLst>
      <p:ext uri="{BB962C8B-B14F-4D97-AF65-F5344CB8AC3E}">
        <p14:creationId xmlns:p14="http://schemas.microsoft.com/office/powerpoint/2010/main" val="4035670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F1146B54-98F5-43A0-978A-E893C601AB15}" type="datetimeFigureOut">
              <a:rPr lang="it-IT" smtClean="0"/>
              <a:t>24/02/2021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F5CFE1C-9180-4896-8E7B-5B1B9B821288}" type="slidenum">
              <a:rPr lang="it-IT" smtClean="0"/>
              <a:t>‹N›</a:t>
            </a:fld>
            <a:endParaRPr lang="it-IT"/>
          </a:p>
        </p:txBody>
      </p:sp>
    </p:spTree>
    <p:extLst>
      <p:ext uri="{BB962C8B-B14F-4D97-AF65-F5344CB8AC3E}">
        <p14:creationId xmlns:p14="http://schemas.microsoft.com/office/powerpoint/2010/main" val="3230662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146B54-98F5-43A0-978A-E893C601AB15}" type="datetimeFigureOut">
              <a:rPr lang="it-IT" smtClean="0"/>
              <a:t>24/02/2021</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5CFE1C-9180-4896-8E7B-5B1B9B821288}" type="slidenum">
              <a:rPr lang="it-IT" smtClean="0"/>
              <a:t>‹N›</a:t>
            </a:fld>
            <a:endParaRPr lang="it-IT"/>
          </a:p>
        </p:txBody>
      </p:sp>
    </p:spTree>
    <p:extLst>
      <p:ext uri="{BB962C8B-B14F-4D97-AF65-F5344CB8AC3E}">
        <p14:creationId xmlns:p14="http://schemas.microsoft.com/office/powerpoint/2010/main" val="1229081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3556000" y="969963"/>
            <a:ext cx="5080000" cy="2540000"/>
          </a:xfrm>
          <a:prstGeom prst="rect">
            <a:avLst/>
          </a:prstGeom>
        </p:spPr>
      </p:pic>
      <p:sp>
        <p:nvSpPr>
          <p:cNvPr id="3" name="Sottotitolo 2"/>
          <p:cNvSpPr>
            <a:spLocks noGrp="1"/>
          </p:cNvSpPr>
          <p:nvPr>
            <p:ph type="subTitle" idx="1"/>
          </p:nvPr>
        </p:nvSpPr>
        <p:spPr/>
        <p:txBody>
          <a:bodyPr/>
          <a:lstStyle/>
          <a:p>
            <a:endParaRPr lang="it-IT" dirty="0"/>
          </a:p>
          <a:p>
            <a:r>
              <a:rPr lang="it-IT" sz="6000" dirty="0"/>
              <a:t> P.N.S.D.</a:t>
            </a:r>
          </a:p>
        </p:txBody>
      </p:sp>
    </p:spTree>
    <p:extLst>
      <p:ext uri="{BB962C8B-B14F-4D97-AF65-F5344CB8AC3E}">
        <p14:creationId xmlns:p14="http://schemas.microsoft.com/office/powerpoint/2010/main" val="1778621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615440" y="338591"/>
            <a:ext cx="9144000" cy="2387600"/>
          </a:xfrm>
        </p:spPr>
        <p:txBody>
          <a:bodyPr>
            <a:normAutofit fontScale="90000"/>
          </a:bodyPr>
          <a:lstStyle/>
          <a:p>
            <a:r>
              <a:rPr lang="it-IT" b="1" dirty="0"/>
              <a:t>INNOVAZIONE </a:t>
            </a:r>
            <a:r>
              <a:rPr lang="it-IT" b="1" dirty="0" smtClean="0"/>
              <a:t>AMMINISTRATIVA </a:t>
            </a:r>
            <a:r>
              <a:rPr lang="it-IT" b="1" i="1" dirty="0" smtClean="0"/>
              <a:t>Reti </a:t>
            </a:r>
            <a:r>
              <a:rPr lang="it-IT" b="1" i="1" dirty="0"/>
              <a:t>di Ambito ex Legge 107/2015</a:t>
            </a:r>
            <a:endParaRPr lang="it-IT" dirty="0"/>
          </a:p>
        </p:txBody>
      </p:sp>
      <p:sp>
        <p:nvSpPr>
          <p:cNvPr id="3" name="Sottotitolo 2"/>
          <p:cNvSpPr>
            <a:spLocks noGrp="1"/>
          </p:cNvSpPr>
          <p:nvPr>
            <p:ph type="subTitle" idx="1"/>
          </p:nvPr>
        </p:nvSpPr>
        <p:spPr>
          <a:xfrm>
            <a:off x="522514" y="2726190"/>
            <a:ext cx="10907486" cy="3517855"/>
          </a:xfrm>
        </p:spPr>
        <p:txBody>
          <a:bodyPr>
            <a:normAutofit fontScale="85000" lnSpcReduction="20000"/>
          </a:bodyPr>
          <a:lstStyle/>
          <a:p>
            <a:endParaRPr lang="it-IT" dirty="0"/>
          </a:p>
          <a:p>
            <a:r>
              <a:rPr lang="it-IT" b="1" dirty="0" smtClean="0"/>
              <a:t>Comma </a:t>
            </a:r>
            <a:r>
              <a:rPr lang="it-IT" b="1" dirty="0"/>
              <a:t>71. Finalità degli </a:t>
            </a:r>
            <a:r>
              <a:rPr lang="it-IT" b="1" dirty="0" smtClean="0"/>
              <a:t>accordi</a:t>
            </a:r>
            <a:r>
              <a:rPr lang="it-IT" i="1" dirty="0" smtClean="0"/>
              <a:t>-</a:t>
            </a:r>
            <a:r>
              <a:rPr lang="it-IT" b="1" i="1" dirty="0" smtClean="0"/>
              <a:t>piani </a:t>
            </a:r>
            <a:r>
              <a:rPr lang="it-IT" i="1" dirty="0" smtClean="0"/>
              <a:t>di </a:t>
            </a:r>
            <a:r>
              <a:rPr lang="it-IT" i="1" dirty="0"/>
              <a:t>formazione del personale scolastico;-</a:t>
            </a:r>
            <a:r>
              <a:rPr lang="it-IT" b="1" i="1" dirty="0" smtClean="0"/>
              <a:t>risorse </a:t>
            </a:r>
            <a:r>
              <a:rPr lang="it-IT" i="1" dirty="0" smtClean="0"/>
              <a:t>da </a:t>
            </a:r>
            <a:r>
              <a:rPr lang="it-IT" i="1" dirty="0"/>
              <a:t>destinare alla rete per il perseguimento delle proprie finalità;-forme e modalità per la </a:t>
            </a:r>
            <a:r>
              <a:rPr lang="it-IT" b="1" i="1" dirty="0" smtClean="0"/>
              <a:t>trasparenza </a:t>
            </a:r>
            <a:r>
              <a:rPr lang="it-IT" i="1" dirty="0" smtClean="0"/>
              <a:t>e </a:t>
            </a:r>
            <a:r>
              <a:rPr lang="it-IT" i="1" dirty="0"/>
              <a:t>la </a:t>
            </a:r>
            <a:r>
              <a:rPr lang="it-IT" b="1" i="1" dirty="0" smtClean="0"/>
              <a:t>pubblicità </a:t>
            </a:r>
            <a:r>
              <a:rPr lang="it-IT" i="1" dirty="0" smtClean="0"/>
              <a:t>delle </a:t>
            </a:r>
            <a:r>
              <a:rPr lang="it-IT" i="1" dirty="0"/>
              <a:t>decisioni e dei rendiconti delle attività svolte.</a:t>
            </a:r>
            <a:endParaRPr lang="it-IT" dirty="0"/>
          </a:p>
          <a:p>
            <a:r>
              <a:rPr lang="it-IT" b="1" dirty="0"/>
              <a:t>Comma 72. Razionalizzazione degli adempimenti </a:t>
            </a:r>
            <a:r>
              <a:rPr lang="it-IT" b="1" dirty="0" smtClean="0"/>
              <a:t>amministrativi</a:t>
            </a:r>
            <a:r>
              <a:rPr lang="it-IT" i="1" dirty="0" smtClean="0"/>
              <a:t>-</a:t>
            </a:r>
            <a:r>
              <a:rPr lang="it-IT" b="1" i="1" dirty="0" smtClean="0"/>
              <a:t>cessazioni </a:t>
            </a:r>
            <a:r>
              <a:rPr lang="it-IT" i="1" dirty="0" smtClean="0"/>
              <a:t>dal </a:t>
            </a:r>
            <a:r>
              <a:rPr lang="it-IT" i="1" dirty="0"/>
              <a:t>servizio,-pratiche in materia di contributi e </a:t>
            </a:r>
            <a:r>
              <a:rPr lang="it-IT" b="1" i="1" dirty="0"/>
              <a:t>pensioni</a:t>
            </a:r>
            <a:r>
              <a:rPr lang="it-IT" i="1" dirty="0"/>
              <a:t>,-progressioni e </a:t>
            </a:r>
            <a:r>
              <a:rPr lang="it-IT" b="1" i="1" dirty="0"/>
              <a:t>ricostruzioni di carriera</a:t>
            </a:r>
            <a:r>
              <a:rPr lang="it-IT" i="1" dirty="0"/>
              <a:t>,-</a:t>
            </a:r>
            <a:r>
              <a:rPr lang="it-IT" b="1" i="1" dirty="0" smtClean="0"/>
              <a:t>TFR </a:t>
            </a:r>
            <a:r>
              <a:rPr lang="it-IT" i="1" dirty="0" smtClean="0"/>
              <a:t>del </a:t>
            </a:r>
            <a:r>
              <a:rPr lang="it-IT" i="1" dirty="0"/>
              <a:t>personale della scuola,-</a:t>
            </a:r>
            <a:r>
              <a:rPr lang="it-IT" b="1" i="1" dirty="0"/>
              <a:t>ulteriori atti </a:t>
            </a:r>
            <a:r>
              <a:rPr lang="it-IT" i="1" dirty="0"/>
              <a:t>non strettamente connessi alla gestione della singola istituzione scolastica, in base a specifici accordi.</a:t>
            </a:r>
            <a:endParaRPr lang="it-IT" dirty="0"/>
          </a:p>
          <a:p>
            <a:r>
              <a:rPr lang="it-IT" b="1" dirty="0"/>
              <a:t>Comma 74. Gli ambiti territoriali e le reti sono definiti assicurando il rispetto dell’organico </a:t>
            </a:r>
            <a:r>
              <a:rPr lang="it-IT" b="1" dirty="0" smtClean="0"/>
              <a:t>dell’autonomia e </a:t>
            </a:r>
            <a:r>
              <a:rPr lang="it-IT" b="1" dirty="0"/>
              <a:t>nell’ambito delle risorse finanziarie disponibili a legislazione vigente, senza nuovi o maggiori oneri a carico della finanza pubblica</a:t>
            </a:r>
            <a:endParaRPr lang="it-IT" dirty="0"/>
          </a:p>
          <a:p>
            <a:r>
              <a:rPr lang="it-IT" dirty="0" smtClean="0"/>
              <a:t> </a:t>
            </a:r>
            <a:endParaRPr lang="it-IT" dirty="0"/>
          </a:p>
        </p:txBody>
      </p:sp>
    </p:spTree>
    <p:extLst>
      <p:ext uri="{BB962C8B-B14F-4D97-AF65-F5344CB8AC3E}">
        <p14:creationId xmlns:p14="http://schemas.microsoft.com/office/powerpoint/2010/main" val="3892156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27164" y="339634"/>
            <a:ext cx="10585269" cy="2338252"/>
          </a:xfrm>
        </p:spPr>
        <p:txBody>
          <a:bodyPr>
            <a:normAutofit fontScale="90000"/>
          </a:bodyPr>
          <a:lstStyle/>
          <a:p>
            <a:r>
              <a:rPr lang="it-IT" sz="4400" b="1" dirty="0"/>
              <a:t>INNOVAZIONE </a:t>
            </a:r>
            <a:r>
              <a:rPr lang="it-IT" sz="4400" b="1" dirty="0" smtClean="0"/>
              <a:t>AMMINISTRATIVA </a:t>
            </a:r>
            <a:r>
              <a:rPr lang="it-IT" b="1" dirty="0" smtClean="0"/>
              <a:t/>
            </a:r>
            <a:br>
              <a:rPr lang="it-IT" b="1" dirty="0" smtClean="0"/>
            </a:br>
            <a:r>
              <a:rPr lang="it-IT" dirty="0" smtClean="0"/>
              <a:t>Art</a:t>
            </a:r>
            <a:r>
              <a:rPr lang="it-IT" dirty="0"/>
              <a:t>. 1 commi </a:t>
            </a:r>
            <a:r>
              <a:rPr lang="it-IT" dirty="0" smtClean="0"/>
              <a:t>70-71 </a:t>
            </a:r>
            <a:r>
              <a:rPr lang="it-IT" b="1" i="1" dirty="0" smtClean="0"/>
              <a:t>Reti </a:t>
            </a:r>
            <a:r>
              <a:rPr lang="it-IT" b="1" i="1" dirty="0"/>
              <a:t>di </a:t>
            </a:r>
            <a:r>
              <a:rPr lang="it-IT" b="1" i="1" dirty="0" smtClean="0"/>
              <a:t>Ambito </a:t>
            </a:r>
            <a:r>
              <a:rPr lang="it-IT" i="1" dirty="0" smtClean="0"/>
              <a:t>versus </a:t>
            </a:r>
            <a:r>
              <a:rPr lang="it-IT" b="1" i="1" dirty="0" smtClean="0"/>
              <a:t>Reti di scopo</a:t>
            </a:r>
            <a:endParaRPr lang="it-IT" dirty="0"/>
          </a:p>
        </p:txBody>
      </p:sp>
      <p:sp>
        <p:nvSpPr>
          <p:cNvPr id="3" name="Sottotitolo 2"/>
          <p:cNvSpPr>
            <a:spLocks noGrp="1"/>
          </p:cNvSpPr>
          <p:nvPr>
            <p:ph type="subTitle" idx="1"/>
          </p:nvPr>
        </p:nvSpPr>
        <p:spPr>
          <a:xfrm>
            <a:off x="522513" y="2939143"/>
            <a:ext cx="11325497" cy="3304903"/>
          </a:xfrm>
        </p:spPr>
        <p:txBody>
          <a:bodyPr>
            <a:normAutofit fontScale="92500" lnSpcReduction="10000"/>
          </a:bodyPr>
          <a:lstStyle/>
          <a:p>
            <a:r>
              <a:rPr lang="it-IT" dirty="0" smtClean="0"/>
              <a:t>La </a:t>
            </a:r>
            <a:r>
              <a:rPr lang="it-IT" dirty="0"/>
              <a:t>legge 107/2015 prefigura una </a:t>
            </a:r>
            <a:r>
              <a:rPr lang="it-IT" i="1" dirty="0"/>
              <a:t>nuova organizzazione sul </a:t>
            </a:r>
            <a:r>
              <a:rPr lang="it-IT" i="1" dirty="0" smtClean="0"/>
              <a:t>territorio </a:t>
            </a:r>
            <a:r>
              <a:rPr lang="it-IT" dirty="0" smtClean="0"/>
              <a:t>e </a:t>
            </a:r>
            <a:r>
              <a:rPr lang="it-IT" dirty="0"/>
              <a:t>una </a:t>
            </a:r>
            <a:r>
              <a:rPr lang="it-IT" i="1" dirty="0"/>
              <a:t>nuova gestione delle risorse</a:t>
            </a:r>
            <a:r>
              <a:rPr lang="it-IT" dirty="0"/>
              <a:t>, valorizzando l'autonomia scolastica e la collaborazione delle IISS in rete</a:t>
            </a:r>
          </a:p>
          <a:p>
            <a:r>
              <a:rPr lang="it-IT" b="1" dirty="0" smtClean="0"/>
              <a:t>1 RETE </a:t>
            </a:r>
            <a:r>
              <a:rPr lang="it-IT" b="1" dirty="0"/>
              <a:t>per AMBITO</a:t>
            </a:r>
            <a:endParaRPr lang="it-IT" dirty="0"/>
          </a:p>
          <a:p>
            <a:r>
              <a:rPr lang="it-IT" dirty="0"/>
              <a:t>riunisce </a:t>
            </a:r>
            <a:r>
              <a:rPr lang="it-IT" dirty="0" smtClean="0"/>
              <a:t>stabilmente tutte </a:t>
            </a:r>
            <a:r>
              <a:rPr lang="it-IT" dirty="0"/>
              <a:t>le scuole statali, dell'ambito territoriale individuato dall'USR (se del caso, partecipano anche le scuole </a:t>
            </a:r>
            <a:r>
              <a:rPr lang="it-IT" dirty="0" smtClean="0"/>
              <a:t>paritarie dell’ambito</a:t>
            </a:r>
            <a:r>
              <a:rPr lang="it-IT" dirty="0"/>
              <a:t>)</a:t>
            </a:r>
          </a:p>
          <a:p>
            <a:r>
              <a:rPr lang="it-IT" b="1" dirty="0"/>
              <a:t>+RETI DI SCOPO</a:t>
            </a:r>
            <a:endParaRPr lang="it-IT" dirty="0"/>
          </a:p>
          <a:p>
            <a:r>
              <a:rPr lang="it-IT" dirty="0"/>
              <a:t>si costituiscono spontaneamente, in base ad accordi di durata variabile, tra le scuole, anche oltre l'ambito, per il perseguimento di precisi scopi (ad esempio, formazione, acquisto di beni, progetti condivisi, realizzazione PNSD, ecc.)</a:t>
            </a:r>
          </a:p>
          <a:p>
            <a:endParaRPr lang="it-IT" dirty="0"/>
          </a:p>
        </p:txBody>
      </p:sp>
    </p:spTree>
    <p:extLst>
      <p:ext uri="{BB962C8B-B14F-4D97-AF65-F5344CB8AC3E}">
        <p14:creationId xmlns:p14="http://schemas.microsoft.com/office/powerpoint/2010/main" val="985109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084217" y="378823"/>
            <a:ext cx="10267406" cy="2364377"/>
          </a:xfrm>
        </p:spPr>
        <p:txBody>
          <a:bodyPr>
            <a:normAutofit/>
          </a:bodyPr>
          <a:lstStyle/>
          <a:p>
            <a:r>
              <a:rPr lang="it-IT" dirty="0"/>
              <a:t>Azione #11 </a:t>
            </a:r>
            <a:r>
              <a:rPr lang="it-IT" dirty="0" smtClean="0"/>
              <a:t>Digitalizzazione amministrativa </a:t>
            </a:r>
            <a:r>
              <a:rPr lang="it-IT" dirty="0"/>
              <a:t>della scuola</a:t>
            </a:r>
          </a:p>
        </p:txBody>
      </p:sp>
      <p:sp>
        <p:nvSpPr>
          <p:cNvPr id="3" name="Sottotitolo 2"/>
          <p:cNvSpPr>
            <a:spLocks noGrp="1"/>
          </p:cNvSpPr>
          <p:nvPr>
            <p:ph type="subTitle" idx="1"/>
          </p:nvPr>
        </p:nvSpPr>
        <p:spPr>
          <a:xfrm>
            <a:off x="439782" y="2886891"/>
            <a:ext cx="10781212" cy="3592286"/>
          </a:xfrm>
        </p:spPr>
        <p:txBody>
          <a:bodyPr>
            <a:normAutofit fontScale="62500" lnSpcReduction="20000"/>
          </a:bodyPr>
          <a:lstStyle/>
          <a:p>
            <a:endParaRPr lang="it-IT" dirty="0"/>
          </a:p>
          <a:p>
            <a:r>
              <a:rPr lang="it-IT" b="1" dirty="0"/>
              <a:t>Strumenti</a:t>
            </a:r>
            <a:r>
              <a:rPr lang="it-IT" dirty="0"/>
              <a:t>–Piano ICT     </a:t>
            </a:r>
            <a:r>
              <a:rPr lang="it-IT" b="1" dirty="0"/>
              <a:t>Tempi di prima attuazione</a:t>
            </a:r>
            <a:r>
              <a:rPr lang="it-IT" dirty="0"/>
              <a:t>–2016      </a:t>
            </a:r>
            <a:r>
              <a:rPr lang="it-IT" b="1" dirty="0"/>
              <a:t>Obiettivi misurabili</a:t>
            </a:r>
            <a:r>
              <a:rPr lang="it-IT" dirty="0"/>
              <a:t>–Copertura del servizio</a:t>
            </a:r>
          </a:p>
          <a:p>
            <a:r>
              <a:rPr lang="it-IT" dirty="0"/>
              <a:t>La digitalizzazione amministrativa delle scuole è in corso. Tra i </a:t>
            </a:r>
            <a:r>
              <a:rPr lang="it-IT" b="1" i="1" dirty="0"/>
              <a:t>processi più avanzati </a:t>
            </a:r>
            <a:r>
              <a:rPr lang="it-IT" dirty="0"/>
              <a:t>si segnala:</a:t>
            </a:r>
          </a:p>
          <a:p>
            <a:r>
              <a:rPr lang="it-IT" b="1" dirty="0"/>
              <a:t>-Fatturazione e pagamenti </a:t>
            </a:r>
            <a:r>
              <a:rPr lang="it-IT" b="1" dirty="0" smtClean="0"/>
              <a:t>elettronici </a:t>
            </a:r>
            <a:r>
              <a:rPr lang="it-IT" dirty="0" smtClean="0"/>
              <a:t>con </a:t>
            </a:r>
            <a:r>
              <a:rPr lang="it-IT" dirty="0"/>
              <a:t>risultati che hanno consentito il raggiungimento di tutte le istituzioni scolastiche abilitate alla trattazione informatizzata delle fatture;-Procedura </a:t>
            </a:r>
            <a:r>
              <a:rPr lang="it-IT" dirty="0" smtClean="0"/>
              <a:t>di </a:t>
            </a:r>
            <a:r>
              <a:rPr lang="it-IT" b="1" dirty="0" smtClean="0"/>
              <a:t>dematerializzazione </a:t>
            </a:r>
            <a:r>
              <a:rPr lang="it-IT" b="1" dirty="0"/>
              <a:t>dei contratti del personale (supplenze brevi)</a:t>
            </a:r>
            <a:r>
              <a:rPr lang="it-IT" dirty="0"/>
              <a:t>, con risultati che hanno consentito una gestione integrata dei contratti e delle relative variazioni di stato giuridico del personale;-Estensione </a:t>
            </a:r>
            <a:r>
              <a:rPr lang="it-IT" dirty="0" smtClean="0"/>
              <a:t>alla </a:t>
            </a:r>
            <a:r>
              <a:rPr lang="it-IT" b="1" dirty="0" smtClean="0"/>
              <a:t>formazione </a:t>
            </a:r>
            <a:r>
              <a:rPr lang="it-IT" b="1" dirty="0"/>
              <a:t>regionale professionale</a:t>
            </a:r>
            <a:r>
              <a:rPr lang="it-IT" dirty="0"/>
              <a:t>–già a partire dall’anno scolastico 2015/16 –del </a:t>
            </a:r>
            <a:r>
              <a:rPr lang="it-IT" b="1" dirty="0"/>
              <a:t>Portale unico delle iscrizioni </a:t>
            </a:r>
            <a:r>
              <a:rPr lang="it-IT" dirty="0"/>
              <a:t>alle scuole secondarie di secondo grado</a:t>
            </a:r>
            <a:r>
              <a:rPr lang="it-IT" dirty="0" smtClean="0"/>
              <a:t>. -</a:t>
            </a:r>
            <a:r>
              <a:rPr lang="it-IT" dirty="0"/>
              <a:t>Processo di </a:t>
            </a:r>
            <a:r>
              <a:rPr lang="it-IT" b="1" dirty="0"/>
              <a:t>revisione e miglioramento dei canali di comunicazione fra scuole e tra scuole e Ministero</a:t>
            </a:r>
            <a:r>
              <a:rPr lang="it-IT" dirty="0"/>
              <a:t>, per fornire supporto a tutte le istituzioni scolastiche coinvolte in problemi di natura amministrativa e contabile.</a:t>
            </a:r>
          </a:p>
          <a:p>
            <a:r>
              <a:rPr lang="it-IT" b="1" dirty="0"/>
              <a:t>Già entro la fine del 2015</a:t>
            </a:r>
            <a:r>
              <a:rPr lang="it-IT" dirty="0"/>
              <a:t>, il MIUR ha iniziato a testare l’integrazione degli applicativi amministrativi (SIDI, OIL, ecc.) delle scuole con il </a:t>
            </a:r>
            <a:r>
              <a:rPr lang="it-IT" b="1" dirty="0"/>
              <a:t>nodo dei pagamenti AGID</a:t>
            </a:r>
            <a:r>
              <a:rPr lang="it-IT" dirty="0"/>
              <a:t>, partendo in via sperimentale con il pagamento delle tasse scolastiche e dei contributi volontari in un numero circoscritto di scuole.</a:t>
            </a:r>
          </a:p>
          <a:p>
            <a:r>
              <a:rPr lang="it-IT" b="1" dirty="0"/>
              <a:t>La linea di intervento prioritaria per il futuro richiede di intensificare l’azione di semplificazione e dematerializzazione amministrativa</a:t>
            </a:r>
            <a:r>
              <a:rPr lang="it-IT" dirty="0"/>
              <a:t>: occorre completare la </a:t>
            </a:r>
            <a:r>
              <a:rPr lang="it-IT" b="1" dirty="0"/>
              <a:t>piena digitalizzazione delle segreterie scolastiche </a:t>
            </a:r>
            <a:r>
              <a:rPr lang="it-IT" dirty="0"/>
              <a:t>–con soluzioni sia di guida sia di supporto alla gestione documentale, che prevedano la conservazione dei documenti delle scuole, alla gestione del fascicolo elettronico del docente e dello studente e all’archivio virtuale –per aumentarne l’efficienza e migliorare il lavoro del personale.</a:t>
            </a:r>
          </a:p>
          <a:p>
            <a:endParaRPr lang="it-IT" dirty="0"/>
          </a:p>
        </p:txBody>
      </p:sp>
    </p:spTree>
    <p:extLst>
      <p:ext uri="{BB962C8B-B14F-4D97-AF65-F5344CB8AC3E}">
        <p14:creationId xmlns:p14="http://schemas.microsoft.com/office/powerpoint/2010/main" val="140779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sistema della formazione, oggi</a:t>
            </a:r>
          </a:p>
        </p:txBody>
      </p:sp>
      <p:sp>
        <p:nvSpPr>
          <p:cNvPr id="3" name="Segnaposto contenuto 2"/>
          <p:cNvSpPr>
            <a:spLocks noGrp="1"/>
          </p:cNvSpPr>
          <p:nvPr>
            <p:ph idx="1"/>
          </p:nvPr>
        </p:nvSpPr>
        <p:spPr/>
        <p:txBody>
          <a:bodyPr/>
          <a:lstStyle/>
          <a:p>
            <a:endParaRPr lang="it-IT" dirty="0"/>
          </a:p>
          <a:p>
            <a:r>
              <a:rPr lang="it-IT" b="1" dirty="0" smtClean="0"/>
              <a:t>SNODI FORMATIVI </a:t>
            </a:r>
            <a:r>
              <a:rPr lang="it-IT" b="1" dirty="0"/>
              <a:t>TERRITORIALI</a:t>
            </a:r>
            <a:endParaRPr lang="it-IT" dirty="0"/>
          </a:p>
          <a:p>
            <a:r>
              <a:rPr lang="it-IT" b="1" dirty="0"/>
              <a:t>-Corsi PNSD con fondi PON «</a:t>
            </a:r>
            <a:r>
              <a:rPr lang="it-IT" b="1" i="1" dirty="0"/>
              <a:t>per la scuola</a:t>
            </a:r>
            <a:r>
              <a:rPr lang="it-IT" b="1" dirty="0"/>
              <a:t>» FSE 2014-2020</a:t>
            </a:r>
            <a:endParaRPr lang="it-IT" dirty="0"/>
          </a:p>
          <a:p>
            <a:r>
              <a:rPr lang="it-IT" b="1" dirty="0"/>
              <a:t>SCUOLE POLO di AMBITO</a:t>
            </a:r>
            <a:endParaRPr lang="it-IT" dirty="0"/>
          </a:p>
          <a:p>
            <a:r>
              <a:rPr lang="it-IT" b="1" dirty="0"/>
              <a:t>-Piano TRIENNALE per la formazione dei docenti</a:t>
            </a:r>
            <a:endParaRPr lang="it-IT" dirty="0"/>
          </a:p>
          <a:p>
            <a:r>
              <a:rPr lang="it-IT" b="1" dirty="0"/>
              <a:t>-Piano per la formazione ATA 2016/17(valido per il conseguimento delle </a:t>
            </a:r>
            <a:r>
              <a:rPr lang="it-IT" b="1" dirty="0" smtClean="0"/>
              <a:t>posizioni economiche di </a:t>
            </a:r>
            <a:r>
              <a:rPr lang="it-IT" b="1" dirty="0"/>
              <a:t>Area A e B)</a:t>
            </a:r>
            <a:endParaRPr lang="it-IT" dirty="0"/>
          </a:p>
          <a:p>
            <a:endParaRPr lang="it-IT" dirty="0"/>
          </a:p>
        </p:txBody>
      </p:sp>
    </p:spTree>
    <p:extLst>
      <p:ext uri="{BB962C8B-B14F-4D97-AF65-F5344CB8AC3E}">
        <p14:creationId xmlns:p14="http://schemas.microsoft.com/office/powerpoint/2010/main" val="2991655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1755164" y="-3133695"/>
            <a:ext cx="16256000" cy="11061700"/>
          </a:xfrm>
          <a:prstGeom prst="rect">
            <a:avLst/>
          </a:prstGeom>
        </p:spPr>
      </p:pic>
    </p:spTree>
    <p:extLst>
      <p:ext uri="{BB962C8B-B14F-4D97-AF65-F5344CB8AC3E}">
        <p14:creationId xmlns:p14="http://schemas.microsoft.com/office/powerpoint/2010/main" val="1595789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913357"/>
            <a:ext cx="9144000" cy="1098323"/>
          </a:xfrm>
        </p:spPr>
        <p:txBody>
          <a:bodyPr/>
          <a:lstStyle/>
          <a:p>
            <a:r>
              <a:rPr lang="it-IT" dirty="0"/>
              <a:t>“</a:t>
            </a:r>
            <a:r>
              <a:rPr lang="it-IT" i="1" dirty="0"/>
              <a:t>PNSD –Legge 107/2015 </a:t>
            </a:r>
            <a:r>
              <a:rPr lang="it-IT" dirty="0"/>
              <a:t>”</a:t>
            </a:r>
          </a:p>
        </p:txBody>
      </p:sp>
      <p:sp>
        <p:nvSpPr>
          <p:cNvPr id="3" name="Sottotitolo 2"/>
          <p:cNvSpPr>
            <a:spLocks noGrp="1"/>
          </p:cNvSpPr>
          <p:nvPr>
            <p:ph type="subTitle" idx="1"/>
          </p:nvPr>
        </p:nvSpPr>
        <p:spPr>
          <a:xfrm>
            <a:off x="1524000" y="2455817"/>
            <a:ext cx="9144000" cy="3918857"/>
          </a:xfrm>
        </p:spPr>
        <p:txBody>
          <a:bodyPr>
            <a:normAutofit/>
          </a:bodyPr>
          <a:lstStyle/>
          <a:p>
            <a:r>
              <a:rPr lang="it-IT" dirty="0"/>
              <a:t>Fonte </a:t>
            </a:r>
            <a:r>
              <a:rPr lang="it-IT" dirty="0" smtClean="0"/>
              <a:t>normativa</a:t>
            </a:r>
          </a:p>
          <a:p>
            <a:r>
              <a:rPr lang="it-IT" dirty="0" smtClean="0"/>
              <a:t>L’Animatore Digitale</a:t>
            </a:r>
          </a:p>
          <a:p>
            <a:r>
              <a:rPr lang="it-IT" dirty="0" smtClean="0"/>
              <a:t>Prospettive </a:t>
            </a:r>
            <a:r>
              <a:rPr lang="it-IT" dirty="0"/>
              <a:t>ATA con il </a:t>
            </a:r>
            <a:r>
              <a:rPr lang="it-IT" dirty="0" smtClean="0"/>
              <a:t>PNSD</a:t>
            </a:r>
          </a:p>
          <a:p>
            <a:r>
              <a:rPr lang="it-IT" dirty="0" smtClean="0"/>
              <a:t>Legge </a:t>
            </a:r>
            <a:r>
              <a:rPr lang="it-IT" dirty="0"/>
              <a:t>107/2015 </a:t>
            </a:r>
            <a:endParaRPr lang="it-IT" dirty="0" smtClean="0"/>
          </a:p>
          <a:p>
            <a:r>
              <a:rPr lang="it-IT" dirty="0" smtClean="0"/>
              <a:t>Reti </a:t>
            </a:r>
            <a:r>
              <a:rPr lang="it-IT" dirty="0"/>
              <a:t>di Ambito/Reti di </a:t>
            </a:r>
            <a:r>
              <a:rPr lang="it-IT" dirty="0" smtClean="0"/>
              <a:t>scopo</a:t>
            </a:r>
          </a:p>
          <a:p>
            <a:r>
              <a:rPr lang="it-IT" dirty="0" smtClean="0"/>
              <a:t>SPID</a:t>
            </a:r>
            <a:r>
              <a:rPr lang="it-IT" dirty="0"/>
              <a:t>: identità </a:t>
            </a:r>
            <a:r>
              <a:rPr lang="it-IT" dirty="0" smtClean="0"/>
              <a:t>digitale</a:t>
            </a:r>
          </a:p>
          <a:p>
            <a:r>
              <a:rPr lang="it-IT" dirty="0" smtClean="0"/>
              <a:t>Le 35 </a:t>
            </a:r>
            <a:r>
              <a:rPr lang="it-IT" dirty="0"/>
              <a:t>azioni del </a:t>
            </a:r>
            <a:r>
              <a:rPr lang="it-IT" dirty="0" smtClean="0"/>
              <a:t>PNSDI</a:t>
            </a:r>
            <a:endParaRPr lang="it-IT" dirty="0" smtClean="0"/>
          </a:p>
          <a:p>
            <a:r>
              <a:rPr lang="it-IT" dirty="0" smtClean="0"/>
              <a:t> </a:t>
            </a:r>
            <a:r>
              <a:rPr lang="it-IT" dirty="0"/>
              <a:t>sistema della formazione</a:t>
            </a:r>
            <a:r>
              <a:rPr lang="it-IT" dirty="0" smtClean="0"/>
              <a:t>, oggi Motivazione</a:t>
            </a:r>
            <a:endParaRPr lang="it-IT" dirty="0"/>
          </a:p>
        </p:txBody>
      </p:sp>
    </p:spTree>
    <p:extLst>
      <p:ext uri="{BB962C8B-B14F-4D97-AF65-F5344CB8AC3E}">
        <p14:creationId xmlns:p14="http://schemas.microsoft.com/office/powerpoint/2010/main" val="3645026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a:t>Il </a:t>
            </a:r>
            <a:r>
              <a:rPr lang="it-IT" b="1" dirty="0" smtClean="0"/>
              <a:t>PNSD </a:t>
            </a:r>
            <a:r>
              <a:rPr lang="it-IT" dirty="0" smtClean="0"/>
              <a:t>è </a:t>
            </a:r>
            <a:r>
              <a:rPr lang="it-IT" dirty="0"/>
              <a:t>introdotto nel comma </a:t>
            </a:r>
            <a:r>
              <a:rPr lang="it-IT" b="1" dirty="0" smtClean="0"/>
              <a:t>56 </a:t>
            </a:r>
            <a:r>
              <a:rPr lang="it-IT" dirty="0" smtClean="0"/>
              <a:t>della </a:t>
            </a:r>
            <a:r>
              <a:rPr lang="it-IT" dirty="0"/>
              <a:t>Legge 107/2015; dove si prevede, inoltre, che DSGA ed Assistenti Amministrativi e Tecnici siano </a:t>
            </a:r>
            <a:r>
              <a:rPr lang="it-IT" b="1" dirty="0"/>
              <a:t>destinatari degli interventi di </a:t>
            </a:r>
            <a:r>
              <a:rPr lang="it-IT" b="1" dirty="0" smtClean="0"/>
              <a:t>formazione </a:t>
            </a:r>
            <a:r>
              <a:rPr lang="it-IT" dirty="0" smtClean="0"/>
              <a:t>(</a:t>
            </a:r>
            <a:r>
              <a:rPr lang="it-IT" dirty="0"/>
              <a:t>comma </a:t>
            </a:r>
            <a:r>
              <a:rPr lang="it-IT" b="1" dirty="0" smtClean="0"/>
              <a:t>58 </a:t>
            </a:r>
            <a:r>
              <a:rPr lang="it-IT" dirty="0" smtClean="0"/>
              <a:t>della </a:t>
            </a:r>
            <a:r>
              <a:rPr lang="it-IT" dirty="0"/>
              <a:t>Legge 107/2015</a:t>
            </a:r>
            <a:r>
              <a:rPr lang="it-IT" dirty="0" smtClean="0"/>
              <a:t>). Il </a:t>
            </a:r>
            <a:r>
              <a:rPr lang="it-IT" dirty="0"/>
              <a:t>PNSD fissa nel numero di 2 AA e 1 unità di personale ATA i componenti ATA dell’</a:t>
            </a:r>
            <a:r>
              <a:rPr lang="it-IT" b="1" dirty="0"/>
              <a:t>assistenza </a:t>
            </a:r>
            <a:r>
              <a:rPr lang="it-IT" dirty="0"/>
              <a:t>tecnica nei costituendi </a:t>
            </a:r>
            <a:r>
              <a:rPr lang="it-IT" b="1" dirty="0"/>
              <a:t>“</a:t>
            </a:r>
            <a:r>
              <a:rPr lang="it-IT" b="1" i="1" dirty="0"/>
              <a:t>presìdi di pronto soccorso tecnico</a:t>
            </a:r>
            <a:r>
              <a:rPr lang="it-IT" b="1" dirty="0"/>
              <a:t>”</a:t>
            </a:r>
            <a:endParaRPr lang="it-IT" dirty="0"/>
          </a:p>
        </p:txBody>
      </p:sp>
    </p:spTree>
    <p:extLst>
      <p:ext uri="{BB962C8B-B14F-4D97-AF65-F5344CB8AC3E}">
        <p14:creationId xmlns:p14="http://schemas.microsoft.com/office/powerpoint/2010/main" val="4179427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Fonte </a:t>
            </a:r>
            <a:r>
              <a:rPr lang="it-IT" dirty="0" smtClean="0"/>
              <a:t>normati  Nuove </a:t>
            </a:r>
            <a:r>
              <a:rPr lang="it-IT" dirty="0"/>
              <a:t>figure </a:t>
            </a:r>
            <a:r>
              <a:rPr lang="it-IT" dirty="0" smtClean="0"/>
              <a:t>professionali</a:t>
            </a:r>
            <a:endParaRPr lang="it-IT" dirty="0"/>
          </a:p>
        </p:txBody>
      </p:sp>
      <p:sp>
        <p:nvSpPr>
          <p:cNvPr id="3" name="Segnaposto contenuto 2"/>
          <p:cNvSpPr>
            <a:spLocks noGrp="1"/>
          </p:cNvSpPr>
          <p:nvPr>
            <p:ph idx="1"/>
          </p:nvPr>
        </p:nvSpPr>
        <p:spPr/>
        <p:txBody>
          <a:bodyPr/>
          <a:lstStyle/>
          <a:p>
            <a:endParaRPr lang="it-IT" dirty="0"/>
          </a:p>
          <a:p>
            <a:r>
              <a:rPr lang="it-IT" dirty="0"/>
              <a:t>La </a:t>
            </a:r>
            <a:r>
              <a:rPr lang="it-IT" b="1" dirty="0"/>
              <a:t>Legge 107/2015 </a:t>
            </a:r>
            <a:r>
              <a:rPr lang="it-IT" dirty="0"/>
              <a:t>ha introdotto una nuova figura professionale il cd. Animatore digitale (comma </a:t>
            </a:r>
            <a:r>
              <a:rPr lang="it-IT" b="1" dirty="0"/>
              <a:t>59</a:t>
            </a:r>
            <a:r>
              <a:rPr lang="it-IT" dirty="0"/>
              <a:t>), </a:t>
            </a:r>
            <a:r>
              <a:rPr lang="it-IT" b="1" i="1" dirty="0" smtClean="0"/>
              <a:t>docente </a:t>
            </a:r>
            <a:r>
              <a:rPr lang="it-IT" dirty="0" smtClean="0"/>
              <a:t>che</a:t>
            </a:r>
            <a:r>
              <a:rPr lang="it-IT" dirty="0"/>
              <a:t>, insieme al DS e al DSGA, avrà un ruolo strategico nella diffusione dell'innovazione a scuola, a partire dai contenuti del PNSD.</a:t>
            </a:r>
          </a:p>
          <a:p>
            <a:r>
              <a:rPr lang="it-IT" dirty="0"/>
              <a:t>La nuova figura non è prevista dal CCNL, né da altre norme di Legge, né è </a:t>
            </a:r>
            <a:r>
              <a:rPr lang="it-IT" dirty="0" smtClean="0"/>
              <a:t>destinataria di </a:t>
            </a:r>
            <a:r>
              <a:rPr lang="it-IT" dirty="0"/>
              <a:t>un qualsiasi compenso…</a:t>
            </a:r>
          </a:p>
          <a:p>
            <a:endParaRPr lang="it-IT" dirty="0"/>
          </a:p>
        </p:txBody>
      </p:sp>
    </p:spTree>
    <p:extLst>
      <p:ext uri="{BB962C8B-B14F-4D97-AF65-F5344CB8AC3E}">
        <p14:creationId xmlns:p14="http://schemas.microsoft.com/office/powerpoint/2010/main" val="2134809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Animatore digitale</a:t>
            </a:r>
          </a:p>
        </p:txBody>
      </p:sp>
      <p:sp>
        <p:nvSpPr>
          <p:cNvPr id="3" name="Segnaposto contenuto 2"/>
          <p:cNvSpPr>
            <a:spLocks noGrp="1"/>
          </p:cNvSpPr>
          <p:nvPr>
            <p:ph idx="1"/>
          </p:nvPr>
        </p:nvSpPr>
        <p:spPr/>
        <p:txBody>
          <a:bodyPr>
            <a:normAutofit fontScale="92500" lnSpcReduction="20000"/>
          </a:bodyPr>
          <a:lstStyle/>
          <a:p>
            <a:endParaRPr lang="it-IT" dirty="0"/>
          </a:p>
          <a:p>
            <a:r>
              <a:rPr lang="it-IT" dirty="0"/>
              <a:t>da FAQ </a:t>
            </a:r>
            <a:r>
              <a:rPr lang="it-IT" dirty="0" err="1" smtClean="0"/>
              <a:t>Miur</a:t>
            </a:r>
            <a:r>
              <a:rPr lang="it-IT" dirty="0" smtClean="0"/>
              <a:t> (</a:t>
            </a:r>
            <a:r>
              <a:rPr lang="it-IT" dirty="0"/>
              <a:t>Nota Miur23331 del 7/12/2015)</a:t>
            </a:r>
          </a:p>
          <a:p>
            <a:r>
              <a:rPr lang="it-IT" dirty="0"/>
              <a:t>6) </a:t>
            </a:r>
            <a:r>
              <a:rPr lang="it-IT" b="1" dirty="0"/>
              <a:t>La quota di 1000 euro a scuola è da intendersi come compenso per l’animatore? È annuale ?</a:t>
            </a:r>
            <a:endParaRPr lang="it-IT" dirty="0"/>
          </a:p>
          <a:p>
            <a:r>
              <a:rPr lang="it-IT" dirty="0"/>
              <a:t>La quota di 1000 euro è destinata all’istituzione scolastica per l’organizzazione di attività di formazione, disseminazione, implementazione del PNSD. Non è un compenso ad </a:t>
            </a:r>
            <a:r>
              <a:rPr lang="it-IT" dirty="0" err="1"/>
              <a:t>personam</a:t>
            </a:r>
            <a:r>
              <a:rPr lang="it-IT" dirty="0"/>
              <a:t>, ma consente di supportare processi di innovazione nella scuola (per esempio sostenere la partecipazione di studenti a progettualità, allineare tutto il personale sull’impiego di determinate metodologie o tecnologie acquistate). </a:t>
            </a:r>
          </a:p>
          <a:p>
            <a:r>
              <a:rPr lang="it-IT" i="1" dirty="0"/>
              <a:t>Ogni scuola ne decide il miglior utilizzo secondo normativa e sulla base delle proposte dell’animatore</a:t>
            </a:r>
            <a:r>
              <a:rPr lang="it-IT" dirty="0"/>
              <a:t>.</a:t>
            </a:r>
          </a:p>
          <a:p>
            <a:endParaRPr lang="it-IT" dirty="0"/>
          </a:p>
        </p:txBody>
      </p:sp>
    </p:spTree>
    <p:extLst>
      <p:ext uri="{BB962C8B-B14F-4D97-AF65-F5344CB8AC3E}">
        <p14:creationId xmlns:p14="http://schemas.microsoft.com/office/powerpoint/2010/main" val="4040872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Prospettive ATA</a:t>
            </a:r>
          </a:p>
        </p:txBody>
      </p:sp>
      <p:sp>
        <p:nvSpPr>
          <p:cNvPr id="3" name="Segnaposto contenuto 2"/>
          <p:cNvSpPr>
            <a:spLocks noGrp="1"/>
          </p:cNvSpPr>
          <p:nvPr>
            <p:ph idx="1"/>
          </p:nvPr>
        </p:nvSpPr>
        <p:spPr/>
        <p:txBody>
          <a:bodyPr/>
          <a:lstStyle/>
          <a:p>
            <a:endParaRPr lang="it-IT" dirty="0"/>
          </a:p>
          <a:p>
            <a:r>
              <a:rPr lang="it-IT" dirty="0"/>
              <a:t>La </a:t>
            </a:r>
            <a:r>
              <a:rPr lang="it-IT" b="1" dirty="0"/>
              <a:t>Legge 107/2015 </a:t>
            </a:r>
            <a:r>
              <a:rPr lang="it-IT" b="1" i="1" dirty="0" smtClean="0"/>
              <a:t>non </a:t>
            </a:r>
            <a:r>
              <a:rPr lang="it-IT" b="1" dirty="0" smtClean="0"/>
              <a:t>contempla </a:t>
            </a:r>
            <a:r>
              <a:rPr lang="it-IT" b="1" dirty="0"/>
              <a:t>figure ATA di supporto al PNSD</a:t>
            </a:r>
            <a:r>
              <a:rPr lang="it-IT" dirty="0"/>
              <a:t>, ma gli ATA sono  </a:t>
            </a:r>
            <a:r>
              <a:rPr lang="it-IT" dirty="0" smtClean="0"/>
              <a:t>destinatari dei </a:t>
            </a:r>
            <a:r>
              <a:rPr lang="it-IT" dirty="0"/>
              <a:t>percorsi formativi PNSD</a:t>
            </a:r>
            <a:r>
              <a:rPr lang="it-IT" dirty="0" smtClean="0"/>
              <a:t>. Come </a:t>
            </a:r>
            <a:r>
              <a:rPr lang="it-IT" dirty="0"/>
              <a:t>spesso avviene, dall’attuazione di queste disposizioni, «non devono derivare </a:t>
            </a:r>
            <a:r>
              <a:rPr lang="it-IT" i="1" dirty="0"/>
              <a:t>nuovi o maggiori oneri per l’Amministrazione»</a:t>
            </a:r>
            <a:endParaRPr lang="it-IT" dirty="0"/>
          </a:p>
        </p:txBody>
      </p:sp>
    </p:spTree>
    <p:extLst>
      <p:ext uri="{BB962C8B-B14F-4D97-AF65-F5344CB8AC3E}">
        <p14:creationId xmlns:p14="http://schemas.microsoft.com/office/powerpoint/2010/main" val="3743188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Novità introdotte dalla Legge 107/2015 e </a:t>
            </a:r>
            <a:r>
              <a:rPr lang="it-IT" i="1" dirty="0"/>
              <a:t>nuovo …</a:t>
            </a:r>
            <a:r>
              <a:rPr lang="it-IT" dirty="0"/>
              <a:t>CCNL</a:t>
            </a:r>
          </a:p>
        </p:txBody>
      </p:sp>
      <p:sp>
        <p:nvSpPr>
          <p:cNvPr id="3" name="Segnaposto contenuto 2"/>
          <p:cNvSpPr>
            <a:spLocks noGrp="1"/>
          </p:cNvSpPr>
          <p:nvPr>
            <p:ph idx="1"/>
          </p:nvPr>
        </p:nvSpPr>
        <p:spPr/>
        <p:txBody>
          <a:bodyPr/>
          <a:lstStyle/>
          <a:p>
            <a:endParaRPr lang="it-IT" dirty="0"/>
          </a:p>
          <a:p>
            <a:r>
              <a:rPr lang="it-IT" dirty="0"/>
              <a:t>Le novità sono tantissime ed esistono anche forti resistenze a questa «</a:t>
            </a:r>
            <a:r>
              <a:rPr lang="it-IT" i="1" dirty="0"/>
              <a:t>Riforma della scuola</a:t>
            </a:r>
            <a:r>
              <a:rPr lang="it-IT" dirty="0"/>
              <a:t>» (come è sempre accaduto: </a:t>
            </a:r>
            <a:r>
              <a:rPr lang="it-IT" i="1" dirty="0"/>
              <a:t>Riforma Moratti, Riforma Gelmini, ecc.</a:t>
            </a:r>
            <a:r>
              <a:rPr lang="it-IT" dirty="0"/>
              <a:t>), ma, di sicuro, si è avuto modo di verificare un </a:t>
            </a:r>
            <a:r>
              <a:rPr lang="it-IT" i="1" dirty="0"/>
              <a:t>sostanziale e sostanzioso </a:t>
            </a:r>
            <a:r>
              <a:rPr lang="it-IT" dirty="0"/>
              <a:t>AUMENTO delle risorse finanziarie erogato alle IISS.</a:t>
            </a:r>
          </a:p>
          <a:p>
            <a:r>
              <a:rPr lang="it-IT" dirty="0"/>
              <a:t>Sul versante del rinnovo del CCNL si è realizzata una nuova tornata contrattuale (</a:t>
            </a:r>
            <a:r>
              <a:rPr lang="it-IT" b="1" dirty="0"/>
              <a:t>18/04/2018</a:t>
            </a:r>
            <a:r>
              <a:rPr lang="it-IT" dirty="0"/>
              <a:t>), trascorsi ormai più di 10 anni dal CCNL 29/11/2007. </a:t>
            </a:r>
          </a:p>
          <a:p>
            <a:endParaRPr lang="it-IT" dirty="0"/>
          </a:p>
        </p:txBody>
      </p:sp>
    </p:spTree>
    <p:extLst>
      <p:ext uri="{BB962C8B-B14F-4D97-AF65-F5344CB8AC3E}">
        <p14:creationId xmlns:p14="http://schemas.microsoft.com/office/powerpoint/2010/main" val="1742830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352696" y="169818"/>
            <a:ext cx="4677955" cy="6108700"/>
          </a:xfrm>
          <a:prstGeom prst="rect">
            <a:avLst/>
          </a:prstGeom>
        </p:spPr>
      </p:pic>
      <p:sp>
        <p:nvSpPr>
          <p:cNvPr id="3" name="Sottotitolo 2"/>
          <p:cNvSpPr>
            <a:spLocks noGrp="1"/>
          </p:cNvSpPr>
          <p:nvPr>
            <p:ph type="subTitle" idx="1"/>
          </p:nvPr>
        </p:nvSpPr>
        <p:spPr>
          <a:xfrm>
            <a:off x="5408023" y="3602038"/>
            <a:ext cx="5259976" cy="1655762"/>
          </a:xfrm>
        </p:spPr>
        <p:txBody>
          <a:bodyPr>
            <a:normAutofit fontScale="92500" lnSpcReduction="20000"/>
          </a:bodyPr>
          <a:lstStyle/>
          <a:p>
            <a:r>
              <a:rPr lang="it-IT" dirty="0"/>
              <a:t>Prerequisiti &amp;  Obiettivi</a:t>
            </a:r>
          </a:p>
          <a:p>
            <a:r>
              <a:rPr lang="it-IT" b="1" dirty="0" smtClean="0"/>
              <a:t>Migliorare </a:t>
            </a:r>
            <a:r>
              <a:rPr lang="it-IT" dirty="0" smtClean="0"/>
              <a:t>il </a:t>
            </a:r>
            <a:r>
              <a:rPr lang="it-IT" dirty="0"/>
              <a:t>lavoro di chi realizza l’amministrazione scolastica</a:t>
            </a:r>
          </a:p>
          <a:p>
            <a:r>
              <a:rPr lang="it-IT" b="1" dirty="0" smtClean="0"/>
              <a:t>Migliorare </a:t>
            </a:r>
            <a:r>
              <a:rPr lang="it-IT" dirty="0" smtClean="0"/>
              <a:t>i </a:t>
            </a:r>
            <a:r>
              <a:rPr lang="it-IT" dirty="0"/>
              <a:t>servizi digitali offerti dalla scuole</a:t>
            </a:r>
          </a:p>
          <a:p>
            <a:endParaRPr lang="it-IT" dirty="0"/>
          </a:p>
        </p:txBody>
      </p:sp>
    </p:spTree>
    <p:extLst>
      <p:ext uri="{BB962C8B-B14F-4D97-AF65-F5344CB8AC3E}">
        <p14:creationId xmlns:p14="http://schemas.microsoft.com/office/powerpoint/2010/main" val="139130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Sistema Pubblico di Identità Digitale </a:t>
            </a:r>
          </a:p>
        </p:txBody>
      </p:sp>
      <p:sp>
        <p:nvSpPr>
          <p:cNvPr id="3" name="Segnaposto contenuto 2"/>
          <p:cNvSpPr>
            <a:spLocks noGrp="1"/>
          </p:cNvSpPr>
          <p:nvPr>
            <p:ph idx="1"/>
          </p:nvPr>
        </p:nvSpPr>
        <p:spPr/>
        <p:txBody>
          <a:bodyPr/>
          <a:lstStyle/>
          <a:p>
            <a:endParaRPr lang="it-IT" dirty="0"/>
          </a:p>
          <a:p>
            <a:r>
              <a:rPr lang="it-IT" dirty="0"/>
              <a:t>Dare un profilo digitale ad ogni personale della scuola e ad ogni studente</a:t>
            </a:r>
          </a:p>
          <a:p>
            <a:r>
              <a:rPr lang="it-IT" dirty="0"/>
              <a:t>Attivare un sistema </a:t>
            </a:r>
            <a:r>
              <a:rPr lang="it-IT" dirty="0" err="1"/>
              <a:t>diidentificazione</a:t>
            </a:r>
            <a:r>
              <a:rPr lang="it-IT" dirty="0"/>
              <a:t> unico</a:t>
            </a:r>
            <a:r>
              <a:rPr lang="it-IT" dirty="0" smtClean="0"/>
              <a:t>: </a:t>
            </a:r>
            <a:r>
              <a:rPr lang="it-IT" b="1" dirty="0" smtClean="0"/>
              <a:t>Single </a:t>
            </a:r>
            <a:r>
              <a:rPr lang="it-IT" b="1" dirty="0" err="1" smtClean="0"/>
              <a:t>Sign</a:t>
            </a:r>
            <a:r>
              <a:rPr lang="it-IT" b="1" dirty="0" smtClean="0"/>
              <a:t> ON </a:t>
            </a:r>
            <a:r>
              <a:rPr lang="it-IT" dirty="0"/>
              <a:t>*</a:t>
            </a:r>
          </a:p>
          <a:p>
            <a:pPr marL="0" indent="0">
              <a:buNone/>
            </a:pPr>
            <a:r>
              <a:rPr lang="it-IT" dirty="0"/>
              <a:t>* proprietà di un sistema di controllo d'accesso che consente ad un utente di effettuare </a:t>
            </a:r>
            <a:r>
              <a:rPr lang="it-IT" dirty="0" smtClean="0"/>
              <a:t>un'unica autenticazione valida </a:t>
            </a:r>
            <a:r>
              <a:rPr lang="it-IT" dirty="0"/>
              <a:t>per più sistemi software o risorse </a:t>
            </a:r>
            <a:r>
              <a:rPr lang="it-IT" dirty="0" smtClean="0"/>
              <a:t>informatiche alle </a:t>
            </a:r>
            <a:r>
              <a:rPr lang="it-IT" dirty="0"/>
              <a:t>quali è </a:t>
            </a:r>
            <a:r>
              <a:rPr lang="it-IT" dirty="0" smtClean="0"/>
              <a:t>abilitato</a:t>
            </a:r>
            <a:endParaRPr lang="it-IT" dirty="0"/>
          </a:p>
        </p:txBody>
      </p:sp>
    </p:spTree>
    <p:extLst>
      <p:ext uri="{BB962C8B-B14F-4D97-AF65-F5344CB8AC3E}">
        <p14:creationId xmlns:p14="http://schemas.microsoft.com/office/powerpoint/2010/main" val="415051944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63</TotalTime>
  <Words>1059</Words>
  <Application>Microsoft Office PowerPoint</Application>
  <PresentationFormat>Personalizzato</PresentationFormat>
  <Paragraphs>63</Paragraphs>
  <Slides>14</Slides>
  <Notes>0</Notes>
  <HiddenSlides>0</HiddenSlides>
  <MMClips>0</MMClips>
  <ScaleCrop>false</ScaleCrop>
  <HeadingPairs>
    <vt:vector size="4" baseType="variant">
      <vt:variant>
        <vt:lpstr>Tema</vt:lpstr>
      </vt:variant>
      <vt:variant>
        <vt:i4>1</vt:i4>
      </vt:variant>
      <vt:variant>
        <vt:lpstr>Titoli diapositive</vt:lpstr>
      </vt:variant>
      <vt:variant>
        <vt:i4>14</vt:i4>
      </vt:variant>
    </vt:vector>
  </HeadingPairs>
  <TitlesOfParts>
    <vt:vector size="15" baseType="lpstr">
      <vt:lpstr>Tema di Office</vt:lpstr>
      <vt:lpstr>Presentazione standard di PowerPoint</vt:lpstr>
      <vt:lpstr>“PNSD –Legge 107/2015 ”</vt:lpstr>
      <vt:lpstr>Presentazione standard di PowerPoint</vt:lpstr>
      <vt:lpstr>Fonte normati  Nuove figure professionali</vt:lpstr>
      <vt:lpstr>Animatore digitale</vt:lpstr>
      <vt:lpstr>Prospettive ATA</vt:lpstr>
      <vt:lpstr>Novità introdotte dalla Legge 107/2015 e nuovo …CCNL</vt:lpstr>
      <vt:lpstr>Presentazione standard di PowerPoint</vt:lpstr>
      <vt:lpstr>Sistema Pubblico di Identità Digitale </vt:lpstr>
      <vt:lpstr>INNOVAZIONE AMMINISTRATIVA Reti di Ambito ex Legge 107/2015</vt:lpstr>
      <vt:lpstr>INNOVAZIONE AMMINISTRATIVA  Art. 1 commi 70-71 Reti di Ambito versus Reti di scopo</vt:lpstr>
      <vt:lpstr>Azione #11 Digitalizzazione amministrativa della scuola</vt:lpstr>
      <vt:lpstr>Il sistema della formazione, oggi</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utente</cp:lastModifiedBy>
  <cp:revision>7</cp:revision>
  <dcterms:created xsi:type="dcterms:W3CDTF">2021-02-16T20:55:15Z</dcterms:created>
  <dcterms:modified xsi:type="dcterms:W3CDTF">2021-02-24T11:24:15Z</dcterms:modified>
</cp:coreProperties>
</file>