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106"/>
  </p:notesMasterIdLst>
  <p:sldIdLst>
    <p:sldId id="256" r:id="rId2"/>
    <p:sldId id="369" r:id="rId3"/>
    <p:sldId id="380" r:id="rId4"/>
    <p:sldId id="381" r:id="rId5"/>
    <p:sldId id="382" r:id="rId6"/>
    <p:sldId id="383" r:id="rId7"/>
    <p:sldId id="384" r:id="rId8"/>
    <p:sldId id="385" r:id="rId9"/>
    <p:sldId id="386" r:id="rId10"/>
    <p:sldId id="370" r:id="rId11"/>
    <p:sldId id="371" r:id="rId12"/>
    <p:sldId id="372" r:id="rId13"/>
    <p:sldId id="375" r:id="rId14"/>
    <p:sldId id="376" r:id="rId15"/>
    <p:sldId id="377" r:id="rId16"/>
    <p:sldId id="374" r:id="rId17"/>
    <p:sldId id="373" r:id="rId18"/>
    <p:sldId id="387" r:id="rId19"/>
    <p:sldId id="388" r:id="rId20"/>
    <p:sldId id="389" r:id="rId21"/>
    <p:sldId id="390" r:id="rId22"/>
    <p:sldId id="391" r:id="rId23"/>
    <p:sldId id="257" r:id="rId24"/>
    <p:sldId id="283" r:id="rId25"/>
    <p:sldId id="284" r:id="rId26"/>
    <p:sldId id="285" r:id="rId27"/>
    <p:sldId id="286" r:id="rId28"/>
    <p:sldId id="287" r:id="rId29"/>
    <p:sldId id="288" r:id="rId30"/>
    <p:sldId id="289" r:id="rId31"/>
    <p:sldId id="290" r:id="rId32"/>
    <p:sldId id="291" r:id="rId33"/>
    <p:sldId id="292" r:id="rId34"/>
    <p:sldId id="293" r:id="rId35"/>
    <p:sldId id="294" r:id="rId36"/>
    <p:sldId id="295" r:id="rId37"/>
    <p:sldId id="296" r:id="rId38"/>
    <p:sldId id="297" r:id="rId39"/>
    <p:sldId id="301" r:id="rId40"/>
    <p:sldId id="302" r:id="rId41"/>
    <p:sldId id="303" r:id="rId42"/>
    <p:sldId id="304" r:id="rId43"/>
    <p:sldId id="305" r:id="rId44"/>
    <p:sldId id="306" r:id="rId45"/>
    <p:sldId id="307" r:id="rId46"/>
    <p:sldId id="308" r:id="rId47"/>
    <p:sldId id="309" r:id="rId48"/>
    <p:sldId id="310" r:id="rId49"/>
    <p:sldId id="311" r:id="rId50"/>
    <p:sldId id="312" r:id="rId51"/>
    <p:sldId id="313" r:id="rId52"/>
    <p:sldId id="314" r:id="rId53"/>
    <p:sldId id="315" r:id="rId54"/>
    <p:sldId id="316" r:id="rId55"/>
    <p:sldId id="317" r:id="rId56"/>
    <p:sldId id="318" r:id="rId57"/>
    <p:sldId id="319" r:id="rId58"/>
    <p:sldId id="320" r:id="rId59"/>
    <p:sldId id="321" r:id="rId60"/>
    <p:sldId id="322" r:id="rId61"/>
    <p:sldId id="323" r:id="rId62"/>
    <p:sldId id="324" r:id="rId63"/>
    <p:sldId id="325" r:id="rId64"/>
    <p:sldId id="326" r:id="rId65"/>
    <p:sldId id="327" r:id="rId66"/>
    <p:sldId id="328" r:id="rId67"/>
    <p:sldId id="330" r:id="rId68"/>
    <p:sldId id="331" r:id="rId69"/>
    <p:sldId id="332" r:id="rId70"/>
    <p:sldId id="333" r:id="rId71"/>
    <p:sldId id="337" r:id="rId72"/>
    <p:sldId id="336" r:id="rId73"/>
    <p:sldId id="338" r:id="rId74"/>
    <p:sldId id="339" r:id="rId75"/>
    <p:sldId id="340" r:id="rId76"/>
    <p:sldId id="341" r:id="rId77"/>
    <p:sldId id="342" r:id="rId78"/>
    <p:sldId id="343" r:id="rId79"/>
    <p:sldId id="344" r:id="rId80"/>
    <p:sldId id="345" r:id="rId81"/>
    <p:sldId id="346" r:id="rId82"/>
    <p:sldId id="347" r:id="rId83"/>
    <p:sldId id="348" r:id="rId84"/>
    <p:sldId id="349" r:id="rId85"/>
    <p:sldId id="350" r:id="rId86"/>
    <p:sldId id="351" r:id="rId87"/>
    <p:sldId id="352" r:id="rId88"/>
    <p:sldId id="353" r:id="rId89"/>
    <p:sldId id="354" r:id="rId90"/>
    <p:sldId id="355" r:id="rId91"/>
    <p:sldId id="356" r:id="rId92"/>
    <p:sldId id="357" r:id="rId93"/>
    <p:sldId id="358" r:id="rId94"/>
    <p:sldId id="359" r:id="rId95"/>
    <p:sldId id="360" r:id="rId96"/>
    <p:sldId id="379" r:id="rId97"/>
    <p:sldId id="378" r:id="rId98"/>
    <p:sldId id="362" r:id="rId99"/>
    <p:sldId id="361" r:id="rId100"/>
    <p:sldId id="363" r:id="rId101"/>
    <p:sldId id="364" r:id="rId102"/>
    <p:sldId id="365" r:id="rId103"/>
    <p:sldId id="368" r:id="rId104"/>
    <p:sldId id="282" r:id="rId10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24" autoAdjust="0"/>
  </p:normalViewPr>
  <p:slideViewPr>
    <p:cSldViewPr>
      <p:cViewPr varScale="1">
        <p:scale>
          <a:sx n="67" d="100"/>
          <a:sy n="67" d="100"/>
        </p:scale>
        <p:origin x="1392"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presProps" Target="presProps.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theme" Target="theme/theme1.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F1139A-1C02-4FDE-B2DF-58E770AF477F}" type="datetimeFigureOut">
              <a:rPr lang="it-IT" smtClean="0"/>
              <a:pPr/>
              <a:t>21/02/2021</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C4CCF5-89E1-406E-9C5C-005F708E9114}" type="slidenum">
              <a:rPr lang="it-IT" smtClean="0"/>
              <a:pPr/>
              <a:t>‹N›</a:t>
            </a:fld>
            <a:endParaRPr lang="it-IT"/>
          </a:p>
        </p:txBody>
      </p:sp>
    </p:spTree>
    <p:extLst>
      <p:ext uri="{BB962C8B-B14F-4D97-AF65-F5344CB8AC3E}">
        <p14:creationId xmlns:p14="http://schemas.microsoft.com/office/powerpoint/2010/main" val="38727126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6BC4CCF5-89E1-406E-9C5C-005F708E9114}" type="slidenum">
              <a:rPr lang="it-IT" smtClean="0"/>
              <a:pPr/>
              <a:t>1</a:t>
            </a:fld>
            <a:endParaRPr lang="it-IT"/>
          </a:p>
        </p:txBody>
      </p:sp>
    </p:spTree>
    <p:extLst>
      <p:ext uri="{BB962C8B-B14F-4D97-AF65-F5344CB8AC3E}">
        <p14:creationId xmlns:p14="http://schemas.microsoft.com/office/powerpoint/2010/main" val="9442407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6BC4CCF5-89E1-406E-9C5C-005F708E9114}" type="slidenum">
              <a:rPr lang="it-IT" smtClean="0"/>
              <a:pPr/>
              <a:t>48</a:t>
            </a:fld>
            <a:endParaRPr lang="it-IT"/>
          </a:p>
        </p:txBody>
      </p:sp>
    </p:spTree>
    <p:extLst>
      <p:ext uri="{BB962C8B-B14F-4D97-AF65-F5344CB8AC3E}">
        <p14:creationId xmlns:p14="http://schemas.microsoft.com/office/powerpoint/2010/main" val="34842747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14" name="Titolo 13"/>
          <p:cNvSpPr>
            <a:spLocks noGrp="1"/>
          </p:cNvSpPr>
          <p:nvPr>
            <p:ph type="ctrTitle"/>
          </p:nvPr>
        </p:nvSpPr>
        <p:spPr>
          <a:xfrm>
            <a:off x="1432560" y="359898"/>
            <a:ext cx="7406640" cy="1472184"/>
          </a:xfrm>
        </p:spPr>
        <p:txBody>
          <a:bodyPr anchor="b"/>
          <a:lstStyle>
            <a:lvl1pPr algn="l">
              <a:defRPr/>
            </a:lvl1pPr>
            <a:extLst/>
          </a:lstStyle>
          <a:p>
            <a:r>
              <a:rPr kumimoji="0" lang="it-IT" smtClean="0"/>
              <a:t>Fare clic per modificare lo stile del titolo</a:t>
            </a:r>
            <a:endParaRPr kumimoji="0" lang="en-US"/>
          </a:p>
        </p:txBody>
      </p:sp>
      <p:sp>
        <p:nvSpPr>
          <p:cNvPr id="22" name="Sottotitolo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it-IT" smtClean="0"/>
              <a:t>Fare clic per modificare lo stile del sottotitolo dello schema</a:t>
            </a:r>
            <a:endParaRPr kumimoji="0" lang="en-US"/>
          </a:p>
        </p:txBody>
      </p:sp>
      <p:sp>
        <p:nvSpPr>
          <p:cNvPr id="7" name="Segnaposto data 6"/>
          <p:cNvSpPr>
            <a:spLocks noGrp="1"/>
          </p:cNvSpPr>
          <p:nvPr>
            <p:ph type="dt" sz="half" idx="10"/>
          </p:nvPr>
        </p:nvSpPr>
        <p:spPr/>
        <p:txBody>
          <a:bodyPr/>
          <a:lstStyle/>
          <a:p>
            <a:fld id="{541A599F-B7FC-40F4-873C-8B98D64A3649}" type="datetime1">
              <a:rPr lang="en-US" smtClean="0"/>
              <a:pPr/>
              <a:t>2/21/2021</a:t>
            </a:fld>
            <a:endParaRPr lang="en-US"/>
          </a:p>
        </p:txBody>
      </p:sp>
      <p:sp>
        <p:nvSpPr>
          <p:cNvPr id="20" name="Segnaposto piè di pagina 19"/>
          <p:cNvSpPr>
            <a:spLocks noGrp="1"/>
          </p:cNvSpPr>
          <p:nvPr>
            <p:ph type="ftr" sz="quarter" idx="11"/>
          </p:nvPr>
        </p:nvSpPr>
        <p:spPr/>
        <p:txBody>
          <a:bodyPr/>
          <a:lstStyle/>
          <a:p>
            <a:endParaRPr kumimoji="0" lang="en-US"/>
          </a:p>
        </p:txBody>
      </p:sp>
      <p:sp>
        <p:nvSpPr>
          <p:cNvPr id="10" name="Segnaposto numero diapositiva 9"/>
          <p:cNvSpPr>
            <a:spLocks noGrp="1"/>
          </p:cNvSpPr>
          <p:nvPr>
            <p:ph type="sldNum" sz="quarter" idx="12"/>
          </p:nvPr>
        </p:nvSpPr>
        <p:spPr/>
        <p:txBody>
          <a:bodyPr/>
          <a:lstStyle/>
          <a:p>
            <a:fld id="{D2E57653-3E58-4892-A7ED-712530ACC680}" type="slidenum">
              <a:rPr kumimoji="0" lang="en-US" smtClean="0"/>
              <a:pPr/>
              <a:t>‹N›</a:t>
            </a:fld>
            <a:endParaRPr kumimoji="0" lang="en-US"/>
          </a:p>
        </p:txBody>
      </p:sp>
      <p:sp>
        <p:nvSpPr>
          <p:cNvPr id="8" name="Oval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865A2F51-810C-49A0-99B7-2E5EEA0A2228}" type="datetime1">
              <a:rPr lang="en-US" smtClean="0"/>
              <a:pPr/>
              <a:t>2/21/2021</a:t>
            </a:fld>
            <a:endParaRPr lang="en-US"/>
          </a:p>
        </p:txBody>
      </p:sp>
      <p:sp>
        <p:nvSpPr>
          <p:cNvPr id="5" name="Segnaposto piè di pagina 4"/>
          <p:cNvSpPr>
            <a:spLocks noGrp="1"/>
          </p:cNvSpPr>
          <p:nvPr>
            <p:ph type="ftr" sz="quarter" idx="11"/>
          </p:nvPr>
        </p:nvSpPr>
        <p:spPr/>
        <p:txBody>
          <a:bodyPr/>
          <a:lstStyle/>
          <a:p>
            <a:endParaRPr kumimoji="0" lang="en-US"/>
          </a:p>
        </p:txBody>
      </p:sp>
      <p:sp>
        <p:nvSpPr>
          <p:cNvPr id="6" name="Segnaposto numero diapositiva 5"/>
          <p:cNvSpPr>
            <a:spLocks noGrp="1"/>
          </p:cNvSpPr>
          <p:nvPr>
            <p:ph type="sldNum" sz="quarter" idx="12"/>
          </p:nvPr>
        </p:nvSpPr>
        <p:spPr/>
        <p:txBody>
          <a:bodyPr/>
          <a:lstStyle/>
          <a:p>
            <a:fld id="{D2E57653-3E58-4892-A7ED-712530ACC680}" type="slidenum">
              <a:rPr kumimoji="0" lang="en-US" smtClean="0"/>
              <a:pPr/>
              <a:t>‹N›</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858000" y="274639"/>
            <a:ext cx="1828800" cy="5851525"/>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1143000" y="274640"/>
            <a:ext cx="5562600" cy="5851525"/>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51765F43-25DC-40AC-B4B7-C03ACC87A151}" type="datetime1">
              <a:rPr lang="en-US" smtClean="0"/>
              <a:pPr/>
              <a:t>2/21/2021</a:t>
            </a:fld>
            <a:endParaRPr lang="en-US"/>
          </a:p>
        </p:txBody>
      </p:sp>
      <p:sp>
        <p:nvSpPr>
          <p:cNvPr id="5" name="Segnaposto piè di pagina 4"/>
          <p:cNvSpPr>
            <a:spLocks noGrp="1"/>
          </p:cNvSpPr>
          <p:nvPr>
            <p:ph type="ftr" sz="quarter" idx="11"/>
          </p:nvPr>
        </p:nvSpPr>
        <p:spPr/>
        <p:txBody>
          <a:bodyPr/>
          <a:lstStyle/>
          <a:p>
            <a:endParaRPr kumimoji="0" lang="en-US"/>
          </a:p>
        </p:txBody>
      </p:sp>
      <p:sp>
        <p:nvSpPr>
          <p:cNvPr id="6" name="Segnaposto numero diapositiva 5"/>
          <p:cNvSpPr>
            <a:spLocks noGrp="1"/>
          </p:cNvSpPr>
          <p:nvPr>
            <p:ph type="sldNum" sz="quarter" idx="12"/>
          </p:nvPr>
        </p:nvSpPr>
        <p:spPr/>
        <p:txBody>
          <a:bodyPr/>
          <a:lstStyle/>
          <a:p>
            <a:fld id="{D2E57653-3E58-4892-A7ED-712530ACC680}" type="slidenum">
              <a:rPr kumimoji="0" lang="en-US" smtClean="0"/>
              <a:pPr/>
              <a:t>‹N›</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contenuto 2"/>
          <p:cNvSpPr>
            <a:spLocks noGrp="1"/>
          </p:cNvSpPr>
          <p:nvPr>
            <p:ph idx="1"/>
          </p:nvPr>
        </p:nvSpPr>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numero diapositiva 3"/>
          <p:cNvSpPr>
            <a:spLocks noGrp="1"/>
          </p:cNvSpPr>
          <p:nvPr userDrawn="1">
            <p:ph type="sldNum" sz="quarter" idx="12"/>
          </p:nvPr>
        </p:nvSpPr>
        <p:spPr>
          <a:xfrm>
            <a:off x="8429652" y="6305550"/>
            <a:ext cx="641196" cy="476250"/>
          </a:xfrm>
        </p:spPr>
        <p:txBody>
          <a:bodyPr/>
          <a:lstStyle/>
          <a:p>
            <a:fld id="{D2E57653-3E58-4892-A7ED-712530ACC680}" type="slidenum">
              <a:rPr kumimoji="0" lang="en-US" sz="2800" b="1" smtClean="0">
                <a:solidFill>
                  <a:schemeClr val="tx2"/>
                </a:solidFill>
              </a:rPr>
              <a:pPr/>
              <a:t>‹N›</a:t>
            </a:fld>
            <a:endParaRPr kumimoji="0" lang="en-US" b="1" dirty="0">
              <a:solidFill>
                <a:schemeClr val="tx2"/>
              </a:solidFill>
            </a:endParaRPr>
          </a:p>
        </p:txBody>
      </p:sp>
      <p:sp>
        <p:nvSpPr>
          <p:cNvPr id="8" name="Segnaposto piè di pagina 4"/>
          <p:cNvSpPr>
            <a:spLocks noGrp="1"/>
          </p:cNvSpPr>
          <p:nvPr userDrawn="1">
            <p:ph type="ftr" sz="quarter" idx="11"/>
          </p:nvPr>
        </p:nvSpPr>
        <p:spPr>
          <a:xfrm>
            <a:off x="1857356" y="6305550"/>
            <a:ext cx="6753244" cy="338160"/>
          </a:xfrm>
        </p:spPr>
        <p:txBody>
          <a:bodyPr/>
          <a:lstStyle/>
          <a:p>
            <a:r>
              <a:rPr lang="it-IT" sz="1300" b="1" dirty="0" smtClean="0">
                <a:solidFill>
                  <a:schemeClr val="tx2"/>
                </a:solidFill>
              </a:rPr>
              <a:t>FORMAZIONE DSGA NEOASSUNTI</a:t>
            </a:r>
            <a:endParaRPr lang="it-IT" sz="1300" dirty="0" smtClean="0">
              <a:solidFill>
                <a:schemeClr val="tx2"/>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7" name="Rettangolo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olo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p>
            <a:fld id="{8763BC90-BE07-404B-AF1C-08CCBC40F03D}" type="datetime1">
              <a:rPr lang="en-US" smtClean="0"/>
              <a:pPr/>
              <a:t>2/21/2021</a:t>
            </a:fld>
            <a:endParaRPr lang="en-US"/>
          </a:p>
        </p:txBody>
      </p:sp>
      <p:sp>
        <p:nvSpPr>
          <p:cNvPr id="5" name="Segnaposto piè di pagina 4"/>
          <p:cNvSpPr>
            <a:spLocks noGrp="1"/>
          </p:cNvSpPr>
          <p:nvPr>
            <p:ph type="ftr" sz="quarter" idx="11"/>
          </p:nvPr>
        </p:nvSpPr>
        <p:spPr/>
        <p:txBody>
          <a:bodyPr/>
          <a:lstStyle/>
          <a:p>
            <a:endParaRPr kumimoji="0" lang="en-US"/>
          </a:p>
        </p:txBody>
      </p:sp>
      <p:sp>
        <p:nvSpPr>
          <p:cNvPr id="6" name="Segnaposto numero diapositiva 5"/>
          <p:cNvSpPr>
            <a:spLocks noGrp="1"/>
          </p:cNvSpPr>
          <p:nvPr>
            <p:ph type="sldNum" sz="quarter" idx="12"/>
          </p:nvPr>
        </p:nvSpPr>
        <p:spPr/>
        <p:txBody>
          <a:bodyPr/>
          <a:lstStyle/>
          <a:p>
            <a:fld id="{D2E57653-3E58-4892-A7ED-712530ACC680}" type="slidenum">
              <a:rPr kumimoji="0" lang="en-US" smtClean="0"/>
              <a:pPr/>
              <a:t>‹N›</a:t>
            </a:fld>
            <a:endParaRPr kumimoji="0" lang="en-US"/>
          </a:p>
        </p:txBody>
      </p:sp>
      <p:sp>
        <p:nvSpPr>
          <p:cNvPr id="10" name="Rettangolo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1435608" y="274320"/>
            <a:ext cx="7498080" cy="1143000"/>
          </a:xfrm>
        </p:spPr>
        <p:txBody>
          <a:bodyPr/>
          <a:lstStyle/>
          <a:p>
            <a:r>
              <a:rPr kumimoji="0" lang="it-IT" smtClean="0"/>
              <a:t>Fare clic per modificare lo stile del titolo</a:t>
            </a:r>
            <a:endParaRPr kumimoji="0" lang="en-US"/>
          </a:p>
        </p:txBody>
      </p:sp>
      <p:sp>
        <p:nvSpPr>
          <p:cNvPr id="3" name="Segnaposto contenuto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8B73AB92-3578-44AC-A240-A13316F0DC22}" type="datetime1">
              <a:rPr lang="en-US" smtClean="0"/>
              <a:pPr/>
              <a:t>2/21/2021</a:t>
            </a:fld>
            <a:endParaRPr lang="en-US"/>
          </a:p>
        </p:txBody>
      </p:sp>
      <p:sp>
        <p:nvSpPr>
          <p:cNvPr id="6" name="Segnaposto piè di pagina 5"/>
          <p:cNvSpPr>
            <a:spLocks noGrp="1"/>
          </p:cNvSpPr>
          <p:nvPr>
            <p:ph type="ftr" sz="quarter" idx="11"/>
          </p:nvPr>
        </p:nvSpPr>
        <p:spPr/>
        <p:txBody>
          <a:bodyPr/>
          <a:lstStyle/>
          <a:p>
            <a:endParaRPr kumimoji="0" lang="en-US"/>
          </a:p>
        </p:txBody>
      </p:sp>
      <p:sp>
        <p:nvSpPr>
          <p:cNvPr id="7" name="Segnaposto numero diapositiva 6"/>
          <p:cNvSpPr>
            <a:spLocks noGrp="1"/>
          </p:cNvSpPr>
          <p:nvPr>
            <p:ph type="sldNum" sz="quarter" idx="12"/>
          </p:nvPr>
        </p:nvSpPr>
        <p:spPr/>
        <p:txBody>
          <a:bodyPr/>
          <a:lstStyle/>
          <a:p>
            <a:fld id="{D2E57653-3E58-4892-A7ED-712530ACC680}" type="slidenum">
              <a:rPr kumimoji="0" lang="en-US" smtClean="0"/>
              <a:pPr/>
              <a:t>‹N›</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p>
            <a:fld id="{CDDE2D41-FF93-4CDB-94B1-35D28894B370}" type="datetime1">
              <a:rPr lang="en-US" smtClean="0"/>
              <a:pPr/>
              <a:t>2/21/2021</a:t>
            </a:fld>
            <a:endParaRPr lang="en-US"/>
          </a:p>
        </p:txBody>
      </p:sp>
      <p:sp>
        <p:nvSpPr>
          <p:cNvPr id="8" name="Segnaposto piè di pagina 7"/>
          <p:cNvSpPr>
            <a:spLocks noGrp="1"/>
          </p:cNvSpPr>
          <p:nvPr>
            <p:ph type="ftr" sz="quarter" idx="11"/>
          </p:nvPr>
        </p:nvSpPr>
        <p:spPr/>
        <p:txBody>
          <a:bodyPr/>
          <a:lstStyle/>
          <a:p>
            <a:endParaRPr kumimoji="0" lang="en-US"/>
          </a:p>
        </p:txBody>
      </p:sp>
      <p:sp>
        <p:nvSpPr>
          <p:cNvPr id="9" name="Segnaposto numero diapositiva 8"/>
          <p:cNvSpPr>
            <a:spLocks noGrp="1"/>
          </p:cNvSpPr>
          <p:nvPr>
            <p:ph type="sldNum" sz="quarter" idx="12"/>
          </p:nvPr>
        </p:nvSpPr>
        <p:spPr/>
        <p:txBody>
          <a:bodyPr/>
          <a:lstStyle/>
          <a:p>
            <a:fld id="{D2E57653-3E58-4892-A7ED-712530ACC680}" type="slidenum">
              <a:rPr kumimoji="0" lang="en-US" smtClean="0"/>
              <a:pPr/>
              <a:t>‹N›</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1435608" y="274320"/>
            <a:ext cx="7498080" cy="1143000"/>
          </a:xfrm>
        </p:spPr>
        <p:txBody>
          <a:bodyPr anchor="ctr"/>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p>
            <a:fld id="{9E2E0AFF-A489-4787-BA56-9D99B10E6A13}" type="datetime1">
              <a:rPr lang="en-US" smtClean="0"/>
              <a:pPr/>
              <a:t>2/21/2021</a:t>
            </a:fld>
            <a:endParaRPr lang="en-US"/>
          </a:p>
        </p:txBody>
      </p:sp>
      <p:sp>
        <p:nvSpPr>
          <p:cNvPr id="4" name="Segnaposto piè di pagina 3"/>
          <p:cNvSpPr>
            <a:spLocks noGrp="1"/>
          </p:cNvSpPr>
          <p:nvPr>
            <p:ph type="ftr" sz="quarter" idx="11"/>
          </p:nvPr>
        </p:nvSpPr>
        <p:spPr/>
        <p:txBody>
          <a:bodyPr/>
          <a:lstStyle/>
          <a:p>
            <a:endParaRPr kumimoji="0" lang="en-US"/>
          </a:p>
        </p:txBody>
      </p:sp>
      <p:sp>
        <p:nvSpPr>
          <p:cNvPr id="5" name="Segnaposto numero diapositiva 4"/>
          <p:cNvSpPr>
            <a:spLocks noGrp="1"/>
          </p:cNvSpPr>
          <p:nvPr>
            <p:ph type="sldNum" sz="quarter" idx="12"/>
          </p:nvPr>
        </p:nvSpPr>
        <p:spPr/>
        <p:txBody>
          <a:bodyPr/>
          <a:lstStyle/>
          <a:p>
            <a:fld id="{D2E57653-3E58-4892-A7ED-712530ACC680}" type="slidenum">
              <a:rPr kumimoji="0" lang="en-US" smtClean="0"/>
              <a:pPr/>
              <a:t>‹N›</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5" name="Rettangolo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Segnaposto data 1"/>
          <p:cNvSpPr>
            <a:spLocks noGrp="1"/>
          </p:cNvSpPr>
          <p:nvPr>
            <p:ph type="dt" sz="half" idx="10"/>
          </p:nvPr>
        </p:nvSpPr>
        <p:spPr/>
        <p:txBody>
          <a:bodyPr/>
          <a:lstStyle/>
          <a:p>
            <a:fld id="{9F0DF9C7-7E24-4130-8A93-5547C296BBDE}" type="datetime1">
              <a:rPr lang="en-US" smtClean="0"/>
              <a:pPr/>
              <a:t>2/21/2021</a:t>
            </a:fld>
            <a:endParaRPr lang="en-US"/>
          </a:p>
        </p:txBody>
      </p:sp>
      <p:sp>
        <p:nvSpPr>
          <p:cNvPr id="3" name="Segnaposto piè di pagina 2"/>
          <p:cNvSpPr>
            <a:spLocks noGrp="1"/>
          </p:cNvSpPr>
          <p:nvPr>
            <p:ph type="ftr" sz="quarter" idx="11"/>
          </p:nvPr>
        </p:nvSpPr>
        <p:spPr/>
        <p:txBody>
          <a:bodyPr/>
          <a:lstStyle/>
          <a:p>
            <a:endParaRPr kumimoji="0" lang="en-US"/>
          </a:p>
        </p:txBody>
      </p:sp>
      <p:sp>
        <p:nvSpPr>
          <p:cNvPr id="4" name="Segnaposto numero diapositiva 3"/>
          <p:cNvSpPr>
            <a:spLocks noGrp="1"/>
          </p:cNvSpPr>
          <p:nvPr>
            <p:ph type="sldNum" sz="quarter" idx="12"/>
          </p:nvPr>
        </p:nvSpPr>
        <p:spPr/>
        <p:txBody>
          <a:bodyPr/>
          <a:lstStyle/>
          <a:p>
            <a:fld id="{D2E57653-3E58-4892-A7ED-712530ACC680}" type="slidenum">
              <a:rPr kumimoji="0" lang="en-US" smtClean="0"/>
              <a:pPr/>
              <a:t>‹N›</a:t>
            </a:fld>
            <a:endParaRPr kumimoji="0" lang="en-US"/>
          </a:p>
        </p:txBody>
      </p:sp>
      <p:sp>
        <p:nvSpPr>
          <p:cNvPr id="6" name="Rettangolo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1C72D002-26E8-42B9-AF9B-514C37AD7898}" type="datetime1">
              <a:rPr lang="en-US" smtClean="0"/>
              <a:pPr/>
              <a:t>2/21/2021</a:t>
            </a:fld>
            <a:endParaRPr lang="en-US"/>
          </a:p>
        </p:txBody>
      </p:sp>
      <p:sp>
        <p:nvSpPr>
          <p:cNvPr id="6" name="Segnaposto piè di pagina 5"/>
          <p:cNvSpPr>
            <a:spLocks noGrp="1"/>
          </p:cNvSpPr>
          <p:nvPr>
            <p:ph type="ftr" sz="quarter" idx="11"/>
          </p:nvPr>
        </p:nvSpPr>
        <p:spPr/>
        <p:txBody>
          <a:bodyPr/>
          <a:lstStyle/>
          <a:p>
            <a:endParaRPr kumimoji="0" lang="en-US"/>
          </a:p>
        </p:txBody>
      </p:sp>
      <p:sp>
        <p:nvSpPr>
          <p:cNvPr id="7" name="Segnaposto numero diapositiva 6"/>
          <p:cNvSpPr>
            <a:spLocks noGrp="1"/>
          </p:cNvSpPr>
          <p:nvPr>
            <p:ph type="sldNum" sz="quarter" idx="12"/>
          </p:nvPr>
        </p:nvSpPr>
        <p:spPr/>
        <p:txBody>
          <a:bodyPr/>
          <a:lstStyle/>
          <a:p>
            <a:fld id="{D2E57653-3E58-4892-A7ED-712530ACC680}" type="slidenum">
              <a:rPr kumimoji="0" lang="en-US" smtClean="0"/>
              <a:pPr/>
              <a:t>‹N›</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it-IT" smtClean="0"/>
              <a:t>Fare clic per modificare lo stile del titolo</a:t>
            </a:r>
            <a:endParaRPr kumimoji="0" lang="en-US"/>
          </a:p>
        </p:txBody>
      </p:sp>
      <p:sp>
        <p:nvSpPr>
          <p:cNvPr id="5" name="Segnaposto data 4"/>
          <p:cNvSpPr>
            <a:spLocks noGrp="1"/>
          </p:cNvSpPr>
          <p:nvPr>
            <p:ph type="dt" sz="half" idx="10"/>
          </p:nvPr>
        </p:nvSpPr>
        <p:spPr/>
        <p:txBody>
          <a:bodyPr/>
          <a:lstStyle/>
          <a:p>
            <a:fld id="{39AD8175-30CD-4380-B545-DEC8D8C80E85}" type="datetime1">
              <a:rPr lang="en-US" smtClean="0"/>
              <a:pPr/>
              <a:t>2/21/2021</a:t>
            </a:fld>
            <a:endParaRPr lang="en-US"/>
          </a:p>
        </p:txBody>
      </p:sp>
      <p:sp>
        <p:nvSpPr>
          <p:cNvPr id="6" name="Segnaposto piè di pagina 5"/>
          <p:cNvSpPr>
            <a:spLocks noGrp="1"/>
          </p:cNvSpPr>
          <p:nvPr>
            <p:ph type="ftr" sz="quarter" idx="11"/>
          </p:nvPr>
        </p:nvSpPr>
        <p:spPr/>
        <p:txBody>
          <a:bodyPr/>
          <a:lstStyle/>
          <a:p>
            <a:endParaRPr kumimoji="0" lang="en-US"/>
          </a:p>
        </p:txBody>
      </p:sp>
      <p:sp>
        <p:nvSpPr>
          <p:cNvPr id="7" name="Segnaposto numero diapositiva 6"/>
          <p:cNvSpPr>
            <a:spLocks noGrp="1"/>
          </p:cNvSpPr>
          <p:nvPr>
            <p:ph type="sldNum" sz="quarter" idx="12"/>
          </p:nvPr>
        </p:nvSpPr>
        <p:spPr/>
        <p:txBody>
          <a:bodyPr/>
          <a:lstStyle/>
          <a:p>
            <a:fld id="{D2E57653-3E58-4892-A7ED-712530ACC680}" type="slidenum">
              <a:rPr kumimoji="0" lang="en-US" smtClean="0"/>
              <a:pPr/>
              <a:t>‹N›</a:t>
            </a:fld>
            <a:endParaRPr kumimoji="0" lang="en-US"/>
          </a:p>
        </p:txBody>
      </p:sp>
      <p:sp>
        <p:nvSpPr>
          <p:cNvPr id="8" name="Rettangolo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Segnaposto immagin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it-IT" smtClean="0"/>
              <a:t>Fare clic sull'icona per inserire un'immagine</a:t>
            </a:r>
            <a:endParaRPr kumimoji="0" lang="en-US" dirty="0"/>
          </a:p>
        </p:txBody>
      </p:sp>
      <p:sp>
        <p:nvSpPr>
          <p:cNvPr id="9" name="Elaborazione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Elaborazione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Segnaposto testo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it-IT" smtClean="0"/>
              <a:t>Fare clic per modificare stili del testo dello schema</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7" name="Torta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Anello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tangolo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Segnaposto titolo 4"/>
          <p:cNvSpPr>
            <a:spLocks noGrp="1"/>
          </p:cNvSpPr>
          <p:nvPr>
            <p:ph type="title"/>
          </p:nvPr>
        </p:nvSpPr>
        <p:spPr>
          <a:xfrm>
            <a:off x="1435608" y="274638"/>
            <a:ext cx="7498080" cy="1143000"/>
          </a:xfrm>
          <a:prstGeom prst="rect">
            <a:avLst/>
          </a:prstGeom>
        </p:spPr>
        <p:txBody>
          <a:bodyPr anchor="ctr">
            <a:normAutofit/>
          </a:bodyPr>
          <a:lstStyle/>
          <a:p>
            <a:r>
              <a:rPr kumimoji="0" lang="it-IT" smtClean="0"/>
              <a:t>Fare clic per modificare lo stile del titolo</a:t>
            </a:r>
            <a:endParaRPr kumimoji="0" lang="en-US"/>
          </a:p>
        </p:txBody>
      </p:sp>
      <p:sp>
        <p:nvSpPr>
          <p:cNvPr id="9" name="Segnaposto testo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24" name="Segnaposto data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94A4CE19-16CE-4CAE-8882-03D8E3D9323A}" type="datetime1">
              <a:rPr lang="en-US" smtClean="0"/>
              <a:pPr/>
              <a:t>2/21/2021</a:t>
            </a:fld>
            <a:endParaRPr lang="en-US"/>
          </a:p>
        </p:txBody>
      </p:sp>
      <p:sp>
        <p:nvSpPr>
          <p:cNvPr id="10" name="Segnaposto piè di pagina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kumimoji="0" lang="en-US"/>
          </a:p>
        </p:txBody>
      </p:sp>
      <p:sp>
        <p:nvSpPr>
          <p:cNvPr id="22" name="Segnaposto numero diapositiva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2E57653-3E58-4892-A7ED-712530ACC680}" type="slidenum">
              <a:rPr kumimoji="0" lang="en-US" smtClean="0"/>
              <a:pPr/>
              <a:t>‹N›</a:t>
            </a:fld>
            <a:endParaRPr kumimoji="0" lang="en-US"/>
          </a:p>
        </p:txBody>
      </p:sp>
      <p:sp>
        <p:nvSpPr>
          <p:cNvPr id="15" name="Rettangolo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hf hd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hyperlink" Target="http://3.flcgil.stgy.it/files/pdf/20201105/nota-34635-del-4-novembre-2020-anno-scolastico-2020-2021-istruzioni-e-indicazioni-operative-in-materia-di-supplenze-al-personale-docente-da-mad.pdf" TargetMode="Externa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www.miur.gov.it/documents/20182/0/m_pi.AOODPIT.REGISTRO+UFFICIALE(U).0001990.05-11-2020.pdf/f37c907d-f834-d277-f439-ea40ae408093?t=1604594338648" TargetMode="External"/><Relationship Id="rId2" Type="http://schemas.openxmlformats.org/officeDocument/2006/relationships/hyperlink" Target="http://www.sinergiediscuola.it/notizie/normativa/dpcm-3-novembre-suddivisione-delle-regioni-nelle-3-aree.html"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www.sinergiediscuola.it/rivista/sommari/abilitando/parere-cspi-sullo-schema-di-ordinanza-relativa-agli-alunni-con-fragilita.html"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www.miur.gov.it/web/guest/-/dpcm-13-ottobre-2020-chiarimenti-organico-covid-novita-normative-"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hyperlink" Target="https://www.miur.gov.it/documents/20182/0/m_pi.AOODPIT.REGISTRO+UFFICIALE(U).0001994.09-11-2020.pdf/0623ed60-ddb3-b2ca-8826-f773c9c10823?version=1.0&amp;amp;t=1604919093741"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hyperlink" Target="https://www.inail.it/cs/internet/docs/alg-pubbl-gest-operaz-pulizia-disinf-sanif-strut-scolastiche.pdf" TargetMode="Externa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olo 2"/>
          <p:cNvSpPr>
            <a:spLocks noGrp="1"/>
          </p:cNvSpPr>
          <p:nvPr>
            <p:ph type="ctrTitle"/>
          </p:nvPr>
        </p:nvSpPr>
        <p:spPr>
          <a:xfrm>
            <a:off x="1733972" y="1071546"/>
            <a:ext cx="7406640" cy="3211978"/>
          </a:xfrm>
        </p:spPr>
        <p:txBody>
          <a:bodyPr>
            <a:noAutofit/>
          </a:bodyPr>
          <a:lstStyle/>
          <a:p>
            <a:pPr algn="ctr"/>
            <a:r>
              <a:rPr lang="it-IT" sz="4000" dirty="0" smtClean="0">
                <a:solidFill>
                  <a:srgbClr val="0070C0"/>
                </a:solidFill>
                <a:latin typeface="Arial Black" panose="020B0A04020102020204" pitchFamily="34" charset="0"/>
              </a:rPr>
              <a:t>LAVORO AGILE E</a:t>
            </a:r>
            <a:br>
              <a:rPr lang="it-IT" sz="4000" dirty="0" smtClean="0">
                <a:solidFill>
                  <a:srgbClr val="0070C0"/>
                </a:solidFill>
                <a:latin typeface="Arial Black" panose="020B0A04020102020204" pitchFamily="34" charset="0"/>
              </a:rPr>
            </a:br>
            <a:r>
              <a:rPr lang="it-IT" sz="4000" dirty="0" smtClean="0">
                <a:solidFill>
                  <a:srgbClr val="0070C0"/>
                </a:solidFill>
                <a:latin typeface="Arial Black" panose="020B0A04020102020204" pitchFamily="34" charset="0"/>
              </a:rPr>
              <a:t>RIPRESA DELLE LEZIONI IN PRESENZA</a:t>
            </a:r>
            <a:br>
              <a:rPr lang="it-IT" sz="4000" dirty="0" smtClean="0">
                <a:solidFill>
                  <a:srgbClr val="0070C0"/>
                </a:solidFill>
                <a:latin typeface="Arial Black" panose="020B0A04020102020204" pitchFamily="34" charset="0"/>
              </a:rPr>
            </a:br>
            <a:r>
              <a:rPr lang="it-IT" sz="4000" dirty="0" smtClean="0">
                <a:solidFill>
                  <a:srgbClr val="0070C0"/>
                </a:solidFill>
                <a:latin typeface="Arial Black" panose="020B0A04020102020204" pitchFamily="34" charset="0"/>
              </a:rPr>
              <a:t>e COVID-19</a:t>
            </a:r>
            <a:endParaRPr lang="it-IT" sz="4000" dirty="0">
              <a:solidFill>
                <a:srgbClr val="0070C0"/>
              </a:solidFill>
              <a:latin typeface="Arial Black" panose="020B0A04020102020204" pitchFamily="34" charset="0"/>
            </a:endParaRPr>
          </a:p>
        </p:txBody>
      </p:sp>
      <p:sp>
        <p:nvSpPr>
          <p:cNvPr id="2" name="Sottotitolo 1"/>
          <p:cNvSpPr>
            <a:spLocks noGrp="1"/>
          </p:cNvSpPr>
          <p:nvPr>
            <p:ph type="subTitle" idx="1"/>
          </p:nvPr>
        </p:nvSpPr>
        <p:spPr>
          <a:xfrm>
            <a:off x="1432560" y="5229200"/>
            <a:ext cx="7406640" cy="1271634"/>
          </a:xfrm>
        </p:spPr>
        <p:txBody>
          <a:bodyPr>
            <a:noAutofit/>
          </a:bodyPr>
          <a:lstStyle/>
          <a:p>
            <a:pPr algn="ctr"/>
            <a:r>
              <a:rPr lang="it-IT" sz="1800" dirty="0">
                <a:solidFill>
                  <a:srgbClr val="002060"/>
                </a:solidFill>
                <a:latin typeface="Arial Black" panose="020B0A04020102020204" pitchFamily="34" charset="0"/>
              </a:rPr>
              <a:t>USR </a:t>
            </a:r>
            <a:r>
              <a:rPr lang="it-IT" sz="1800" dirty="0" smtClean="0">
                <a:solidFill>
                  <a:srgbClr val="002060"/>
                </a:solidFill>
                <a:latin typeface="Arial Black" panose="020B0A04020102020204" pitchFamily="34" charset="0"/>
              </a:rPr>
              <a:t>LIGURIA </a:t>
            </a:r>
            <a:endParaRPr lang="it-IT" sz="1800" dirty="0">
              <a:solidFill>
                <a:srgbClr val="002060"/>
              </a:solidFill>
              <a:latin typeface="Arial Black" panose="020B0A04020102020204" pitchFamily="34" charset="0"/>
            </a:endParaRPr>
          </a:p>
          <a:p>
            <a:pPr algn="ctr"/>
            <a:r>
              <a:rPr lang="it-IT" sz="1800" dirty="0" smtClean="0">
                <a:solidFill>
                  <a:srgbClr val="C00000"/>
                </a:solidFill>
                <a:latin typeface="Arial Black" panose="020B0A04020102020204" pitchFamily="34" charset="0"/>
              </a:rPr>
              <a:t>ISTITUTO COMPRENSIVO PEGLI - GENOVA</a:t>
            </a:r>
          </a:p>
          <a:p>
            <a:pPr algn="ctr"/>
            <a:r>
              <a:rPr lang="it-IT" sz="1800" dirty="0" smtClean="0">
                <a:solidFill>
                  <a:srgbClr val="7030A0"/>
                </a:solidFill>
                <a:latin typeface="Arial Unicode MS" panose="020B0604020202020204" pitchFamily="34" charset="-128"/>
                <a:ea typeface="Arial Unicode MS" panose="020B0604020202020204" pitchFamily="34" charset="-128"/>
                <a:cs typeface="Arial Unicode MS" panose="020B0604020202020204" pitchFamily="34" charset="-128"/>
              </a:rPr>
              <a:t>Formatore Laboratori : </a:t>
            </a:r>
            <a:r>
              <a:rPr lang="it-IT" sz="1800" dirty="0">
                <a:solidFill>
                  <a:srgbClr val="7030A0"/>
                </a:solidFill>
                <a:latin typeface="Arial Unicode MS" panose="020B0604020202020204" pitchFamily="34" charset="-128"/>
                <a:ea typeface="Arial Unicode MS" panose="020B0604020202020204" pitchFamily="34" charset="-128"/>
                <a:cs typeface="Arial Unicode MS" panose="020B0604020202020204" pitchFamily="34" charset="-128"/>
              </a:rPr>
              <a:t>ALESSANDRO NEGLIA</a:t>
            </a:r>
          </a:p>
        </p:txBody>
      </p:sp>
      <p:sp>
        <p:nvSpPr>
          <p:cNvPr id="6" name="Sottotitolo 1"/>
          <p:cNvSpPr txBox="1">
            <a:spLocks/>
          </p:cNvSpPr>
          <p:nvPr/>
        </p:nvSpPr>
        <p:spPr>
          <a:xfrm>
            <a:off x="1432560" y="285728"/>
            <a:ext cx="7406640" cy="785818"/>
          </a:xfrm>
          <a:prstGeom prst="rect">
            <a:avLst/>
          </a:prstGeom>
        </p:spPr>
        <p:txBody>
          <a:bodyPr tIns="0">
            <a:normAutofit/>
          </a:bodyPr>
          <a:lstStyle/>
          <a:p>
            <a:pPr algn="ctr"/>
            <a:r>
              <a:rPr lang="it-IT" sz="2600" dirty="0">
                <a:solidFill>
                  <a:schemeClr val="bg2">
                    <a:lumMod val="50000"/>
                  </a:schemeClr>
                </a:solidFill>
                <a:latin typeface="Arial" panose="020B0604020202020204" pitchFamily="34" charset="0"/>
                <a:cs typeface="Arial" panose="020B0604020202020204" pitchFamily="34" charset="0"/>
              </a:rPr>
              <a:t>Formazione DSGA neoassunti </a:t>
            </a:r>
            <a:r>
              <a:rPr lang="it-IT" sz="2600" dirty="0" err="1">
                <a:solidFill>
                  <a:schemeClr val="bg2">
                    <a:lumMod val="50000"/>
                  </a:schemeClr>
                </a:solidFill>
                <a:latin typeface="Arial" panose="020B0604020202020204" pitchFamily="34" charset="0"/>
                <a:cs typeface="Arial" panose="020B0604020202020204" pitchFamily="34" charset="0"/>
              </a:rPr>
              <a:t>a.s.</a:t>
            </a:r>
            <a:r>
              <a:rPr lang="it-IT" sz="2600" dirty="0">
                <a:solidFill>
                  <a:schemeClr val="bg2">
                    <a:lumMod val="50000"/>
                  </a:schemeClr>
                </a:solidFill>
                <a:latin typeface="Arial" panose="020B0604020202020204" pitchFamily="34" charset="0"/>
                <a:cs typeface="Arial" panose="020B0604020202020204" pitchFamily="34" charset="0"/>
              </a:rPr>
              <a:t> 2020/2021</a:t>
            </a:r>
          </a:p>
          <a:p>
            <a:pPr algn="ctr"/>
            <a:endParaRPr kumimoji="0" lang="it-IT" sz="3200" b="0" i="0" u="none" strike="noStrike" kern="1200" cap="none" spc="0" normalizeH="0" baseline="0" noProof="0" dirty="0">
              <a:ln>
                <a:noFill/>
              </a:ln>
              <a:solidFill>
                <a:schemeClr val="tx2"/>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a:xfrm>
            <a:off x="539552" y="212254"/>
            <a:ext cx="7498080" cy="1143000"/>
          </a:xfrm>
        </p:spPr>
        <p:txBody>
          <a:bodyPr>
            <a:noAutofit/>
          </a:bodyPr>
          <a:lstStyle/>
          <a:p>
            <a:pPr algn="ctr"/>
            <a:r>
              <a:rPr lang="it-IT" sz="3200" dirty="0">
                <a:solidFill>
                  <a:schemeClr val="bg2">
                    <a:lumMod val="50000"/>
                  </a:schemeClr>
                </a:solidFill>
                <a:latin typeface="Arial" panose="020B0604020202020204" pitchFamily="34" charset="0"/>
                <a:cs typeface="Arial" panose="020B0604020202020204" pitchFamily="34" charset="0"/>
              </a:rPr>
              <a:t>IL LAVORO AGILE NEL PERIODO </a:t>
            </a:r>
            <a:r>
              <a:rPr lang="it-IT" sz="3200" dirty="0" smtClean="0">
                <a:solidFill>
                  <a:schemeClr val="bg2">
                    <a:lumMod val="50000"/>
                  </a:schemeClr>
                </a:solidFill>
                <a:latin typeface="Arial" panose="020B0604020202020204" pitchFamily="34" charset="0"/>
                <a:cs typeface="Arial" panose="020B0604020202020204" pitchFamily="34" charset="0"/>
              </a:rPr>
              <a:t>DELL’EMERGENZA  -DPCM 3.11.2020</a:t>
            </a:r>
            <a:endParaRPr lang="it-IT" sz="3200" dirty="0">
              <a:solidFill>
                <a:srgbClr val="C00000"/>
              </a:solidFill>
            </a:endParaRPr>
          </a:p>
        </p:txBody>
      </p:sp>
      <p:sp>
        <p:nvSpPr>
          <p:cNvPr id="3" name="Segnaposto contenuto 2"/>
          <p:cNvSpPr>
            <a:spLocks noGrp="1"/>
          </p:cNvSpPr>
          <p:nvPr>
            <p:ph idx="1"/>
          </p:nvPr>
        </p:nvSpPr>
        <p:spPr>
          <a:xfrm>
            <a:off x="539552" y="1447800"/>
            <a:ext cx="8394136" cy="4800600"/>
          </a:xfrm>
        </p:spPr>
        <p:txBody>
          <a:bodyPr>
            <a:normAutofit fontScale="85000" lnSpcReduction="20000"/>
          </a:bodyPr>
          <a:lstStyle/>
          <a:p>
            <a:pPr eaLnBrk="0" hangingPunct="0">
              <a:buNone/>
            </a:pPr>
            <a:r>
              <a:rPr lang="it-IT" b="1" dirty="0">
                <a:solidFill>
                  <a:srgbClr val="0070C0"/>
                </a:solidFill>
              </a:rPr>
              <a:t>ASSISTENTI AMMINISTRATIVI</a:t>
            </a:r>
          </a:p>
          <a:p>
            <a:pPr marL="82296" indent="0" algn="just" eaLnBrk="0" hangingPunct="0">
              <a:buNone/>
            </a:pPr>
            <a:r>
              <a:rPr lang="it-IT" dirty="0">
                <a:solidFill>
                  <a:schemeClr val="tx2"/>
                </a:solidFill>
              </a:rPr>
              <a:t>Il personale assistente amministrativo svolge la propria attività lavorativa, per quanto </a:t>
            </a:r>
            <a:r>
              <a:rPr lang="it-IT" dirty="0" smtClean="0">
                <a:solidFill>
                  <a:schemeClr val="tx2"/>
                </a:solidFill>
              </a:rPr>
              <a:t>possibile, in </a:t>
            </a:r>
            <a:r>
              <a:rPr lang="it-IT" dirty="0">
                <a:solidFill>
                  <a:schemeClr val="tx2"/>
                </a:solidFill>
              </a:rPr>
              <a:t>modalità agile, ai sensi dell’articolo 5, comma 4, lettera a), del DPCM, che impone a ogni dirigente pubblico di organizzare il proprio ufficio assicurando, su base giornaliera, settimanale o plurisettimanale, lo svolgimento del lavoro agile nella percentuale più elevata possibile.</a:t>
            </a:r>
          </a:p>
          <a:p>
            <a:pPr marL="82296" indent="0" algn="just" eaLnBrk="0" hangingPunct="0">
              <a:buNone/>
            </a:pPr>
            <a:r>
              <a:rPr lang="it-IT" dirty="0">
                <a:solidFill>
                  <a:schemeClr val="tx2"/>
                </a:solidFill>
              </a:rPr>
              <a:t>Agli assistenti amministrativi che rimangono in presenza, perché impegnati su attività </a:t>
            </a:r>
            <a:r>
              <a:rPr lang="it-IT" dirty="0" smtClean="0">
                <a:solidFill>
                  <a:schemeClr val="tx2"/>
                </a:solidFill>
              </a:rPr>
              <a:t>non espletabili </a:t>
            </a:r>
            <a:r>
              <a:rPr lang="it-IT" dirty="0">
                <a:solidFill>
                  <a:schemeClr val="tx2"/>
                </a:solidFill>
              </a:rPr>
              <a:t>a distanza, si applica l’articolo 5, comma 5, che dispone: “le pubbliche amministrazione dispongono una differenziazione dell’orario di ingresso e di uscita del personale”.</a:t>
            </a:r>
          </a:p>
        </p:txBody>
      </p:sp>
      <p:sp>
        <p:nvSpPr>
          <p:cNvPr id="4" name="Segnaposto numero diapositiva 3"/>
          <p:cNvSpPr>
            <a:spLocks noGrp="1"/>
          </p:cNvSpPr>
          <p:nvPr>
            <p:ph type="sldNum" sz="quarter" idx="12"/>
          </p:nvPr>
        </p:nvSpPr>
        <p:spPr/>
        <p:txBody>
          <a:bodyPr/>
          <a:lstStyle/>
          <a:p>
            <a:fld id="{D2E57653-3E58-4892-A7ED-712530ACC680}" type="slidenum">
              <a:rPr kumimoji="0" lang="en-US" sz="2800" b="1" smtClean="0">
                <a:solidFill>
                  <a:schemeClr val="tx2"/>
                </a:solidFill>
              </a:rPr>
              <a:pPr/>
              <a:t>10</a:t>
            </a:fld>
            <a:endParaRPr kumimoji="0" lang="en-US" b="1" dirty="0">
              <a:solidFill>
                <a:schemeClr val="tx2"/>
              </a:solidFill>
            </a:endParaRPr>
          </a:p>
        </p:txBody>
      </p:sp>
      <p:sp>
        <p:nvSpPr>
          <p:cNvPr id="5" name="Segnaposto piè di pagina 4"/>
          <p:cNvSpPr>
            <a:spLocks noGrp="1"/>
          </p:cNvSpPr>
          <p:nvPr>
            <p:ph type="ftr" sz="quarter" idx="11"/>
          </p:nvPr>
        </p:nvSpPr>
        <p:spPr>
          <a:xfrm>
            <a:off x="1808026" y="6305550"/>
            <a:ext cx="6753244" cy="338160"/>
          </a:xfrm>
        </p:spPr>
        <p:txBody>
          <a:bodyPr/>
          <a:lstStyle/>
          <a:p>
            <a:pPr algn="ctr"/>
            <a:r>
              <a:rPr lang="it-IT" sz="1400" dirty="0">
                <a:solidFill>
                  <a:srgbClr val="C00000"/>
                </a:solidFill>
                <a:latin typeface="Arial Black" panose="020B0A04020102020204" pitchFamily="34" charset="0"/>
              </a:rPr>
              <a:t>USR LIGURIA –    ISTITUTO COMPRENSIVO PEGLI</a:t>
            </a:r>
            <a:endParaRPr lang="it-IT" sz="1400" dirty="0">
              <a:solidFill>
                <a:srgbClr val="C00000"/>
              </a:solidFill>
              <a:latin typeface="Arial Black" panose="020B0A04020102020204" pitchFamily="34" charset="0"/>
            </a:endParaRPr>
          </a:p>
        </p:txBody>
      </p:sp>
    </p:spTree>
    <p:extLst>
      <p:ext uri="{BB962C8B-B14F-4D97-AF65-F5344CB8AC3E}">
        <p14:creationId xmlns:p14="http://schemas.microsoft.com/office/powerpoint/2010/main" val="359467337"/>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smtClean="0">
                <a:solidFill>
                  <a:srgbClr val="C00000"/>
                </a:solidFill>
              </a:rPr>
              <a:t>NOTA </a:t>
            </a:r>
            <a:r>
              <a:rPr lang="it-IT" dirty="0" err="1" smtClean="0">
                <a:solidFill>
                  <a:srgbClr val="C00000"/>
                </a:solidFill>
              </a:rPr>
              <a:t>DI</a:t>
            </a:r>
            <a:r>
              <a:rPr lang="it-IT" dirty="0" smtClean="0">
                <a:solidFill>
                  <a:srgbClr val="C00000"/>
                </a:solidFill>
              </a:rPr>
              <a:t> CHIARIMENTO</a:t>
            </a:r>
            <a:br>
              <a:rPr lang="it-IT" dirty="0" smtClean="0">
                <a:solidFill>
                  <a:srgbClr val="C00000"/>
                </a:solidFill>
              </a:rPr>
            </a:br>
            <a:r>
              <a:rPr lang="it-IT" dirty="0" smtClean="0">
                <a:solidFill>
                  <a:srgbClr val="C00000"/>
                </a:solidFill>
              </a:rPr>
              <a:t>sul DPCM 3 novembre 2020</a:t>
            </a:r>
            <a:endParaRPr lang="it-IT" dirty="0">
              <a:solidFill>
                <a:srgbClr val="C00000"/>
              </a:solidFill>
            </a:endParaRPr>
          </a:p>
        </p:txBody>
      </p:sp>
      <p:sp>
        <p:nvSpPr>
          <p:cNvPr id="3" name="Segnaposto contenuto 2"/>
          <p:cNvSpPr>
            <a:spLocks noGrp="1"/>
          </p:cNvSpPr>
          <p:nvPr>
            <p:ph idx="1"/>
          </p:nvPr>
        </p:nvSpPr>
        <p:spPr>
          <a:xfrm>
            <a:off x="1043608" y="1447800"/>
            <a:ext cx="7890080" cy="4800600"/>
          </a:xfrm>
        </p:spPr>
        <p:txBody>
          <a:bodyPr>
            <a:noAutofit/>
          </a:bodyPr>
          <a:lstStyle/>
          <a:p>
            <a:pPr marL="82296" indent="0" algn="just" eaLnBrk="0" hangingPunct="0">
              <a:buNone/>
            </a:pPr>
            <a:endParaRPr lang="it-IT" sz="2000" dirty="0" smtClean="0">
              <a:solidFill>
                <a:schemeClr val="tx2"/>
              </a:solidFill>
            </a:endParaRPr>
          </a:p>
          <a:p>
            <a:pPr marL="82296" indent="0" algn="just" eaLnBrk="0" hangingPunct="0">
              <a:buNone/>
            </a:pPr>
            <a:r>
              <a:rPr lang="it-IT" sz="2000" dirty="0" smtClean="0">
                <a:solidFill>
                  <a:schemeClr val="tx2"/>
                </a:solidFill>
              </a:rPr>
              <a:t>Sono inoltre fatti salvi i protocolli e linee-guida anti-contagio previsti per le attività economiche, produttive, amministrative e sociali. </a:t>
            </a:r>
          </a:p>
          <a:p>
            <a:pPr marL="82296" indent="0" algn="just" eaLnBrk="0" hangingPunct="0">
              <a:buNone/>
            </a:pPr>
            <a:r>
              <a:rPr lang="it-IT" sz="2000" dirty="0" smtClean="0">
                <a:solidFill>
                  <a:schemeClr val="tx2"/>
                </a:solidFill>
              </a:rPr>
              <a:t>Ciò significa che nei luoghi di lavoro continuano ad applicarsi le vigenti regole di sicurezza.</a:t>
            </a:r>
          </a:p>
          <a:p>
            <a:pPr marL="82296" indent="0" algn="just" eaLnBrk="0" hangingPunct="0">
              <a:buNone/>
            </a:pPr>
            <a:r>
              <a:rPr lang="it-IT" sz="2000" dirty="0" smtClean="0">
                <a:solidFill>
                  <a:schemeClr val="tx2"/>
                </a:solidFill>
              </a:rPr>
              <a:t>Al contempo, sono fatte salve le linee guida per il consumo di cibi e bevande. </a:t>
            </a:r>
          </a:p>
          <a:p>
            <a:pPr marL="82296" indent="0" algn="just" eaLnBrk="0" hangingPunct="0">
              <a:buNone/>
            </a:pPr>
            <a:r>
              <a:rPr lang="it-IT" sz="2000" dirty="0" smtClean="0">
                <a:solidFill>
                  <a:schemeClr val="tx2"/>
                </a:solidFill>
              </a:rPr>
              <a:t>Da tali obblighi restano esclusi i bambini di età inferiore ai sei anni, i soggetti con patologie o disabilità incompatibili con l’uso della mascherina e coloro che per interagire con questi ultimi versino nella stessa incompatibilità. </a:t>
            </a:r>
          </a:p>
          <a:p>
            <a:pPr marL="82296" indent="0" algn="just" eaLnBrk="0" hangingPunct="0">
              <a:buNone/>
            </a:pPr>
            <a:r>
              <a:rPr lang="it-IT" sz="2000" dirty="0" smtClean="0">
                <a:solidFill>
                  <a:schemeClr val="tx2"/>
                </a:solidFill>
              </a:rPr>
              <a:t>Inoltre, l’uso della mascherina non sarà obbligatorio durante lo svolgimento dell’attività sportiva.</a:t>
            </a:r>
            <a:endParaRPr lang="it-IT" sz="2000" dirty="0">
              <a:solidFill>
                <a:schemeClr val="tx2"/>
              </a:solidFill>
            </a:endParaRPr>
          </a:p>
        </p:txBody>
      </p:sp>
      <p:sp>
        <p:nvSpPr>
          <p:cNvPr id="4" name="Segnaposto numero diapositiva 3"/>
          <p:cNvSpPr>
            <a:spLocks noGrp="1"/>
          </p:cNvSpPr>
          <p:nvPr>
            <p:ph type="sldNum" sz="quarter" idx="12"/>
          </p:nvPr>
        </p:nvSpPr>
        <p:spPr>
          <a:xfrm>
            <a:off x="8172400" y="6305550"/>
            <a:ext cx="898448" cy="476250"/>
          </a:xfrm>
        </p:spPr>
        <p:txBody>
          <a:bodyPr/>
          <a:lstStyle/>
          <a:p>
            <a:fld id="{D2E57653-3E58-4892-A7ED-712530ACC680}" type="slidenum">
              <a:rPr kumimoji="0" lang="en-US" sz="2800" b="1" smtClean="0">
                <a:solidFill>
                  <a:schemeClr val="tx2"/>
                </a:solidFill>
              </a:rPr>
              <a:pPr/>
              <a:t>100</a:t>
            </a:fld>
            <a:endParaRPr kumimoji="0" lang="en-US" b="1" dirty="0">
              <a:solidFill>
                <a:schemeClr val="tx2"/>
              </a:solidFill>
            </a:endParaRPr>
          </a:p>
        </p:txBody>
      </p:sp>
      <p:sp>
        <p:nvSpPr>
          <p:cNvPr id="5" name="Segnaposto piè di pagina 4"/>
          <p:cNvSpPr>
            <a:spLocks noGrp="1"/>
          </p:cNvSpPr>
          <p:nvPr>
            <p:ph type="ftr" sz="quarter" idx="11"/>
          </p:nvPr>
        </p:nvSpPr>
        <p:spPr>
          <a:xfrm>
            <a:off x="1857356" y="6305550"/>
            <a:ext cx="6753244" cy="338160"/>
          </a:xfrm>
        </p:spPr>
        <p:txBody>
          <a:bodyPr/>
          <a:lstStyle/>
          <a:p>
            <a:pPr algn="ctr"/>
            <a:r>
              <a:rPr lang="it-IT" sz="1400" dirty="0">
                <a:solidFill>
                  <a:srgbClr val="C00000"/>
                </a:solidFill>
                <a:latin typeface="Arial Black" panose="020B0A04020102020204" pitchFamily="34" charset="0"/>
              </a:rPr>
              <a:t>USR LIGURIA –    ISTITUTO COMPRENSIVO PEGLI</a:t>
            </a:r>
            <a:endParaRPr lang="it-IT" sz="1400" dirty="0">
              <a:solidFill>
                <a:srgbClr val="C00000"/>
              </a:solidFill>
              <a:latin typeface="Arial Black" panose="020B0A04020102020204" pitchFamily="34" charset="0"/>
            </a:endParaRPr>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smtClean="0">
                <a:solidFill>
                  <a:srgbClr val="C00000"/>
                </a:solidFill>
              </a:rPr>
              <a:t>NOTA </a:t>
            </a:r>
            <a:r>
              <a:rPr lang="it-IT" dirty="0" err="1" smtClean="0">
                <a:solidFill>
                  <a:srgbClr val="C00000"/>
                </a:solidFill>
              </a:rPr>
              <a:t>DI</a:t>
            </a:r>
            <a:r>
              <a:rPr lang="it-IT" dirty="0" smtClean="0">
                <a:solidFill>
                  <a:srgbClr val="C00000"/>
                </a:solidFill>
              </a:rPr>
              <a:t> CHIARIMENTO</a:t>
            </a:r>
            <a:br>
              <a:rPr lang="it-IT" dirty="0" smtClean="0">
                <a:solidFill>
                  <a:srgbClr val="C00000"/>
                </a:solidFill>
              </a:rPr>
            </a:br>
            <a:r>
              <a:rPr lang="it-IT" dirty="0" smtClean="0">
                <a:solidFill>
                  <a:srgbClr val="C00000"/>
                </a:solidFill>
              </a:rPr>
              <a:t>sul DPCM 3 novembre 2020</a:t>
            </a:r>
            <a:endParaRPr lang="it-IT" dirty="0">
              <a:solidFill>
                <a:srgbClr val="C00000"/>
              </a:solidFill>
            </a:endParaRPr>
          </a:p>
        </p:txBody>
      </p:sp>
      <p:sp>
        <p:nvSpPr>
          <p:cNvPr id="3" name="Segnaposto contenuto 2"/>
          <p:cNvSpPr>
            <a:spLocks noGrp="1"/>
          </p:cNvSpPr>
          <p:nvPr>
            <p:ph idx="1"/>
          </p:nvPr>
        </p:nvSpPr>
        <p:spPr>
          <a:xfrm>
            <a:off x="971600" y="1447800"/>
            <a:ext cx="7962088" cy="4800600"/>
          </a:xfrm>
        </p:spPr>
        <p:txBody>
          <a:bodyPr>
            <a:noAutofit/>
          </a:bodyPr>
          <a:lstStyle/>
          <a:p>
            <a:pPr marL="82296" indent="0" algn="just" eaLnBrk="0" hangingPunct="0">
              <a:buNone/>
            </a:pPr>
            <a:r>
              <a:rPr lang="it-IT" sz="2400" dirty="0" smtClean="0">
                <a:solidFill>
                  <a:schemeClr val="tx2"/>
                </a:solidFill>
              </a:rPr>
              <a:t>Il decreto interviene anche sulla facoltà delle regioni di introdurre misure derogatorie rispetto a quelle previste a livello nazionale, nelle more dell’adozione dei decreti del Presidente del Consiglio dei ministri. </a:t>
            </a:r>
          </a:p>
          <a:p>
            <a:pPr marL="82296" indent="0" algn="just" eaLnBrk="0" hangingPunct="0">
              <a:buNone/>
            </a:pPr>
            <a:r>
              <a:rPr lang="it-IT" sz="2400" dirty="0" smtClean="0">
                <a:solidFill>
                  <a:schemeClr val="tx2"/>
                </a:solidFill>
              </a:rPr>
              <a:t>Si prevede che le regioni, nei limiti delle proprie competenze regionali e di quanto previsto dal decreto-legge n. 33 del 2020, possano introdurre temporaneamente misure maggiormente restrittive, ovvero, nei soli casi e nel rispetto dei criteri previsti dai DPCM, anche </a:t>
            </a:r>
            <a:r>
              <a:rPr lang="it-IT" sz="2400" dirty="0" err="1" smtClean="0">
                <a:solidFill>
                  <a:schemeClr val="tx2"/>
                </a:solidFill>
              </a:rPr>
              <a:t>ampliative</a:t>
            </a:r>
            <a:r>
              <a:rPr lang="it-IT" sz="2400" dirty="0" smtClean="0">
                <a:solidFill>
                  <a:schemeClr val="tx2"/>
                </a:solidFill>
              </a:rPr>
              <a:t>, introducendo in tale ultimo caso la previsione della necessaria “intesa” con il Ministro della salute.</a:t>
            </a:r>
            <a:endParaRPr lang="it-IT" sz="2400" dirty="0">
              <a:solidFill>
                <a:schemeClr val="tx2"/>
              </a:solidFill>
            </a:endParaRPr>
          </a:p>
        </p:txBody>
      </p:sp>
      <p:sp>
        <p:nvSpPr>
          <p:cNvPr id="4" name="Segnaposto numero diapositiva 3"/>
          <p:cNvSpPr>
            <a:spLocks noGrp="1"/>
          </p:cNvSpPr>
          <p:nvPr>
            <p:ph type="sldNum" sz="quarter" idx="12"/>
          </p:nvPr>
        </p:nvSpPr>
        <p:spPr>
          <a:xfrm>
            <a:off x="7956376" y="6305550"/>
            <a:ext cx="1114472" cy="476250"/>
          </a:xfrm>
        </p:spPr>
        <p:txBody>
          <a:bodyPr/>
          <a:lstStyle/>
          <a:p>
            <a:fld id="{D2E57653-3E58-4892-A7ED-712530ACC680}" type="slidenum">
              <a:rPr kumimoji="0" lang="en-US" sz="2800" b="1" smtClean="0">
                <a:solidFill>
                  <a:schemeClr val="tx2"/>
                </a:solidFill>
              </a:rPr>
              <a:pPr/>
              <a:t>101</a:t>
            </a:fld>
            <a:endParaRPr kumimoji="0" lang="en-US" b="1" dirty="0">
              <a:solidFill>
                <a:schemeClr val="tx2"/>
              </a:solidFill>
            </a:endParaRPr>
          </a:p>
        </p:txBody>
      </p:sp>
      <p:sp>
        <p:nvSpPr>
          <p:cNvPr id="5" name="Segnaposto piè di pagina 4"/>
          <p:cNvSpPr>
            <a:spLocks noGrp="1"/>
          </p:cNvSpPr>
          <p:nvPr>
            <p:ph type="ftr" sz="quarter" idx="11"/>
          </p:nvPr>
        </p:nvSpPr>
        <p:spPr>
          <a:xfrm>
            <a:off x="1203132" y="6305550"/>
            <a:ext cx="6753244" cy="338160"/>
          </a:xfrm>
        </p:spPr>
        <p:txBody>
          <a:bodyPr/>
          <a:lstStyle/>
          <a:p>
            <a:pPr algn="ctr"/>
            <a:r>
              <a:rPr lang="it-IT" sz="1400" dirty="0">
                <a:solidFill>
                  <a:srgbClr val="C00000"/>
                </a:solidFill>
                <a:latin typeface="Arial Black" panose="020B0A04020102020204" pitchFamily="34" charset="0"/>
              </a:rPr>
              <a:t>USR LIGURIA –    ISTITUTO COMPRENSIVO PEGLI</a:t>
            </a:r>
            <a:endParaRPr lang="it-IT" sz="1400" dirty="0">
              <a:solidFill>
                <a:srgbClr val="C00000"/>
              </a:solidFill>
              <a:latin typeface="Arial Black" panose="020B0A04020102020204" pitchFamily="34" charset="0"/>
            </a:endParaRPr>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smtClean="0">
                <a:solidFill>
                  <a:srgbClr val="C00000"/>
                </a:solidFill>
              </a:rPr>
              <a:t>NOTA </a:t>
            </a:r>
            <a:r>
              <a:rPr lang="it-IT" dirty="0" err="1" smtClean="0">
                <a:solidFill>
                  <a:srgbClr val="C00000"/>
                </a:solidFill>
              </a:rPr>
              <a:t>DI</a:t>
            </a:r>
            <a:r>
              <a:rPr lang="it-IT" dirty="0" smtClean="0">
                <a:solidFill>
                  <a:srgbClr val="C00000"/>
                </a:solidFill>
              </a:rPr>
              <a:t> CHIARIMENTO</a:t>
            </a:r>
            <a:br>
              <a:rPr lang="it-IT" dirty="0" smtClean="0">
                <a:solidFill>
                  <a:srgbClr val="C00000"/>
                </a:solidFill>
              </a:rPr>
            </a:br>
            <a:r>
              <a:rPr lang="it-IT" dirty="0" smtClean="0">
                <a:solidFill>
                  <a:srgbClr val="C00000"/>
                </a:solidFill>
              </a:rPr>
              <a:t>sul DPCM 3 novembre 2020</a:t>
            </a:r>
            <a:endParaRPr lang="it-IT" dirty="0">
              <a:solidFill>
                <a:srgbClr val="C00000"/>
              </a:solidFill>
            </a:endParaRPr>
          </a:p>
        </p:txBody>
      </p:sp>
      <p:sp>
        <p:nvSpPr>
          <p:cNvPr id="3" name="Segnaposto contenuto 2"/>
          <p:cNvSpPr>
            <a:spLocks noGrp="1"/>
          </p:cNvSpPr>
          <p:nvPr>
            <p:ph idx="1"/>
          </p:nvPr>
        </p:nvSpPr>
        <p:spPr>
          <a:xfrm>
            <a:off x="1115616" y="1447800"/>
            <a:ext cx="7818072" cy="4800600"/>
          </a:xfrm>
        </p:spPr>
        <p:txBody>
          <a:bodyPr>
            <a:normAutofit fontScale="92500"/>
          </a:bodyPr>
          <a:lstStyle/>
          <a:p>
            <a:pPr eaLnBrk="0" hangingPunct="0">
              <a:buNone/>
              <a:tabLst>
                <a:tab pos="177800" algn="l"/>
              </a:tabLst>
            </a:pPr>
            <a:r>
              <a:rPr lang="it-IT" sz="2400" b="1" dirty="0" smtClean="0">
                <a:solidFill>
                  <a:srgbClr val="0070C0"/>
                </a:solidFill>
              </a:rPr>
              <a:t>STRESS E STANCHEZZA DA PANDEMIA</a:t>
            </a:r>
          </a:p>
          <a:p>
            <a:pPr marL="82296" indent="0" algn="just" eaLnBrk="0" hangingPunct="0">
              <a:buNone/>
              <a:tabLst>
                <a:tab pos="177800" algn="l"/>
              </a:tabLst>
            </a:pPr>
            <a:r>
              <a:rPr lang="it-IT" sz="2400" dirty="0" smtClean="0">
                <a:solidFill>
                  <a:schemeClr val="tx2"/>
                </a:solidFill>
              </a:rPr>
              <a:t>Sentimenti di indifferenza, alienazione e disperazione.</a:t>
            </a:r>
          </a:p>
          <a:p>
            <a:pPr marL="82296" indent="0" algn="just" eaLnBrk="0" hangingPunct="0">
              <a:buNone/>
              <a:tabLst>
                <a:tab pos="177800" algn="l"/>
              </a:tabLst>
            </a:pPr>
            <a:r>
              <a:rPr lang="it-IT" sz="2400" dirty="0" smtClean="0">
                <a:solidFill>
                  <a:schemeClr val="tx2"/>
                </a:solidFill>
              </a:rPr>
              <a:t>Nelle ultime settimane, in molti Paesi, si è evidenziato un aumento dello "stress da pandemia".</a:t>
            </a:r>
          </a:p>
          <a:p>
            <a:pPr marL="82296" indent="0" algn="just" eaLnBrk="0" hangingPunct="0">
              <a:buNone/>
              <a:tabLst>
                <a:tab pos="177800" algn="l"/>
              </a:tabLst>
            </a:pPr>
            <a:r>
              <a:rPr lang="it-IT" sz="2400" dirty="0" smtClean="0">
                <a:solidFill>
                  <a:schemeClr val="tx2"/>
                </a:solidFill>
              </a:rPr>
              <a:t>L'Organizzazione mondiale per la sanità lo definisce come una reazione naturale alle avversità sofferte e rimaste irrisolte.</a:t>
            </a:r>
          </a:p>
          <a:p>
            <a:pPr marL="82296" indent="0" algn="just" eaLnBrk="0" hangingPunct="0">
              <a:buNone/>
              <a:tabLst>
                <a:tab pos="177800" algn="l"/>
              </a:tabLst>
            </a:pPr>
            <a:r>
              <a:rPr lang="it-IT" sz="2400" dirty="0" smtClean="0">
                <a:solidFill>
                  <a:schemeClr val="tx2"/>
                </a:solidFill>
              </a:rPr>
              <a:t>Si manifesta come demotivazione a impegnarsi, a seguire i comportamenti di protezione e a cercare di trovare informazioni.</a:t>
            </a:r>
          </a:p>
          <a:p>
            <a:pPr marL="82296" indent="0" algn="just" eaLnBrk="0" hangingPunct="0">
              <a:buNone/>
              <a:tabLst>
                <a:tab pos="177800" algn="l"/>
              </a:tabLst>
            </a:pPr>
            <a:r>
              <a:rPr lang="it-IT" sz="2400" dirty="0" smtClean="0">
                <a:solidFill>
                  <a:schemeClr val="tx2"/>
                </a:solidFill>
              </a:rPr>
              <a:t>Per approfondirne la conoscenza e condividere le esperienze sulle modalità per affrontarla, lo scorso 5 ottobre i massimi esperti di sanità pubblica, di oltre 30 Paesi e organizzazioni partner nella Regione europea dell’Oms, si sono collegati in videoconferenza.</a:t>
            </a:r>
            <a:endParaRPr lang="it-IT" sz="2400" dirty="0">
              <a:solidFill>
                <a:schemeClr val="tx2"/>
              </a:solidFill>
            </a:endParaRPr>
          </a:p>
        </p:txBody>
      </p:sp>
      <p:sp>
        <p:nvSpPr>
          <p:cNvPr id="4" name="Segnaposto numero diapositiva 3"/>
          <p:cNvSpPr>
            <a:spLocks noGrp="1"/>
          </p:cNvSpPr>
          <p:nvPr>
            <p:ph type="sldNum" sz="quarter" idx="12"/>
          </p:nvPr>
        </p:nvSpPr>
        <p:spPr>
          <a:xfrm>
            <a:off x="8172400" y="6305550"/>
            <a:ext cx="898448" cy="476250"/>
          </a:xfrm>
        </p:spPr>
        <p:txBody>
          <a:bodyPr/>
          <a:lstStyle/>
          <a:p>
            <a:fld id="{D2E57653-3E58-4892-A7ED-712530ACC680}" type="slidenum">
              <a:rPr kumimoji="0" lang="en-US" sz="2800" b="1" smtClean="0">
                <a:solidFill>
                  <a:schemeClr val="tx2"/>
                </a:solidFill>
              </a:rPr>
              <a:pPr/>
              <a:t>102</a:t>
            </a:fld>
            <a:endParaRPr kumimoji="0" lang="en-US" b="1" dirty="0">
              <a:solidFill>
                <a:schemeClr val="tx2"/>
              </a:solidFill>
            </a:endParaRPr>
          </a:p>
        </p:txBody>
      </p:sp>
      <p:sp>
        <p:nvSpPr>
          <p:cNvPr id="5" name="Segnaposto piè di pagina 4"/>
          <p:cNvSpPr>
            <a:spLocks noGrp="1"/>
          </p:cNvSpPr>
          <p:nvPr>
            <p:ph type="ftr" sz="quarter" idx="11"/>
          </p:nvPr>
        </p:nvSpPr>
        <p:spPr>
          <a:xfrm>
            <a:off x="1857356" y="6305550"/>
            <a:ext cx="6753244" cy="338160"/>
          </a:xfrm>
        </p:spPr>
        <p:txBody>
          <a:bodyPr/>
          <a:lstStyle/>
          <a:p>
            <a:pPr algn="ctr"/>
            <a:r>
              <a:rPr lang="it-IT" sz="1400" dirty="0">
                <a:solidFill>
                  <a:srgbClr val="C00000"/>
                </a:solidFill>
                <a:latin typeface="Arial Black" panose="020B0A04020102020204" pitchFamily="34" charset="0"/>
              </a:rPr>
              <a:t>USR LIGURIA –    ISTITUTO COMPRENSIVO PEGLI</a:t>
            </a:r>
            <a:endParaRPr lang="it-IT" sz="1400" dirty="0">
              <a:solidFill>
                <a:srgbClr val="C00000"/>
              </a:solidFill>
              <a:latin typeface="Arial Black" panose="020B0A04020102020204" pitchFamily="34" charset="0"/>
            </a:endParaRPr>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smtClean="0">
                <a:solidFill>
                  <a:srgbClr val="C00000"/>
                </a:solidFill>
              </a:rPr>
              <a:t>NOTA </a:t>
            </a:r>
            <a:r>
              <a:rPr lang="it-IT" dirty="0" err="1" smtClean="0">
                <a:solidFill>
                  <a:srgbClr val="C00000"/>
                </a:solidFill>
              </a:rPr>
              <a:t>DI</a:t>
            </a:r>
            <a:r>
              <a:rPr lang="it-IT" dirty="0" smtClean="0">
                <a:solidFill>
                  <a:srgbClr val="C00000"/>
                </a:solidFill>
              </a:rPr>
              <a:t> CHIARIMENTO</a:t>
            </a:r>
            <a:br>
              <a:rPr lang="it-IT" dirty="0" smtClean="0">
                <a:solidFill>
                  <a:srgbClr val="C00000"/>
                </a:solidFill>
              </a:rPr>
            </a:br>
            <a:r>
              <a:rPr lang="it-IT" dirty="0" smtClean="0">
                <a:solidFill>
                  <a:srgbClr val="C00000"/>
                </a:solidFill>
              </a:rPr>
              <a:t>sul DPCM 3 novembre 2020</a:t>
            </a:r>
            <a:endParaRPr lang="it-IT" dirty="0">
              <a:solidFill>
                <a:srgbClr val="C00000"/>
              </a:solidFill>
            </a:endParaRPr>
          </a:p>
        </p:txBody>
      </p:sp>
      <p:sp>
        <p:nvSpPr>
          <p:cNvPr id="3" name="Segnaposto contenuto 2"/>
          <p:cNvSpPr>
            <a:spLocks noGrp="1"/>
          </p:cNvSpPr>
          <p:nvPr>
            <p:ph idx="1"/>
          </p:nvPr>
        </p:nvSpPr>
        <p:spPr>
          <a:xfrm>
            <a:off x="1187624" y="1447800"/>
            <a:ext cx="7746064" cy="4800600"/>
          </a:xfrm>
        </p:spPr>
        <p:txBody>
          <a:bodyPr>
            <a:normAutofit fontScale="70000" lnSpcReduction="20000"/>
          </a:bodyPr>
          <a:lstStyle/>
          <a:p>
            <a:pPr eaLnBrk="0" hangingPunct="0">
              <a:buNone/>
            </a:pPr>
            <a:r>
              <a:rPr lang="it-IT" b="1" dirty="0" smtClean="0">
                <a:solidFill>
                  <a:srgbClr val="0070C0"/>
                </a:solidFill>
              </a:rPr>
              <a:t>SUPPLENZE A.S. 2020/21 DA MAD</a:t>
            </a:r>
            <a:endParaRPr lang="it-IT" sz="3600" b="1" dirty="0" smtClean="0">
              <a:solidFill>
                <a:srgbClr val="0070C0"/>
              </a:solidFill>
            </a:endParaRPr>
          </a:p>
          <a:p>
            <a:pPr marL="82296" indent="0" algn="just" eaLnBrk="0" hangingPunct="0">
              <a:buNone/>
            </a:pPr>
            <a:r>
              <a:rPr lang="it-IT" dirty="0" smtClean="0">
                <a:solidFill>
                  <a:schemeClr val="tx2"/>
                </a:solidFill>
              </a:rPr>
              <a:t>Contrariamente a quanto inizialmente previsto nella circolare sulle supplenze per l'</a:t>
            </a:r>
            <a:r>
              <a:rPr lang="it-IT" dirty="0" err="1" smtClean="0">
                <a:solidFill>
                  <a:schemeClr val="tx2"/>
                </a:solidFill>
              </a:rPr>
              <a:t>a.s.</a:t>
            </a:r>
            <a:r>
              <a:rPr lang="it-IT" dirty="0" smtClean="0">
                <a:solidFill>
                  <a:schemeClr val="tx2"/>
                </a:solidFill>
              </a:rPr>
              <a:t> 2020/21, con la </a:t>
            </a:r>
            <a:r>
              <a:rPr lang="it-IT" b="1" dirty="0" smtClean="0">
                <a:solidFill>
                  <a:srgbClr val="0070C0"/>
                </a:solidFill>
              </a:rPr>
              <a:t>nota n. 34635 del 4/11/2020</a:t>
            </a:r>
            <a:r>
              <a:rPr lang="it-IT" dirty="0" smtClean="0">
                <a:solidFill>
                  <a:srgbClr val="0070C0"/>
                </a:solidFill>
                <a:hlinkClick r:id="rId2"/>
              </a:rPr>
              <a:t> </a:t>
            </a:r>
            <a:r>
              <a:rPr lang="it-IT" dirty="0" smtClean="0">
                <a:solidFill>
                  <a:schemeClr val="tx2"/>
                </a:solidFill>
              </a:rPr>
              <a:t>il Ministero dell'Istruzione autorizza i docenti presenti nelle GPS, in via eccezionale e solo per l'</a:t>
            </a:r>
            <a:r>
              <a:rPr lang="it-IT" dirty="0" err="1" smtClean="0">
                <a:solidFill>
                  <a:schemeClr val="tx2"/>
                </a:solidFill>
              </a:rPr>
              <a:t>a.s.</a:t>
            </a:r>
            <a:r>
              <a:rPr lang="it-IT" dirty="0" smtClean="0">
                <a:solidFill>
                  <a:schemeClr val="tx2"/>
                </a:solidFill>
              </a:rPr>
              <a:t> 2020/21, a presentare istanza di MAD. Si tratta di una procedura eccezionale, legata all'emergenza Covid-19.</a:t>
            </a:r>
          </a:p>
          <a:p>
            <a:pPr marL="82296" indent="0" algn="just" eaLnBrk="0" hangingPunct="0">
              <a:buNone/>
            </a:pPr>
            <a:r>
              <a:rPr lang="it-IT" dirty="0" smtClean="0">
                <a:solidFill>
                  <a:schemeClr val="tx2"/>
                </a:solidFill>
              </a:rPr>
              <a:t>La nomina dell'aspirante da MAD può essere disposta se:</a:t>
            </a:r>
          </a:p>
          <a:p>
            <a:pPr marL="723900" lvl="1" indent="-368300" eaLnBrk="0" hangingPunct="0">
              <a:buFont typeface="Wingdings" pitchFamily="2" charset="2"/>
              <a:buChar char="Ø"/>
            </a:pPr>
            <a:r>
              <a:rPr lang="it-IT" dirty="0" smtClean="0">
                <a:solidFill>
                  <a:schemeClr val="tx2"/>
                </a:solidFill>
              </a:rPr>
              <a:t>siano concluse le operazioni di nomina dalle GPS nella provincia di riferimento</a:t>
            </a:r>
          </a:p>
          <a:p>
            <a:pPr marL="723900" lvl="1" indent="-368300" eaLnBrk="0" hangingPunct="0">
              <a:buFont typeface="Wingdings" pitchFamily="2" charset="2"/>
              <a:buChar char="Ø"/>
            </a:pPr>
            <a:r>
              <a:rPr lang="it-IT" dirty="0" smtClean="0">
                <a:solidFill>
                  <a:schemeClr val="tx2"/>
                </a:solidFill>
              </a:rPr>
              <a:t>siano ultimate quelle relative alla provincia nella quale è incluso lo stesso aspirante.</a:t>
            </a:r>
          </a:p>
          <a:p>
            <a:pPr marL="82296" indent="0" eaLnBrk="0" hangingPunct="0">
              <a:buNone/>
            </a:pPr>
            <a:r>
              <a:rPr lang="it-IT" dirty="0" smtClean="0">
                <a:solidFill>
                  <a:schemeClr val="tx2"/>
                </a:solidFill>
              </a:rPr>
              <a:t>È inoltre necessario che siano esaurite le graduatorie di istituto della scuola interessata e delle scuole viciniori.</a:t>
            </a:r>
          </a:p>
          <a:p>
            <a:pPr marL="82296" indent="0" eaLnBrk="0" hangingPunct="0">
              <a:buNone/>
            </a:pPr>
            <a:r>
              <a:rPr lang="it-IT" dirty="0" smtClean="0">
                <a:solidFill>
                  <a:schemeClr val="tx2"/>
                </a:solidFill>
              </a:rPr>
              <a:t>Rimane il vincolo a inviare MAD in una sola provincia.</a:t>
            </a:r>
            <a:endParaRPr lang="it-IT" dirty="0">
              <a:solidFill>
                <a:schemeClr val="tx2"/>
              </a:solidFill>
            </a:endParaRPr>
          </a:p>
        </p:txBody>
      </p:sp>
      <p:sp>
        <p:nvSpPr>
          <p:cNvPr id="4" name="Segnaposto numero diapositiva 3"/>
          <p:cNvSpPr>
            <a:spLocks noGrp="1"/>
          </p:cNvSpPr>
          <p:nvPr>
            <p:ph type="sldNum" sz="quarter" idx="12"/>
          </p:nvPr>
        </p:nvSpPr>
        <p:spPr>
          <a:xfrm>
            <a:off x="8172400" y="6305550"/>
            <a:ext cx="898448" cy="476250"/>
          </a:xfrm>
        </p:spPr>
        <p:txBody>
          <a:bodyPr/>
          <a:lstStyle/>
          <a:p>
            <a:fld id="{D2E57653-3E58-4892-A7ED-712530ACC680}" type="slidenum">
              <a:rPr kumimoji="0" lang="en-US" sz="2800" b="1" smtClean="0">
                <a:solidFill>
                  <a:schemeClr val="tx2"/>
                </a:solidFill>
              </a:rPr>
              <a:pPr/>
              <a:t>103</a:t>
            </a:fld>
            <a:endParaRPr kumimoji="0" lang="en-US" b="1" dirty="0">
              <a:solidFill>
                <a:schemeClr val="tx2"/>
              </a:solidFill>
            </a:endParaRPr>
          </a:p>
        </p:txBody>
      </p:sp>
      <p:sp>
        <p:nvSpPr>
          <p:cNvPr id="5" name="Segnaposto piè di pagina 4"/>
          <p:cNvSpPr>
            <a:spLocks noGrp="1"/>
          </p:cNvSpPr>
          <p:nvPr>
            <p:ph type="ftr" sz="quarter" idx="11"/>
          </p:nvPr>
        </p:nvSpPr>
        <p:spPr>
          <a:xfrm>
            <a:off x="1857356" y="6305550"/>
            <a:ext cx="6753244" cy="338160"/>
          </a:xfrm>
        </p:spPr>
        <p:txBody>
          <a:bodyPr/>
          <a:lstStyle/>
          <a:p>
            <a:pPr algn="ctr"/>
            <a:r>
              <a:rPr lang="it-IT" sz="1400" dirty="0">
                <a:solidFill>
                  <a:srgbClr val="C00000"/>
                </a:solidFill>
                <a:latin typeface="Arial Black" panose="020B0A04020102020204" pitchFamily="34" charset="0"/>
              </a:rPr>
              <a:t>USR LIGURIA –    ISTITUTO COMPRENSIVO PEGLI</a:t>
            </a:r>
            <a:endParaRPr lang="it-IT" sz="1400" dirty="0">
              <a:solidFill>
                <a:srgbClr val="C00000"/>
              </a:solidFill>
              <a:latin typeface="Arial Black" panose="020B0A04020102020204" pitchFamily="34" charset="0"/>
            </a:endParaRPr>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a:xfrm>
            <a:off x="1435608" y="274638"/>
            <a:ext cx="7498080" cy="439718"/>
          </a:xfrm>
        </p:spPr>
        <p:txBody>
          <a:bodyPr>
            <a:noAutofit/>
          </a:bodyPr>
          <a:lstStyle/>
          <a:p>
            <a:pPr algn="ctr"/>
            <a:r>
              <a:rPr lang="it-IT" sz="1800" dirty="0">
                <a:solidFill>
                  <a:srgbClr val="00B050"/>
                </a:solidFill>
                <a:latin typeface="Arial" panose="020B0604020202020204" pitchFamily="34" charset="0"/>
                <a:cs typeface="Arial" panose="020B0604020202020204" pitchFamily="34" charset="0"/>
              </a:rPr>
              <a:t>Formazione DSGA neoassunti </a:t>
            </a:r>
            <a:r>
              <a:rPr lang="it-IT" sz="1800" dirty="0" err="1">
                <a:solidFill>
                  <a:srgbClr val="00B050"/>
                </a:solidFill>
                <a:latin typeface="Arial" panose="020B0604020202020204" pitchFamily="34" charset="0"/>
                <a:cs typeface="Arial" panose="020B0604020202020204" pitchFamily="34" charset="0"/>
              </a:rPr>
              <a:t>a.s.</a:t>
            </a:r>
            <a:r>
              <a:rPr lang="it-IT" sz="1800" dirty="0">
                <a:solidFill>
                  <a:srgbClr val="00B050"/>
                </a:solidFill>
                <a:latin typeface="Arial" panose="020B0604020202020204" pitchFamily="34" charset="0"/>
                <a:cs typeface="Arial" panose="020B0604020202020204" pitchFamily="34" charset="0"/>
              </a:rPr>
              <a:t> 2020/2021</a:t>
            </a:r>
            <a:endParaRPr lang="it-IT" sz="1800" dirty="0"/>
          </a:p>
        </p:txBody>
      </p:sp>
      <p:sp>
        <p:nvSpPr>
          <p:cNvPr id="3" name="Segnaposto contenuto 2"/>
          <p:cNvSpPr>
            <a:spLocks noGrp="1"/>
          </p:cNvSpPr>
          <p:nvPr>
            <p:ph idx="1"/>
          </p:nvPr>
        </p:nvSpPr>
        <p:spPr/>
        <p:txBody>
          <a:bodyPr>
            <a:normAutofit lnSpcReduction="10000"/>
          </a:bodyPr>
          <a:lstStyle/>
          <a:p>
            <a:pPr>
              <a:buNone/>
            </a:pPr>
            <a:endParaRPr lang="it-IT" dirty="0" smtClean="0">
              <a:latin typeface="ZapfChancery" pitchFamily="18" charset="0"/>
            </a:endParaRPr>
          </a:p>
          <a:p>
            <a:pPr>
              <a:buNone/>
            </a:pPr>
            <a:endParaRPr lang="it-IT" dirty="0" smtClean="0">
              <a:latin typeface="ZapfChancery" pitchFamily="18" charset="0"/>
            </a:endParaRPr>
          </a:p>
          <a:p>
            <a:pPr marL="98425" indent="-15875" algn="just">
              <a:buNone/>
            </a:pPr>
            <a:r>
              <a:rPr lang="it-IT" b="1" dirty="0" smtClean="0">
                <a:solidFill>
                  <a:srgbClr val="002060"/>
                </a:solidFill>
                <a:latin typeface="ZapfChancery" pitchFamily="18" charset="0"/>
              </a:rPr>
              <a:t>Le Slide integrano il lavoro </a:t>
            </a:r>
            <a:r>
              <a:rPr lang="it-IT" b="1" dirty="0">
                <a:solidFill>
                  <a:srgbClr val="002060"/>
                </a:solidFill>
                <a:latin typeface="ZapfChancery" pitchFamily="18" charset="0"/>
              </a:rPr>
              <a:t>realizzato </a:t>
            </a:r>
            <a:r>
              <a:rPr lang="it-IT" b="1" dirty="0" smtClean="0">
                <a:solidFill>
                  <a:srgbClr val="002060"/>
                </a:solidFill>
                <a:latin typeface="ZapfChancery" pitchFamily="18" charset="0"/>
              </a:rPr>
              <a:t>dalla </a:t>
            </a:r>
            <a:r>
              <a:rPr lang="it-IT" b="1" dirty="0">
                <a:solidFill>
                  <a:srgbClr val="002060"/>
                </a:solidFill>
                <a:latin typeface="ZapfChancery" pitchFamily="18" charset="0"/>
              </a:rPr>
              <a:t>formatrice </a:t>
            </a:r>
          </a:p>
          <a:p>
            <a:pPr marL="98425" indent="-15875" algn="ctr">
              <a:buNone/>
            </a:pPr>
            <a:r>
              <a:rPr lang="it-IT" sz="3900" b="1" dirty="0">
                <a:solidFill>
                  <a:srgbClr val="FF0000"/>
                </a:solidFill>
                <a:latin typeface="ZapfChancery" pitchFamily="18" charset="0"/>
              </a:rPr>
              <a:t>Paola </a:t>
            </a:r>
            <a:r>
              <a:rPr lang="it-IT" sz="3900" b="1" dirty="0" err="1">
                <a:solidFill>
                  <a:srgbClr val="FF0000"/>
                </a:solidFill>
                <a:latin typeface="ZapfChancery" pitchFamily="18" charset="0"/>
              </a:rPr>
              <a:t>Perlini</a:t>
            </a:r>
            <a:r>
              <a:rPr lang="it-IT" sz="3900" b="1" dirty="0">
                <a:solidFill>
                  <a:srgbClr val="FF0000"/>
                </a:solidFill>
                <a:latin typeface="ZapfChancery" pitchFamily="18" charset="0"/>
              </a:rPr>
              <a:t> </a:t>
            </a:r>
          </a:p>
          <a:p>
            <a:pPr marL="98425" indent="-15875" algn="just">
              <a:buNone/>
            </a:pPr>
            <a:r>
              <a:rPr lang="it-IT" b="1" dirty="0">
                <a:solidFill>
                  <a:srgbClr val="002060"/>
                </a:solidFill>
                <a:latin typeface="ZapfChancery" pitchFamily="18" charset="0"/>
              </a:rPr>
              <a:t>per il corso di formazione DSGA neo assunti dell’Umbria – </a:t>
            </a:r>
            <a:r>
              <a:rPr lang="it-IT" b="1" dirty="0" smtClean="0">
                <a:solidFill>
                  <a:srgbClr val="002060"/>
                </a:solidFill>
                <a:latin typeface="ZapfChancery" pitchFamily="18" charset="0"/>
              </a:rPr>
              <a:t>pubblicato </a:t>
            </a:r>
            <a:r>
              <a:rPr lang="it-IT" b="1" dirty="0">
                <a:solidFill>
                  <a:srgbClr val="002060"/>
                </a:solidFill>
                <a:latin typeface="ZapfChancery" pitchFamily="18" charset="0"/>
              </a:rPr>
              <a:t>sul sito della scuola polo  ITTS «</a:t>
            </a:r>
            <a:r>
              <a:rPr lang="it-IT" b="1" err="1">
                <a:solidFill>
                  <a:srgbClr val="002060"/>
                </a:solidFill>
                <a:latin typeface="ZapfChancery" pitchFamily="18" charset="0"/>
              </a:rPr>
              <a:t>A</a:t>
            </a:r>
            <a:r>
              <a:rPr lang="it-IT" b="1" smtClean="0">
                <a:solidFill>
                  <a:srgbClr val="002060"/>
                </a:solidFill>
                <a:latin typeface="ZapfChancery" pitchFamily="18" charset="0"/>
              </a:rPr>
              <a:t>. Volta</a:t>
            </a:r>
            <a:r>
              <a:rPr lang="it-IT" b="1" dirty="0">
                <a:solidFill>
                  <a:srgbClr val="002060"/>
                </a:solidFill>
                <a:latin typeface="ZapfChancery" pitchFamily="18" charset="0"/>
              </a:rPr>
              <a:t>» di Perugia</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a:xfrm>
            <a:off x="755576" y="274638"/>
            <a:ext cx="8178112" cy="1143000"/>
          </a:xfrm>
        </p:spPr>
        <p:txBody>
          <a:bodyPr>
            <a:normAutofit/>
          </a:bodyPr>
          <a:lstStyle/>
          <a:p>
            <a:pPr algn="ctr"/>
            <a:r>
              <a:rPr lang="it-IT" sz="3200" dirty="0">
                <a:solidFill>
                  <a:schemeClr val="bg2">
                    <a:lumMod val="50000"/>
                  </a:schemeClr>
                </a:solidFill>
                <a:latin typeface="Arial" panose="020B0604020202020204" pitchFamily="34" charset="0"/>
                <a:cs typeface="Arial" panose="020B0604020202020204" pitchFamily="34" charset="0"/>
              </a:rPr>
              <a:t>IL LAVORO AGILE NEL PERIODO DELL’EMERGENZA  -DPCM 3.11.2020</a:t>
            </a:r>
            <a:endParaRPr lang="it-IT" sz="3200" dirty="0">
              <a:solidFill>
                <a:srgbClr val="C00000"/>
              </a:solidFill>
            </a:endParaRPr>
          </a:p>
        </p:txBody>
      </p:sp>
      <p:sp>
        <p:nvSpPr>
          <p:cNvPr id="3" name="Segnaposto contenuto 2"/>
          <p:cNvSpPr>
            <a:spLocks noGrp="1"/>
          </p:cNvSpPr>
          <p:nvPr>
            <p:ph idx="1"/>
          </p:nvPr>
        </p:nvSpPr>
        <p:spPr>
          <a:xfrm>
            <a:off x="755576" y="1417638"/>
            <a:ext cx="7498080" cy="4800600"/>
          </a:xfrm>
        </p:spPr>
        <p:txBody>
          <a:bodyPr>
            <a:normAutofit fontScale="62500" lnSpcReduction="20000"/>
          </a:bodyPr>
          <a:lstStyle/>
          <a:p>
            <a:pPr eaLnBrk="0" hangingPunct="0">
              <a:buNone/>
            </a:pPr>
            <a:endParaRPr lang="it-IT" b="1" dirty="0" smtClean="0">
              <a:solidFill>
                <a:schemeClr val="tx2"/>
              </a:solidFill>
            </a:endParaRPr>
          </a:p>
          <a:p>
            <a:pPr eaLnBrk="0" hangingPunct="0">
              <a:buNone/>
            </a:pPr>
            <a:r>
              <a:rPr lang="it-IT" b="1" dirty="0" smtClean="0">
                <a:solidFill>
                  <a:srgbClr val="0070C0"/>
                </a:solidFill>
              </a:rPr>
              <a:t>ASSISTENTI </a:t>
            </a:r>
            <a:r>
              <a:rPr lang="it-IT" b="1" dirty="0">
                <a:solidFill>
                  <a:srgbClr val="0070C0"/>
                </a:solidFill>
              </a:rPr>
              <a:t>TECNICI</a:t>
            </a:r>
          </a:p>
          <a:p>
            <a:pPr marL="82296" indent="0" algn="just" eaLnBrk="0" hangingPunct="0">
              <a:buNone/>
            </a:pPr>
            <a:r>
              <a:rPr lang="it-IT" dirty="0">
                <a:solidFill>
                  <a:schemeClr val="tx2"/>
                </a:solidFill>
              </a:rPr>
              <a:t>Il personale assistente tecnico svolge la propria attività lavorativa a supporto della DDI, della didattica di laboratorio e degli adempimenti connessi alla consegna di materiale tecnologico.</a:t>
            </a:r>
          </a:p>
          <a:p>
            <a:pPr marL="82296" indent="0" algn="just" eaLnBrk="0" hangingPunct="0">
              <a:buNone/>
            </a:pPr>
            <a:r>
              <a:rPr lang="it-IT" dirty="0">
                <a:solidFill>
                  <a:schemeClr val="tx2"/>
                </a:solidFill>
              </a:rPr>
              <a:t> </a:t>
            </a:r>
          </a:p>
          <a:p>
            <a:pPr marL="82296" indent="0" algn="just" eaLnBrk="0" hangingPunct="0">
              <a:buNone/>
            </a:pPr>
            <a:r>
              <a:rPr lang="it-IT" b="1" dirty="0" smtClean="0">
                <a:solidFill>
                  <a:srgbClr val="0070C0"/>
                </a:solidFill>
              </a:rPr>
              <a:t>COLLABORATORI SCOLASTICI E ALTRI ADDETTI</a:t>
            </a:r>
          </a:p>
          <a:p>
            <a:pPr marL="82296" indent="0" algn="just" eaLnBrk="0" hangingPunct="0">
              <a:buNone/>
            </a:pPr>
            <a:r>
              <a:rPr lang="it-IT" dirty="0" smtClean="0">
                <a:solidFill>
                  <a:schemeClr val="tx2"/>
                </a:solidFill>
              </a:rPr>
              <a:t>Il personale collaboratore scolastico e il personale addetto alle aziende agrarie, cuoco, infermiere o guardarobiere che non possa svolgere la propria attività a distanza, continuerà a prestare servizio in presenza, fermo restando l’applicazione nelle “zone rosse” dell’articolo 3, comma 4, lettera i) del DPCM, che dispone che “i datori di lavoro pubblici limitano la presenza del personale nei luoghi di lavoro per assicurare esclusivamente le attività che ritengono indifferibili e che richiedono necessariamente tale presenza, anche in ragione della gestione dell’emergenza”.</a:t>
            </a:r>
          </a:p>
          <a:p>
            <a:endParaRPr lang="it-IT" dirty="0"/>
          </a:p>
        </p:txBody>
      </p:sp>
      <p:sp>
        <p:nvSpPr>
          <p:cNvPr id="4" name="Segnaposto numero diapositiva 3"/>
          <p:cNvSpPr>
            <a:spLocks noGrp="1"/>
          </p:cNvSpPr>
          <p:nvPr>
            <p:ph type="sldNum" sz="quarter" idx="12"/>
          </p:nvPr>
        </p:nvSpPr>
        <p:spPr/>
        <p:txBody>
          <a:bodyPr/>
          <a:lstStyle/>
          <a:p>
            <a:fld id="{D2E57653-3E58-4892-A7ED-712530ACC680}" type="slidenum">
              <a:rPr kumimoji="0" lang="en-US" sz="2800" b="1" smtClean="0">
                <a:solidFill>
                  <a:schemeClr val="tx2"/>
                </a:solidFill>
              </a:rPr>
              <a:pPr/>
              <a:t>11</a:t>
            </a:fld>
            <a:endParaRPr kumimoji="0" lang="en-US" b="1" dirty="0">
              <a:solidFill>
                <a:schemeClr val="tx2"/>
              </a:solidFill>
            </a:endParaRPr>
          </a:p>
        </p:txBody>
      </p:sp>
      <p:sp>
        <p:nvSpPr>
          <p:cNvPr id="5" name="Segnaposto piè di pagina 4"/>
          <p:cNvSpPr>
            <a:spLocks noGrp="1"/>
          </p:cNvSpPr>
          <p:nvPr>
            <p:ph type="ftr" sz="quarter" idx="11"/>
          </p:nvPr>
        </p:nvSpPr>
        <p:spPr/>
        <p:txBody>
          <a:bodyPr/>
          <a:lstStyle/>
          <a:p>
            <a:pPr algn="ctr"/>
            <a:r>
              <a:rPr lang="it-IT" sz="1400" dirty="0">
                <a:solidFill>
                  <a:srgbClr val="C00000"/>
                </a:solidFill>
                <a:latin typeface="Arial Black" panose="020B0A04020102020204" pitchFamily="34" charset="0"/>
              </a:rPr>
              <a:t>USR LIGURIA –    ISTITUTO COMPRENSIVO PEGLI</a:t>
            </a:r>
            <a:endParaRPr lang="it-IT" sz="1400" dirty="0">
              <a:solidFill>
                <a:srgbClr val="C00000"/>
              </a:solidFill>
              <a:latin typeface="Arial Black" panose="020B0A04020102020204" pitchFamily="34" charset="0"/>
            </a:endParaRPr>
          </a:p>
        </p:txBody>
      </p:sp>
    </p:spTree>
    <p:extLst>
      <p:ext uri="{BB962C8B-B14F-4D97-AF65-F5344CB8AC3E}">
        <p14:creationId xmlns:p14="http://schemas.microsoft.com/office/powerpoint/2010/main" val="42886503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a:xfrm>
            <a:off x="683568" y="274638"/>
            <a:ext cx="8250120" cy="1143000"/>
          </a:xfrm>
        </p:spPr>
        <p:txBody>
          <a:bodyPr>
            <a:normAutofit fontScale="90000"/>
          </a:bodyPr>
          <a:lstStyle/>
          <a:p>
            <a:pPr algn="ctr"/>
            <a:r>
              <a:rPr lang="it-IT" sz="4400" dirty="0">
                <a:solidFill>
                  <a:schemeClr val="bg2">
                    <a:lumMod val="50000"/>
                  </a:schemeClr>
                </a:solidFill>
                <a:latin typeface="Arial" panose="020B0604020202020204" pitchFamily="34" charset="0"/>
                <a:cs typeface="Arial" panose="020B0604020202020204" pitchFamily="34" charset="0"/>
              </a:rPr>
              <a:t>IL LAVORO AGILE NEL PERIODO DELL’EMERGENZA</a:t>
            </a:r>
            <a:endParaRPr lang="it-IT" dirty="0">
              <a:solidFill>
                <a:srgbClr val="C00000"/>
              </a:solidFill>
            </a:endParaRPr>
          </a:p>
        </p:txBody>
      </p:sp>
      <p:sp>
        <p:nvSpPr>
          <p:cNvPr id="3" name="Segnaposto contenuto 2"/>
          <p:cNvSpPr>
            <a:spLocks noGrp="1"/>
          </p:cNvSpPr>
          <p:nvPr>
            <p:ph idx="1"/>
          </p:nvPr>
        </p:nvSpPr>
        <p:spPr>
          <a:xfrm>
            <a:off x="683568" y="1417638"/>
            <a:ext cx="7498080" cy="4800600"/>
          </a:xfrm>
        </p:spPr>
        <p:txBody>
          <a:bodyPr>
            <a:normAutofit fontScale="77500" lnSpcReduction="20000"/>
          </a:bodyPr>
          <a:lstStyle/>
          <a:p>
            <a:pPr eaLnBrk="0" hangingPunct="0">
              <a:buNone/>
            </a:pPr>
            <a:r>
              <a:rPr lang="it-IT" b="1" dirty="0">
                <a:solidFill>
                  <a:srgbClr val="0070C0"/>
                </a:solidFill>
              </a:rPr>
              <a:t>DIRETTIVE DI MASSIMA AL DSGA</a:t>
            </a:r>
          </a:p>
          <a:p>
            <a:pPr marL="82296" indent="0" algn="just" eaLnBrk="0" hangingPunct="0">
              <a:buNone/>
            </a:pPr>
            <a:r>
              <a:rPr lang="it-IT" dirty="0">
                <a:solidFill>
                  <a:schemeClr val="tx2"/>
                </a:solidFill>
              </a:rPr>
              <a:t>In ragione di quanto sopra, il Dirigente Scolastico provvederà ad integrare le direttive di massima al Direttore dei servizi generali e amministrativi per la tempestiva proposta di piano delle attività, fermo restando quanto disposto dall’articolo 25 comma 5 del </a:t>
            </a:r>
            <a:r>
              <a:rPr lang="it-IT" dirty="0" err="1">
                <a:solidFill>
                  <a:schemeClr val="tx2"/>
                </a:solidFill>
              </a:rPr>
              <a:t>Dlgs</a:t>
            </a:r>
            <a:r>
              <a:rPr lang="it-IT" dirty="0">
                <a:solidFill>
                  <a:schemeClr val="tx2"/>
                </a:solidFill>
              </a:rPr>
              <a:t> 165/2001.</a:t>
            </a:r>
          </a:p>
          <a:p>
            <a:pPr marL="82296" indent="0" algn="just" eaLnBrk="0" hangingPunct="0">
              <a:buNone/>
            </a:pPr>
            <a:r>
              <a:rPr lang="it-IT" dirty="0">
                <a:solidFill>
                  <a:schemeClr val="tx2"/>
                </a:solidFill>
              </a:rPr>
              <a:t> </a:t>
            </a:r>
          </a:p>
          <a:p>
            <a:pPr marL="82296" indent="0" algn="just" eaLnBrk="0" hangingPunct="0">
              <a:buNone/>
            </a:pPr>
            <a:r>
              <a:rPr lang="it-IT" b="1" dirty="0">
                <a:solidFill>
                  <a:srgbClr val="0070C0"/>
                </a:solidFill>
              </a:rPr>
              <a:t>ORGANICO COVID</a:t>
            </a:r>
          </a:p>
          <a:p>
            <a:pPr marL="82296" indent="0" algn="just" eaLnBrk="0" hangingPunct="0">
              <a:buNone/>
            </a:pPr>
            <a:r>
              <a:rPr lang="it-IT" dirty="0">
                <a:solidFill>
                  <a:schemeClr val="tx2"/>
                </a:solidFill>
              </a:rPr>
              <a:t>I contratti già sottoscritti ai sensi dell’articolo 231-bis del decreto-legge n. 34 del 2020 (si tratta dei cosiddetti “posti Covid-19”) non devono essere risolti, né nel caso dei docenti né in quello degli ATA.</a:t>
            </a:r>
          </a:p>
        </p:txBody>
      </p:sp>
      <p:sp>
        <p:nvSpPr>
          <p:cNvPr id="4" name="Segnaposto numero diapositiva 3"/>
          <p:cNvSpPr>
            <a:spLocks noGrp="1"/>
          </p:cNvSpPr>
          <p:nvPr>
            <p:ph type="sldNum" sz="quarter" idx="12"/>
          </p:nvPr>
        </p:nvSpPr>
        <p:spPr/>
        <p:txBody>
          <a:bodyPr/>
          <a:lstStyle/>
          <a:p>
            <a:fld id="{D2E57653-3E58-4892-A7ED-712530ACC680}" type="slidenum">
              <a:rPr kumimoji="0" lang="en-US" sz="2800" b="1" smtClean="0">
                <a:solidFill>
                  <a:schemeClr val="tx2"/>
                </a:solidFill>
              </a:rPr>
              <a:pPr/>
              <a:t>12</a:t>
            </a:fld>
            <a:endParaRPr kumimoji="0" lang="en-US" b="1" dirty="0">
              <a:solidFill>
                <a:schemeClr val="tx2"/>
              </a:solidFill>
            </a:endParaRPr>
          </a:p>
        </p:txBody>
      </p:sp>
      <p:sp>
        <p:nvSpPr>
          <p:cNvPr id="5" name="Segnaposto piè di pagina 4"/>
          <p:cNvSpPr>
            <a:spLocks noGrp="1"/>
          </p:cNvSpPr>
          <p:nvPr>
            <p:ph type="ftr" sz="quarter" idx="11"/>
          </p:nvPr>
        </p:nvSpPr>
        <p:spPr/>
        <p:txBody>
          <a:bodyPr/>
          <a:lstStyle/>
          <a:p>
            <a:pPr algn="ctr"/>
            <a:r>
              <a:rPr lang="it-IT" sz="1400" dirty="0">
                <a:solidFill>
                  <a:srgbClr val="C00000"/>
                </a:solidFill>
                <a:latin typeface="Arial Black" panose="020B0A04020102020204" pitchFamily="34" charset="0"/>
              </a:rPr>
              <a:t>USR LIGURIA –    ISTITUTO COMPRENSIVO PEGLI</a:t>
            </a:r>
            <a:endParaRPr lang="it-IT" sz="1400" dirty="0">
              <a:solidFill>
                <a:srgbClr val="C00000"/>
              </a:solidFill>
              <a:latin typeface="Arial Black" panose="020B0A04020102020204" pitchFamily="34" charset="0"/>
            </a:endParaRPr>
          </a:p>
        </p:txBody>
      </p:sp>
    </p:spTree>
    <p:extLst>
      <p:ext uri="{BB962C8B-B14F-4D97-AF65-F5344CB8AC3E}">
        <p14:creationId xmlns:p14="http://schemas.microsoft.com/office/powerpoint/2010/main" val="41375241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a:xfrm>
            <a:off x="755576" y="274638"/>
            <a:ext cx="8178112" cy="1143000"/>
          </a:xfrm>
        </p:spPr>
        <p:txBody>
          <a:bodyPr>
            <a:normAutofit fontScale="90000"/>
          </a:bodyPr>
          <a:lstStyle/>
          <a:p>
            <a:pPr algn="ctr"/>
            <a:r>
              <a:rPr lang="it-IT" sz="4400" dirty="0">
                <a:solidFill>
                  <a:schemeClr val="bg2">
                    <a:lumMod val="50000"/>
                  </a:schemeClr>
                </a:solidFill>
                <a:latin typeface="Arial" panose="020B0604020202020204" pitchFamily="34" charset="0"/>
                <a:cs typeface="Arial" panose="020B0604020202020204" pitchFamily="34" charset="0"/>
              </a:rPr>
              <a:t>IL LAVORO AGILE NEL PERIODO DELL’EMERGENZA</a:t>
            </a:r>
            <a:endParaRPr lang="it-IT" dirty="0">
              <a:solidFill>
                <a:srgbClr val="C00000"/>
              </a:solidFill>
            </a:endParaRPr>
          </a:p>
        </p:txBody>
      </p:sp>
      <p:sp>
        <p:nvSpPr>
          <p:cNvPr id="3" name="Segnaposto contenuto 2"/>
          <p:cNvSpPr>
            <a:spLocks noGrp="1"/>
          </p:cNvSpPr>
          <p:nvPr>
            <p:ph idx="1"/>
          </p:nvPr>
        </p:nvSpPr>
        <p:spPr>
          <a:xfrm>
            <a:off x="931572" y="1399428"/>
            <a:ext cx="7498080" cy="4800600"/>
          </a:xfrm>
        </p:spPr>
        <p:txBody>
          <a:bodyPr>
            <a:normAutofit/>
          </a:bodyPr>
          <a:lstStyle/>
          <a:p>
            <a:pPr marL="82296" indent="0" algn="just">
              <a:buNone/>
            </a:pPr>
            <a:endParaRPr lang="it-IT" dirty="0" smtClean="0">
              <a:solidFill>
                <a:schemeClr val="tx2"/>
              </a:solidFill>
            </a:endParaRPr>
          </a:p>
          <a:p>
            <a:pPr marL="82296" indent="0" algn="just">
              <a:buNone/>
            </a:pPr>
            <a:r>
              <a:rPr lang="it-IT" dirty="0" smtClean="0">
                <a:solidFill>
                  <a:schemeClr val="tx2"/>
                </a:solidFill>
              </a:rPr>
              <a:t>Ai </a:t>
            </a:r>
            <a:r>
              <a:rPr lang="it-IT" dirty="0">
                <a:solidFill>
                  <a:schemeClr val="tx2"/>
                </a:solidFill>
              </a:rPr>
              <a:t>sensi del decreto-legge 17 marzo 2020, n. 18, articolo 87, </a:t>
            </a:r>
            <a:r>
              <a:rPr lang="it-IT" dirty="0" smtClean="0">
                <a:solidFill>
                  <a:schemeClr val="tx2"/>
                </a:solidFill>
              </a:rPr>
              <a:t>“…</a:t>
            </a:r>
            <a:r>
              <a:rPr lang="it-IT" i="1" dirty="0" smtClean="0">
                <a:solidFill>
                  <a:schemeClr val="tx2"/>
                </a:solidFill>
              </a:rPr>
              <a:t>Fino </a:t>
            </a:r>
            <a:r>
              <a:rPr lang="it-IT" i="1" dirty="0">
                <a:solidFill>
                  <a:schemeClr val="tx2"/>
                </a:solidFill>
              </a:rPr>
              <a:t>alla cessazione dello stato di emergenza epidemiologica da COVID-2019, […] il lavoro agile è una delle modalità ordinarie di svolgimento della prestazione lavorativa nelle pubbliche amministrazioni […]</a:t>
            </a:r>
            <a:r>
              <a:rPr lang="it-IT" dirty="0">
                <a:solidFill>
                  <a:schemeClr val="tx2"/>
                </a:solidFill>
              </a:rPr>
              <a:t>”.</a:t>
            </a:r>
          </a:p>
          <a:p>
            <a:endParaRPr lang="it-IT" dirty="0"/>
          </a:p>
        </p:txBody>
      </p:sp>
      <p:sp>
        <p:nvSpPr>
          <p:cNvPr id="4" name="Segnaposto numero diapositiva 3"/>
          <p:cNvSpPr>
            <a:spLocks noGrp="1"/>
          </p:cNvSpPr>
          <p:nvPr>
            <p:ph type="sldNum" sz="quarter" idx="12"/>
          </p:nvPr>
        </p:nvSpPr>
        <p:spPr/>
        <p:txBody>
          <a:bodyPr/>
          <a:lstStyle/>
          <a:p>
            <a:fld id="{D2E57653-3E58-4892-A7ED-712530ACC680}" type="slidenum">
              <a:rPr kumimoji="0" lang="en-US" sz="2800" b="1" smtClean="0">
                <a:solidFill>
                  <a:schemeClr val="tx2"/>
                </a:solidFill>
              </a:rPr>
              <a:pPr/>
              <a:t>13</a:t>
            </a:fld>
            <a:endParaRPr kumimoji="0" lang="en-US" b="1" dirty="0">
              <a:solidFill>
                <a:schemeClr val="tx2"/>
              </a:solidFill>
            </a:endParaRPr>
          </a:p>
        </p:txBody>
      </p:sp>
      <p:sp>
        <p:nvSpPr>
          <p:cNvPr id="5" name="Segnaposto piè di pagina 4"/>
          <p:cNvSpPr>
            <a:spLocks noGrp="1"/>
          </p:cNvSpPr>
          <p:nvPr>
            <p:ph type="ftr" sz="quarter" idx="11"/>
          </p:nvPr>
        </p:nvSpPr>
        <p:spPr/>
        <p:txBody>
          <a:bodyPr/>
          <a:lstStyle/>
          <a:p>
            <a:pPr algn="ctr"/>
            <a:r>
              <a:rPr lang="it-IT" sz="1400" dirty="0">
                <a:solidFill>
                  <a:srgbClr val="C00000"/>
                </a:solidFill>
                <a:latin typeface="Arial Black" panose="020B0A04020102020204" pitchFamily="34" charset="0"/>
              </a:rPr>
              <a:t>USR LIGURIA –    ISTITUTO COMPRENSIVO PEGLI</a:t>
            </a:r>
            <a:endParaRPr lang="it-IT" sz="1400" dirty="0">
              <a:solidFill>
                <a:srgbClr val="C00000"/>
              </a:solidFill>
              <a:latin typeface="Arial Black" panose="020B0A04020102020204" pitchFamily="34" charset="0"/>
            </a:endParaRPr>
          </a:p>
        </p:txBody>
      </p:sp>
    </p:spTree>
    <p:extLst>
      <p:ext uri="{BB962C8B-B14F-4D97-AF65-F5344CB8AC3E}">
        <p14:creationId xmlns:p14="http://schemas.microsoft.com/office/powerpoint/2010/main" val="2983250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a:xfrm>
            <a:off x="683568" y="304800"/>
            <a:ext cx="7498080" cy="1143000"/>
          </a:xfrm>
        </p:spPr>
        <p:txBody>
          <a:bodyPr>
            <a:normAutofit fontScale="90000"/>
          </a:bodyPr>
          <a:lstStyle/>
          <a:p>
            <a:pPr algn="ctr"/>
            <a:r>
              <a:rPr lang="it-IT" sz="4400" dirty="0">
                <a:solidFill>
                  <a:schemeClr val="bg2">
                    <a:lumMod val="50000"/>
                  </a:schemeClr>
                </a:solidFill>
                <a:latin typeface="Arial" panose="020B0604020202020204" pitchFamily="34" charset="0"/>
                <a:cs typeface="Arial" panose="020B0604020202020204" pitchFamily="34" charset="0"/>
              </a:rPr>
              <a:t>IL LAVORO AGILE NEL PERIODO DELL’EMERGENZA</a:t>
            </a:r>
            <a:endParaRPr lang="it-IT" dirty="0"/>
          </a:p>
        </p:txBody>
      </p:sp>
      <p:sp>
        <p:nvSpPr>
          <p:cNvPr id="3" name="Segnaposto contenuto 2"/>
          <p:cNvSpPr>
            <a:spLocks noGrp="1"/>
          </p:cNvSpPr>
          <p:nvPr>
            <p:ph idx="1"/>
          </p:nvPr>
        </p:nvSpPr>
        <p:spPr>
          <a:xfrm>
            <a:off x="1043608" y="1447800"/>
            <a:ext cx="7890080" cy="4800600"/>
          </a:xfrm>
        </p:spPr>
        <p:txBody>
          <a:bodyPr>
            <a:normAutofit fontScale="70000" lnSpcReduction="20000"/>
          </a:bodyPr>
          <a:lstStyle/>
          <a:p>
            <a:pPr eaLnBrk="0" hangingPunct="0">
              <a:buNone/>
            </a:pPr>
            <a:endParaRPr lang="it-IT" b="1" i="1" dirty="0" smtClean="0">
              <a:solidFill>
                <a:srgbClr val="0070C0"/>
              </a:solidFill>
            </a:endParaRPr>
          </a:p>
          <a:p>
            <a:pPr eaLnBrk="0" hangingPunct="0">
              <a:buNone/>
            </a:pPr>
            <a:r>
              <a:rPr lang="it-IT" b="1" i="1" dirty="0" smtClean="0">
                <a:solidFill>
                  <a:srgbClr val="0070C0"/>
                </a:solidFill>
              </a:rPr>
              <a:t>LAVORO </a:t>
            </a:r>
            <a:r>
              <a:rPr lang="it-IT" b="1" i="1" dirty="0">
                <a:solidFill>
                  <a:srgbClr val="0070C0"/>
                </a:solidFill>
              </a:rPr>
              <a:t>AGILE PER IL PERSONALE ATA</a:t>
            </a:r>
          </a:p>
          <a:p>
            <a:pPr marL="82296" indent="0" algn="just" eaLnBrk="0" hangingPunct="0">
              <a:buNone/>
            </a:pPr>
            <a:endParaRPr lang="it-IT" dirty="0" smtClean="0">
              <a:solidFill>
                <a:schemeClr val="tx2"/>
              </a:solidFill>
            </a:endParaRPr>
          </a:p>
          <a:p>
            <a:pPr marL="82296" indent="0" algn="just" eaLnBrk="0" hangingPunct="0">
              <a:buNone/>
            </a:pPr>
            <a:r>
              <a:rPr lang="it-IT" dirty="0" smtClean="0">
                <a:solidFill>
                  <a:schemeClr val="tx2"/>
                </a:solidFill>
              </a:rPr>
              <a:t>Il </a:t>
            </a:r>
            <a:r>
              <a:rPr lang="it-IT" dirty="0">
                <a:solidFill>
                  <a:schemeClr val="tx2"/>
                </a:solidFill>
              </a:rPr>
              <a:t>DSGA e gli assistenti amministrativi possono erogare, per il periodo di quarantena, la prestazione lavorativa in modalità agile.</a:t>
            </a:r>
          </a:p>
          <a:p>
            <a:pPr marL="82296" indent="0" algn="just" eaLnBrk="0" hangingPunct="0">
              <a:buNone/>
            </a:pPr>
            <a:r>
              <a:rPr lang="it-IT" dirty="0">
                <a:solidFill>
                  <a:schemeClr val="tx2"/>
                </a:solidFill>
              </a:rPr>
              <a:t>Gli assistenti tecnici posti in quarantena svolgono, ove possibile e con riferimento all’area di appartenenza, supporto da remoto alle attività didattiche.</a:t>
            </a:r>
          </a:p>
          <a:p>
            <a:pPr marL="82296" indent="0" algn="just" eaLnBrk="0" hangingPunct="0">
              <a:buNone/>
            </a:pPr>
            <a:r>
              <a:rPr lang="it-IT" dirty="0">
                <a:solidFill>
                  <a:schemeClr val="tx2"/>
                </a:solidFill>
              </a:rPr>
              <a:t>Per le forme di erogazione della prestazione in modalità agile da parte del personale amministrativo e tecnico, il Direttore dei servizi generali e amministrativi propone al dirigente scolastico, che le adotta formalmente, specifiche forme di monitoraggio, al fine di verificare che il livello delle prestazioni medesime rimanga coerente con quello delle consuete prestazioni svolte in presenza.</a:t>
            </a:r>
          </a:p>
          <a:p>
            <a:endParaRPr lang="it-IT" dirty="0"/>
          </a:p>
        </p:txBody>
      </p:sp>
      <p:sp>
        <p:nvSpPr>
          <p:cNvPr id="4" name="Segnaposto numero diapositiva 3"/>
          <p:cNvSpPr>
            <a:spLocks noGrp="1"/>
          </p:cNvSpPr>
          <p:nvPr>
            <p:ph type="sldNum" sz="quarter" idx="12"/>
          </p:nvPr>
        </p:nvSpPr>
        <p:spPr/>
        <p:txBody>
          <a:bodyPr/>
          <a:lstStyle/>
          <a:p>
            <a:fld id="{D2E57653-3E58-4892-A7ED-712530ACC680}" type="slidenum">
              <a:rPr kumimoji="0" lang="en-US" sz="2800" b="1" smtClean="0">
                <a:solidFill>
                  <a:schemeClr val="tx2"/>
                </a:solidFill>
              </a:rPr>
              <a:pPr/>
              <a:t>14</a:t>
            </a:fld>
            <a:endParaRPr kumimoji="0" lang="en-US" b="1" dirty="0">
              <a:solidFill>
                <a:schemeClr val="tx2"/>
              </a:solidFill>
            </a:endParaRPr>
          </a:p>
        </p:txBody>
      </p:sp>
      <p:sp>
        <p:nvSpPr>
          <p:cNvPr id="5" name="Segnaposto piè di pagina 4"/>
          <p:cNvSpPr>
            <a:spLocks noGrp="1"/>
          </p:cNvSpPr>
          <p:nvPr>
            <p:ph type="ftr" sz="quarter" idx="11"/>
          </p:nvPr>
        </p:nvSpPr>
        <p:spPr/>
        <p:txBody>
          <a:bodyPr/>
          <a:lstStyle/>
          <a:p>
            <a:pPr algn="ctr"/>
            <a:r>
              <a:rPr lang="it-IT" sz="1400" dirty="0">
                <a:solidFill>
                  <a:srgbClr val="C00000"/>
                </a:solidFill>
                <a:latin typeface="Arial Black" panose="020B0A04020102020204" pitchFamily="34" charset="0"/>
              </a:rPr>
              <a:t>USR LIGURIA –    ISTITUTO COMPRENSIVO PEGLI</a:t>
            </a:r>
            <a:endParaRPr lang="it-IT" sz="1400" dirty="0">
              <a:solidFill>
                <a:srgbClr val="C00000"/>
              </a:solidFill>
              <a:latin typeface="Arial Black" panose="020B0A04020102020204" pitchFamily="34" charset="0"/>
            </a:endParaRPr>
          </a:p>
        </p:txBody>
      </p:sp>
    </p:spTree>
    <p:extLst>
      <p:ext uri="{BB962C8B-B14F-4D97-AF65-F5344CB8AC3E}">
        <p14:creationId xmlns:p14="http://schemas.microsoft.com/office/powerpoint/2010/main" val="29960432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a:xfrm>
            <a:off x="627058" y="274638"/>
            <a:ext cx="8306630" cy="1143000"/>
          </a:xfrm>
        </p:spPr>
        <p:txBody>
          <a:bodyPr>
            <a:normAutofit/>
          </a:bodyPr>
          <a:lstStyle/>
          <a:p>
            <a:pPr algn="ctr"/>
            <a:r>
              <a:rPr lang="it-IT" sz="3200" dirty="0">
                <a:solidFill>
                  <a:schemeClr val="bg2">
                    <a:lumMod val="50000"/>
                  </a:schemeClr>
                </a:solidFill>
                <a:latin typeface="Arial" panose="020B0604020202020204" pitchFamily="34" charset="0"/>
                <a:cs typeface="Arial" panose="020B0604020202020204" pitchFamily="34" charset="0"/>
              </a:rPr>
              <a:t>IL LAVORO AGILE NEL PERIODO DELL’EMERGENZA</a:t>
            </a:r>
            <a:endParaRPr lang="it-IT" sz="3200" dirty="0"/>
          </a:p>
        </p:txBody>
      </p:sp>
      <p:sp>
        <p:nvSpPr>
          <p:cNvPr id="3" name="Segnaposto contenuto 2"/>
          <p:cNvSpPr>
            <a:spLocks noGrp="1"/>
          </p:cNvSpPr>
          <p:nvPr>
            <p:ph idx="1"/>
          </p:nvPr>
        </p:nvSpPr>
        <p:spPr>
          <a:xfrm>
            <a:off x="636186" y="1461294"/>
            <a:ext cx="7818072" cy="4800600"/>
          </a:xfrm>
        </p:spPr>
        <p:txBody>
          <a:bodyPr>
            <a:normAutofit fontScale="85000" lnSpcReduction="10000"/>
          </a:bodyPr>
          <a:lstStyle/>
          <a:p>
            <a:pPr marL="82296" indent="0" algn="just">
              <a:buNone/>
            </a:pPr>
            <a:r>
              <a:rPr lang="it-IT" dirty="0">
                <a:solidFill>
                  <a:schemeClr val="tx2"/>
                </a:solidFill>
              </a:rPr>
              <a:t>Per il personale afferente alle qualifiche di cuoco, guardarobiere, infermiere, collaboratore scolastico e collaboratore scolastico addetto all’azienda agraria, in ragione della specificità delle relative mansioni, che si espletano esclusivamente in presenza a scuola, si deve ritenere che, in caso di quarantena disposta dalla competente autorità sanitaria, la prestazione lavorativa non possa essere resa in modalità agile e pertanto, solo ove strettamente ed effettivamente necessario a garantire l’ordinaria attività scolastica, i dirigenti scolastici applicano la normativa vigente in materia di sostituzione del personale assente.</a:t>
            </a:r>
          </a:p>
          <a:p>
            <a:endParaRPr lang="it-IT" dirty="0"/>
          </a:p>
        </p:txBody>
      </p:sp>
      <p:sp>
        <p:nvSpPr>
          <p:cNvPr id="4" name="Segnaposto numero diapositiva 3"/>
          <p:cNvSpPr>
            <a:spLocks noGrp="1"/>
          </p:cNvSpPr>
          <p:nvPr>
            <p:ph type="sldNum" sz="quarter" idx="12"/>
          </p:nvPr>
        </p:nvSpPr>
        <p:spPr/>
        <p:txBody>
          <a:bodyPr/>
          <a:lstStyle/>
          <a:p>
            <a:fld id="{D2E57653-3E58-4892-A7ED-712530ACC680}" type="slidenum">
              <a:rPr kumimoji="0" lang="en-US" sz="2800" b="1" smtClean="0">
                <a:solidFill>
                  <a:schemeClr val="tx2"/>
                </a:solidFill>
              </a:rPr>
              <a:pPr/>
              <a:t>15</a:t>
            </a:fld>
            <a:endParaRPr kumimoji="0" lang="en-US" b="1" dirty="0">
              <a:solidFill>
                <a:schemeClr val="tx2"/>
              </a:solidFill>
            </a:endParaRPr>
          </a:p>
        </p:txBody>
      </p:sp>
      <p:sp>
        <p:nvSpPr>
          <p:cNvPr id="5" name="Segnaposto piè di pagina 4"/>
          <p:cNvSpPr>
            <a:spLocks noGrp="1"/>
          </p:cNvSpPr>
          <p:nvPr>
            <p:ph type="ftr" sz="quarter" idx="11"/>
          </p:nvPr>
        </p:nvSpPr>
        <p:spPr>
          <a:xfrm>
            <a:off x="1676408" y="6305550"/>
            <a:ext cx="6753244" cy="338160"/>
          </a:xfrm>
        </p:spPr>
        <p:txBody>
          <a:bodyPr/>
          <a:lstStyle/>
          <a:p>
            <a:pPr algn="ctr"/>
            <a:r>
              <a:rPr lang="it-IT" sz="1400" dirty="0">
                <a:solidFill>
                  <a:srgbClr val="C00000"/>
                </a:solidFill>
                <a:latin typeface="Arial Black" panose="020B0A04020102020204" pitchFamily="34" charset="0"/>
              </a:rPr>
              <a:t>USR LIGURIA –    ISTITUTO COMPRENSIVO PEGLI</a:t>
            </a:r>
            <a:endParaRPr lang="it-IT" sz="1400" dirty="0">
              <a:solidFill>
                <a:srgbClr val="C00000"/>
              </a:solidFill>
              <a:latin typeface="Arial Black" panose="020B0A04020102020204" pitchFamily="34" charset="0"/>
            </a:endParaRPr>
          </a:p>
        </p:txBody>
      </p:sp>
    </p:spTree>
    <p:extLst>
      <p:ext uri="{BB962C8B-B14F-4D97-AF65-F5344CB8AC3E}">
        <p14:creationId xmlns:p14="http://schemas.microsoft.com/office/powerpoint/2010/main" val="9162603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274638"/>
            <a:ext cx="8466144" cy="1143000"/>
          </a:xfrm>
        </p:spPr>
        <p:txBody>
          <a:bodyPr>
            <a:normAutofit/>
          </a:bodyPr>
          <a:lstStyle/>
          <a:p>
            <a:pPr algn="ctr"/>
            <a:r>
              <a:rPr lang="it-IT" sz="3200" dirty="0">
                <a:solidFill>
                  <a:schemeClr val="bg2">
                    <a:lumMod val="50000"/>
                  </a:schemeClr>
                </a:solidFill>
                <a:latin typeface="Arial" panose="020B0604020202020204" pitchFamily="34" charset="0"/>
                <a:cs typeface="Arial" panose="020B0604020202020204" pitchFamily="34" charset="0"/>
              </a:rPr>
              <a:t>IL LAVORO AGILE NEL PERIODO DELL’EMERGENZA</a:t>
            </a:r>
            <a:endParaRPr lang="it-IT" sz="3200" dirty="0"/>
          </a:p>
        </p:txBody>
      </p:sp>
      <p:sp>
        <p:nvSpPr>
          <p:cNvPr id="3" name="Segnaposto contenuto 2"/>
          <p:cNvSpPr>
            <a:spLocks noGrp="1"/>
          </p:cNvSpPr>
          <p:nvPr>
            <p:ph idx="1"/>
          </p:nvPr>
        </p:nvSpPr>
        <p:spPr>
          <a:xfrm>
            <a:off x="467544" y="1417637"/>
            <a:ext cx="8606158" cy="4605145"/>
          </a:xfrm>
        </p:spPr>
        <p:txBody>
          <a:bodyPr>
            <a:normAutofit fontScale="77500" lnSpcReduction="20000"/>
          </a:bodyPr>
          <a:lstStyle/>
          <a:p>
            <a:pPr marL="0" indent="0" eaLnBrk="0" hangingPunct="0">
              <a:buNone/>
            </a:pPr>
            <a:endParaRPr lang="it-IT" b="1" dirty="0" smtClean="0">
              <a:solidFill>
                <a:srgbClr val="0070C0"/>
              </a:solidFill>
            </a:endParaRPr>
          </a:p>
          <a:p>
            <a:pPr marL="0" indent="0" eaLnBrk="0" hangingPunct="0">
              <a:buNone/>
            </a:pPr>
            <a:r>
              <a:rPr lang="it-IT" b="1" dirty="0" smtClean="0">
                <a:solidFill>
                  <a:srgbClr val="0070C0"/>
                </a:solidFill>
              </a:rPr>
              <a:t>Personale </a:t>
            </a:r>
            <a:r>
              <a:rPr lang="it-IT" b="1" dirty="0">
                <a:solidFill>
                  <a:srgbClr val="0070C0"/>
                </a:solidFill>
              </a:rPr>
              <a:t>in quarantena con sorveglianza attiva o in isolamento domiciliare fiduciario</a:t>
            </a:r>
          </a:p>
          <a:p>
            <a:pPr marL="0" indent="0" algn="just" eaLnBrk="0" hangingPunct="0">
              <a:buNone/>
            </a:pPr>
            <a:r>
              <a:rPr lang="it-IT" dirty="0">
                <a:solidFill>
                  <a:schemeClr val="tx2"/>
                </a:solidFill>
              </a:rPr>
              <a:t>Con </a:t>
            </a:r>
            <a:r>
              <a:rPr lang="it-IT" i="1" dirty="0">
                <a:solidFill>
                  <a:schemeClr val="tx2"/>
                </a:solidFill>
              </a:rPr>
              <a:t>nota 1934 del 26/10/2020 </a:t>
            </a:r>
            <a:r>
              <a:rPr lang="it-IT" dirty="0">
                <a:solidFill>
                  <a:schemeClr val="tx2"/>
                </a:solidFill>
              </a:rPr>
              <a:t>riguardante la DDI, il MI ha informato che alle </a:t>
            </a:r>
            <a:r>
              <a:rPr lang="it-IT" dirty="0" smtClean="0">
                <a:solidFill>
                  <a:schemeClr val="tx2"/>
                </a:solidFill>
              </a:rPr>
              <a:t>Istituzioni Scolastiche </a:t>
            </a:r>
            <a:r>
              <a:rPr lang="it-IT" dirty="0">
                <a:solidFill>
                  <a:schemeClr val="tx2"/>
                </a:solidFill>
              </a:rPr>
              <a:t>non si applicano </a:t>
            </a:r>
            <a:r>
              <a:rPr lang="it-IT" dirty="0" smtClean="0">
                <a:solidFill>
                  <a:schemeClr val="tx2"/>
                </a:solidFill>
              </a:rPr>
              <a:t>le </a:t>
            </a:r>
            <a:r>
              <a:rPr lang="it-IT" dirty="0">
                <a:solidFill>
                  <a:schemeClr val="tx2"/>
                </a:solidFill>
              </a:rPr>
              <a:t>disposizioni in materia di lavoro agile, salvo i casi in cui, su disposizione dell’autorità competente, sia imposta la sospensione delle attività didattiche in presenza ovvero nel caso di quarantena con sorveglianza attiva o di isolamento domiciliare fiduciario.</a:t>
            </a:r>
          </a:p>
          <a:p>
            <a:pPr marL="0" indent="0" algn="just" eaLnBrk="0" hangingPunct="0">
              <a:buNone/>
            </a:pPr>
            <a:r>
              <a:rPr lang="it-IT" dirty="0">
                <a:solidFill>
                  <a:schemeClr val="tx2"/>
                </a:solidFill>
              </a:rPr>
              <a:t>Nei casi di quarantena con sorveglianza attiva o di isolamento domiciliare fiduciario il lavoratore, che non si trovi comunque nella condizione di malattia certificata, svolge la propria attività in modalità agile.</a:t>
            </a:r>
          </a:p>
          <a:p>
            <a:endParaRPr lang="it-IT" dirty="0"/>
          </a:p>
        </p:txBody>
      </p:sp>
      <p:sp>
        <p:nvSpPr>
          <p:cNvPr id="4" name="Segnaposto numero diapositiva 3"/>
          <p:cNvSpPr>
            <a:spLocks noGrp="1"/>
          </p:cNvSpPr>
          <p:nvPr>
            <p:ph type="sldNum" sz="quarter" idx="12"/>
          </p:nvPr>
        </p:nvSpPr>
        <p:spPr/>
        <p:txBody>
          <a:bodyPr/>
          <a:lstStyle/>
          <a:p>
            <a:fld id="{D2E57653-3E58-4892-A7ED-712530ACC680}" type="slidenum">
              <a:rPr kumimoji="0" lang="en-US" sz="2800" b="1" smtClean="0">
                <a:solidFill>
                  <a:schemeClr val="tx2"/>
                </a:solidFill>
              </a:rPr>
              <a:pPr/>
              <a:t>16</a:t>
            </a:fld>
            <a:endParaRPr kumimoji="0" lang="en-US" b="1" dirty="0">
              <a:solidFill>
                <a:schemeClr val="tx2"/>
              </a:solidFill>
            </a:endParaRPr>
          </a:p>
        </p:txBody>
      </p:sp>
      <p:sp>
        <p:nvSpPr>
          <p:cNvPr id="5" name="Segnaposto piè di pagina 4"/>
          <p:cNvSpPr>
            <a:spLocks noGrp="1"/>
          </p:cNvSpPr>
          <p:nvPr>
            <p:ph type="ftr" sz="quarter" idx="11"/>
          </p:nvPr>
        </p:nvSpPr>
        <p:spPr/>
        <p:txBody>
          <a:bodyPr/>
          <a:lstStyle/>
          <a:p>
            <a:pPr algn="ctr"/>
            <a:r>
              <a:rPr lang="it-IT" sz="1400" dirty="0">
                <a:solidFill>
                  <a:srgbClr val="C00000"/>
                </a:solidFill>
                <a:latin typeface="Arial Black" panose="020B0A04020102020204" pitchFamily="34" charset="0"/>
              </a:rPr>
              <a:t>USR LIGURIA –    ISTITUTO COMPRENSIVO PEGLI</a:t>
            </a:r>
            <a:endParaRPr lang="it-IT" sz="1400" dirty="0">
              <a:solidFill>
                <a:srgbClr val="C00000"/>
              </a:solidFill>
              <a:latin typeface="Arial Black" panose="020B0A04020102020204" pitchFamily="34" charset="0"/>
            </a:endParaRPr>
          </a:p>
        </p:txBody>
      </p:sp>
    </p:spTree>
    <p:extLst>
      <p:ext uri="{BB962C8B-B14F-4D97-AF65-F5344CB8AC3E}">
        <p14:creationId xmlns:p14="http://schemas.microsoft.com/office/powerpoint/2010/main" val="11956475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a:xfrm>
            <a:off x="539552" y="274638"/>
            <a:ext cx="8394136" cy="1143000"/>
          </a:xfrm>
        </p:spPr>
        <p:txBody>
          <a:bodyPr>
            <a:normAutofit fontScale="90000"/>
          </a:bodyPr>
          <a:lstStyle/>
          <a:p>
            <a:pPr algn="ctr"/>
            <a:r>
              <a:rPr lang="it-IT" dirty="0" smtClean="0">
                <a:solidFill>
                  <a:srgbClr val="C00000"/>
                </a:solidFill>
              </a:rPr>
              <a:t>NOTA DI CHIARIMENTO</a:t>
            </a:r>
            <a:br>
              <a:rPr lang="it-IT" dirty="0" smtClean="0">
                <a:solidFill>
                  <a:srgbClr val="C00000"/>
                </a:solidFill>
              </a:rPr>
            </a:br>
            <a:r>
              <a:rPr lang="it-IT" dirty="0" smtClean="0">
                <a:solidFill>
                  <a:srgbClr val="C00000"/>
                </a:solidFill>
              </a:rPr>
              <a:t>sul DPCM 3 novembre 2020</a:t>
            </a:r>
            <a:endParaRPr lang="it-IT" dirty="0"/>
          </a:p>
        </p:txBody>
      </p:sp>
      <p:sp>
        <p:nvSpPr>
          <p:cNvPr id="3" name="Segnaposto contenuto 2"/>
          <p:cNvSpPr>
            <a:spLocks noGrp="1"/>
          </p:cNvSpPr>
          <p:nvPr>
            <p:ph idx="1"/>
          </p:nvPr>
        </p:nvSpPr>
        <p:spPr>
          <a:xfrm>
            <a:off x="539552" y="1447800"/>
            <a:ext cx="8394136" cy="4800600"/>
          </a:xfrm>
        </p:spPr>
        <p:txBody>
          <a:bodyPr/>
          <a:lstStyle/>
          <a:p>
            <a:pPr algn="ctr" eaLnBrk="0" hangingPunct="0">
              <a:buNone/>
            </a:pPr>
            <a:r>
              <a:rPr lang="it-IT" b="1" dirty="0">
                <a:solidFill>
                  <a:srgbClr val="7030A0"/>
                </a:solidFill>
              </a:rPr>
              <a:t>LE SCUOLE RESTANO APERTE E IN PRESENZA</a:t>
            </a:r>
          </a:p>
          <a:p>
            <a:pPr marL="82296" indent="0" algn="just" eaLnBrk="0" hangingPunct="0">
              <a:buNone/>
            </a:pPr>
            <a:r>
              <a:rPr lang="it-IT" dirty="0">
                <a:solidFill>
                  <a:schemeClr val="tx2"/>
                </a:solidFill>
              </a:rPr>
              <a:t>Le </a:t>
            </a:r>
            <a:r>
              <a:rPr lang="it-IT" dirty="0" smtClean="0">
                <a:solidFill>
                  <a:schemeClr val="tx2"/>
                </a:solidFill>
              </a:rPr>
              <a:t>Istituzioni Scolastiche </a:t>
            </a:r>
            <a:r>
              <a:rPr lang="it-IT" dirty="0">
                <a:solidFill>
                  <a:schemeClr val="tx2"/>
                </a:solidFill>
              </a:rPr>
              <a:t>continuano ad essere aperte, e in presenza, </a:t>
            </a:r>
            <a:r>
              <a:rPr lang="it-IT" dirty="0" smtClean="0">
                <a:solidFill>
                  <a:schemeClr val="tx2"/>
                </a:solidFill>
              </a:rPr>
              <a:t>nell’Istituzione Scolastica</a:t>
            </a:r>
            <a:r>
              <a:rPr lang="it-IT" dirty="0">
                <a:solidFill>
                  <a:schemeClr val="tx2"/>
                </a:solidFill>
              </a:rPr>
              <a:t>, opera il personale docente e ATA. La dirigenza </a:t>
            </a:r>
            <a:r>
              <a:rPr lang="it-IT" dirty="0" smtClean="0">
                <a:solidFill>
                  <a:schemeClr val="tx2"/>
                </a:solidFill>
              </a:rPr>
              <a:t>scolastica, </a:t>
            </a:r>
            <a:r>
              <a:rPr lang="it-IT" dirty="0">
                <a:solidFill>
                  <a:schemeClr val="tx2"/>
                </a:solidFill>
              </a:rPr>
              <a:t>comunque, in caso di necessità, può adottare particolari e differenti disposizioni </a:t>
            </a:r>
            <a:r>
              <a:rPr lang="it-IT" dirty="0" smtClean="0">
                <a:solidFill>
                  <a:schemeClr val="tx2"/>
                </a:solidFill>
              </a:rPr>
              <a:t>organizzative</a:t>
            </a:r>
            <a:endParaRPr lang="it-IT" dirty="0">
              <a:solidFill>
                <a:schemeClr val="tx2"/>
              </a:solidFill>
            </a:endParaRPr>
          </a:p>
        </p:txBody>
      </p:sp>
      <p:sp>
        <p:nvSpPr>
          <p:cNvPr id="4" name="Segnaposto numero diapositiva 3"/>
          <p:cNvSpPr>
            <a:spLocks noGrp="1"/>
          </p:cNvSpPr>
          <p:nvPr>
            <p:ph type="sldNum" sz="quarter" idx="12"/>
          </p:nvPr>
        </p:nvSpPr>
        <p:spPr/>
        <p:txBody>
          <a:bodyPr/>
          <a:lstStyle/>
          <a:p>
            <a:fld id="{D2E57653-3E58-4892-A7ED-712530ACC680}" type="slidenum">
              <a:rPr kumimoji="0" lang="en-US" sz="2800" b="1" smtClean="0">
                <a:solidFill>
                  <a:schemeClr val="tx2"/>
                </a:solidFill>
              </a:rPr>
              <a:pPr/>
              <a:t>17</a:t>
            </a:fld>
            <a:endParaRPr kumimoji="0" lang="en-US" b="1" dirty="0">
              <a:solidFill>
                <a:schemeClr val="tx2"/>
              </a:solidFill>
            </a:endParaRPr>
          </a:p>
        </p:txBody>
      </p:sp>
      <p:sp>
        <p:nvSpPr>
          <p:cNvPr id="5" name="Segnaposto piè di pagina 4"/>
          <p:cNvSpPr>
            <a:spLocks noGrp="1"/>
          </p:cNvSpPr>
          <p:nvPr>
            <p:ph type="ftr" sz="quarter" idx="11"/>
          </p:nvPr>
        </p:nvSpPr>
        <p:spPr/>
        <p:txBody>
          <a:bodyPr/>
          <a:lstStyle/>
          <a:p>
            <a:pPr algn="ctr"/>
            <a:r>
              <a:rPr lang="it-IT" sz="1400" dirty="0">
                <a:solidFill>
                  <a:srgbClr val="C00000"/>
                </a:solidFill>
                <a:latin typeface="Arial Black" panose="020B0A04020102020204" pitchFamily="34" charset="0"/>
              </a:rPr>
              <a:t>USR LIGURIA –    ISTITUTO COMPRENSIVO PEGLI</a:t>
            </a:r>
            <a:endParaRPr lang="it-IT" sz="1400" dirty="0">
              <a:solidFill>
                <a:srgbClr val="C00000"/>
              </a:solidFill>
              <a:latin typeface="Arial Black" panose="020B0A04020102020204" pitchFamily="34" charset="0"/>
            </a:endParaRPr>
          </a:p>
        </p:txBody>
      </p:sp>
    </p:spTree>
    <p:extLst>
      <p:ext uri="{BB962C8B-B14F-4D97-AF65-F5344CB8AC3E}">
        <p14:creationId xmlns:p14="http://schemas.microsoft.com/office/powerpoint/2010/main" val="29080699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a:xfrm>
            <a:off x="1225530" y="304800"/>
            <a:ext cx="7498080" cy="1143000"/>
          </a:xfrm>
        </p:spPr>
        <p:txBody>
          <a:bodyPr>
            <a:normAutofit/>
          </a:bodyPr>
          <a:lstStyle/>
          <a:p>
            <a:pPr algn="ctr"/>
            <a:r>
              <a:rPr lang="it-IT" sz="2800" dirty="0" smtClean="0">
                <a:solidFill>
                  <a:srgbClr val="C00000"/>
                </a:solidFill>
              </a:rPr>
              <a:t>VERBALE DI CONFRONTO DEL 27.11.2020: LAVORO AGILE PERSONALE ATA</a:t>
            </a:r>
            <a:endParaRPr lang="it-IT" sz="2800" dirty="0"/>
          </a:p>
        </p:txBody>
      </p:sp>
      <p:sp>
        <p:nvSpPr>
          <p:cNvPr id="3" name="Segnaposto contenuto 2"/>
          <p:cNvSpPr>
            <a:spLocks noGrp="1"/>
          </p:cNvSpPr>
          <p:nvPr>
            <p:ph idx="1"/>
          </p:nvPr>
        </p:nvSpPr>
        <p:spPr>
          <a:xfrm>
            <a:off x="1225530" y="1844824"/>
            <a:ext cx="7708158" cy="4403576"/>
          </a:xfrm>
        </p:spPr>
        <p:txBody>
          <a:bodyPr>
            <a:normAutofit/>
          </a:bodyPr>
          <a:lstStyle/>
          <a:p>
            <a:pPr marL="87313" indent="-4763" algn="just" eaLnBrk="0" hangingPunct="0">
              <a:buNone/>
            </a:pPr>
            <a:r>
              <a:rPr lang="it-IT" sz="2000" dirty="0" smtClean="0">
                <a:solidFill>
                  <a:srgbClr val="002060"/>
                </a:solidFill>
              </a:rPr>
              <a:t>Il M.I. e le OO.SS. concordano, limitatamente al perdurare della pandemia, l’accesso </a:t>
            </a:r>
            <a:r>
              <a:rPr lang="it-IT" sz="2000" dirty="0">
                <a:solidFill>
                  <a:srgbClr val="002060"/>
                </a:solidFill>
              </a:rPr>
              <a:t>al lavoro </a:t>
            </a:r>
            <a:r>
              <a:rPr lang="it-IT" sz="2000" dirty="0" smtClean="0">
                <a:solidFill>
                  <a:srgbClr val="002060"/>
                </a:solidFill>
              </a:rPr>
              <a:t>agile:</a:t>
            </a:r>
          </a:p>
          <a:p>
            <a:pPr marL="425450" indent="-342900" algn="just" eaLnBrk="0" hangingPunct="0">
              <a:buFont typeface="Wingdings" panose="05000000000000000000" pitchFamily="2" charset="2"/>
              <a:buChar char="Ø"/>
            </a:pPr>
            <a:r>
              <a:rPr lang="it-IT" sz="2000" dirty="0" smtClean="0"/>
              <a:t>personale ATA posto in quarantena fiduciaria o isolamento fiduciario, se non in malattia</a:t>
            </a:r>
          </a:p>
          <a:p>
            <a:pPr marL="425450" indent="-342900" algn="just" eaLnBrk="0" hangingPunct="0">
              <a:buFont typeface="Wingdings" panose="05000000000000000000" pitchFamily="2" charset="2"/>
              <a:buChar char="Ø"/>
            </a:pPr>
            <a:r>
              <a:rPr lang="it-IT" sz="2000" dirty="0" smtClean="0"/>
              <a:t>genitori il cui figlio convivente minore di 16 anni è stato sottoposto a quarantena o isolamento obbligatorio, preventivo o fiduciario o al quale è stata sospesa la didattica in presenza </a:t>
            </a:r>
            <a:endParaRPr lang="it-IT" sz="2000" dirty="0"/>
          </a:p>
          <a:p>
            <a:pPr marL="425450" indent="-342900" algn="just" eaLnBrk="0" hangingPunct="0">
              <a:buFont typeface="Wingdings" panose="05000000000000000000" pitchFamily="2" charset="2"/>
              <a:buChar char="Ø"/>
            </a:pPr>
            <a:r>
              <a:rPr lang="it-IT" sz="2000" dirty="0" smtClean="0"/>
              <a:t>In possesso di certificazione attestante una condizione di rischio derivante da immunodepressione o da esiti da patologie oncologiche o dallo svolgimento di relative terapie salvavita  (c.d. lavoratori fragili), nonché i lavoratori in possesso del riconoscimento di disabilità con connotazione di gravità ai sensi dell’art. 3, comma 3, della Legge 104/1992 </a:t>
            </a:r>
          </a:p>
          <a:p>
            <a:pPr marL="425450" indent="-342900" algn="just" eaLnBrk="0" hangingPunct="0">
              <a:buFont typeface="Wingdings" panose="05000000000000000000" pitchFamily="2" charset="2"/>
              <a:buChar char="Ø"/>
            </a:pPr>
            <a:endParaRPr lang="it-IT" sz="1800" dirty="0" smtClean="0"/>
          </a:p>
        </p:txBody>
      </p:sp>
      <p:sp>
        <p:nvSpPr>
          <p:cNvPr id="4" name="Segnaposto numero diapositiva 3"/>
          <p:cNvSpPr>
            <a:spLocks noGrp="1"/>
          </p:cNvSpPr>
          <p:nvPr>
            <p:ph type="sldNum" sz="quarter" idx="12"/>
          </p:nvPr>
        </p:nvSpPr>
        <p:spPr/>
        <p:txBody>
          <a:bodyPr/>
          <a:lstStyle/>
          <a:p>
            <a:fld id="{D2E57653-3E58-4892-A7ED-712530ACC680}" type="slidenum">
              <a:rPr kumimoji="0" lang="en-US" sz="2800" b="1" smtClean="0">
                <a:solidFill>
                  <a:schemeClr val="tx2"/>
                </a:solidFill>
              </a:rPr>
              <a:pPr/>
              <a:t>18</a:t>
            </a:fld>
            <a:endParaRPr kumimoji="0" lang="en-US" b="1" dirty="0">
              <a:solidFill>
                <a:schemeClr val="tx2"/>
              </a:solidFill>
            </a:endParaRPr>
          </a:p>
        </p:txBody>
      </p:sp>
      <p:sp>
        <p:nvSpPr>
          <p:cNvPr id="5" name="Segnaposto piè di pagina 4"/>
          <p:cNvSpPr>
            <a:spLocks noGrp="1"/>
          </p:cNvSpPr>
          <p:nvPr>
            <p:ph type="ftr" sz="quarter" idx="11"/>
          </p:nvPr>
        </p:nvSpPr>
        <p:spPr/>
        <p:txBody>
          <a:bodyPr/>
          <a:lstStyle/>
          <a:p>
            <a:pPr algn="ctr"/>
            <a:r>
              <a:rPr lang="it-IT" sz="1400" dirty="0">
                <a:solidFill>
                  <a:srgbClr val="C00000"/>
                </a:solidFill>
                <a:latin typeface="Arial Black" panose="020B0A04020102020204" pitchFamily="34" charset="0"/>
              </a:rPr>
              <a:t>USR LIGURIA –    ISTITUTO COMPRENSIVO PEGLI</a:t>
            </a:r>
            <a:endParaRPr lang="it-IT" sz="1400" dirty="0">
              <a:solidFill>
                <a:srgbClr val="C00000"/>
              </a:solidFill>
              <a:latin typeface="Arial Black" panose="020B0A04020102020204" pitchFamily="34" charset="0"/>
            </a:endParaRPr>
          </a:p>
        </p:txBody>
      </p:sp>
    </p:spTree>
    <p:extLst>
      <p:ext uri="{BB962C8B-B14F-4D97-AF65-F5344CB8AC3E}">
        <p14:creationId xmlns:p14="http://schemas.microsoft.com/office/powerpoint/2010/main" val="42012247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a:xfrm>
            <a:off x="1225530" y="304800"/>
            <a:ext cx="7498080" cy="1143000"/>
          </a:xfrm>
        </p:spPr>
        <p:txBody>
          <a:bodyPr>
            <a:normAutofit/>
          </a:bodyPr>
          <a:lstStyle/>
          <a:p>
            <a:pPr algn="ctr"/>
            <a:r>
              <a:rPr lang="it-IT" sz="2800" dirty="0" smtClean="0">
                <a:solidFill>
                  <a:srgbClr val="C00000"/>
                </a:solidFill>
              </a:rPr>
              <a:t>VERBALE DI CONFRONTO DEL 27.11.2020: LAVORO AGILE PERSONALE ATA</a:t>
            </a:r>
            <a:endParaRPr lang="it-IT" sz="2800" dirty="0"/>
          </a:p>
        </p:txBody>
      </p:sp>
      <p:sp>
        <p:nvSpPr>
          <p:cNvPr id="3" name="Segnaposto contenuto 2"/>
          <p:cNvSpPr>
            <a:spLocks noGrp="1"/>
          </p:cNvSpPr>
          <p:nvPr>
            <p:ph idx="1"/>
          </p:nvPr>
        </p:nvSpPr>
        <p:spPr>
          <a:xfrm>
            <a:off x="1225530" y="1772816"/>
            <a:ext cx="7708158" cy="4475584"/>
          </a:xfrm>
        </p:spPr>
        <p:txBody>
          <a:bodyPr>
            <a:normAutofit/>
          </a:bodyPr>
          <a:lstStyle/>
          <a:p>
            <a:pPr marL="87313" indent="-4763" algn="just" eaLnBrk="0" hangingPunct="0">
              <a:buNone/>
            </a:pPr>
            <a:r>
              <a:rPr lang="it-IT" sz="2800" dirty="0" smtClean="0">
                <a:solidFill>
                  <a:srgbClr val="002060"/>
                </a:solidFill>
              </a:rPr>
              <a:t>Il M.I. e le OO.SS. concordano, limitatamente al perdurare della pandemia, l’accesso </a:t>
            </a:r>
            <a:r>
              <a:rPr lang="it-IT" sz="2800" dirty="0">
                <a:solidFill>
                  <a:srgbClr val="002060"/>
                </a:solidFill>
              </a:rPr>
              <a:t>al lavoro </a:t>
            </a:r>
            <a:r>
              <a:rPr lang="it-IT" sz="2800" dirty="0" smtClean="0">
                <a:solidFill>
                  <a:srgbClr val="002060"/>
                </a:solidFill>
              </a:rPr>
              <a:t>agile:</a:t>
            </a:r>
          </a:p>
          <a:p>
            <a:pPr marL="425450" indent="-342900" algn="just" eaLnBrk="0" hangingPunct="0">
              <a:buFont typeface="Wingdings" panose="05000000000000000000" pitchFamily="2" charset="2"/>
              <a:buChar char="Ø"/>
            </a:pPr>
            <a:r>
              <a:rPr lang="it-IT" sz="2800" dirty="0" smtClean="0"/>
              <a:t>con figli disabili che necessitino di un intervento assistenziale permanente, continuativo e globale, ai sensi dell’art. 39 del D.L. 18/2020</a:t>
            </a:r>
          </a:p>
          <a:p>
            <a:pPr marL="425450" indent="-342900" algn="just" eaLnBrk="0" hangingPunct="0">
              <a:buFont typeface="Wingdings" panose="05000000000000000000" pitchFamily="2" charset="2"/>
              <a:buChar char="Ø"/>
            </a:pPr>
            <a:r>
              <a:rPr lang="it-IT" sz="2800" dirty="0" smtClean="0"/>
              <a:t>dichiarati in condizione di fragilità dal medico competente, secondo le modalità e le indicazioni previste dalla Nota 11 settembre 2020, n. 1585</a:t>
            </a:r>
            <a:endParaRPr lang="it-IT" sz="2800" dirty="0"/>
          </a:p>
          <a:p>
            <a:pPr marL="425450" indent="-342900" algn="just" eaLnBrk="0" hangingPunct="0">
              <a:buFont typeface="Wingdings" panose="05000000000000000000" pitchFamily="2" charset="2"/>
              <a:buChar char="Ø"/>
            </a:pPr>
            <a:r>
              <a:rPr lang="it-IT" sz="2800" dirty="0" smtClean="0"/>
              <a:t>conviventi di persone immunodepresse</a:t>
            </a:r>
          </a:p>
        </p:txBody>
      </p:sp>
      <p:sp>
        <p:nvSpPr>
          <p:cNvPr id="4" name="Segnaposto numero diapositiva 3"/>
          <p:cNvSpPr>
            <a:spLocks noGrp="1"/>
          </p:cNvSpPr>
          <p:nvPr>
            <p:ph type="sldNum" sz="quarter" idx="12"/>
          </p:nvPr>
        </p:nvSpPr>
        <p:spPr/>
        <p:txBody>
          <a:bodyPr/>
          <a:lstStyle/>
          <a:p>
            <a:fld id="{D2E57653-3E58-4892-A7ED-712530ACC680}" type="slidenum">
              <a:rPr kumimoji="0" lang="en-US" sz="2800" b="1" smtClean="0">
                <a:solidFill>
                  <a:schemeClr val="tx2"/>
                </a:solidFill>
              </a:rPr>
              <a:pPr/>
              <a:t>19</a:t>
            </a:fld>
            <a:endParaRPr kumimoji="0" lang="en-US" b="1" dirty="0">
              <a:solidFill>
                <a:schemeClr val="tx2"/>
              </a:solidFill>
            </a:endParaRPr>
          </a:p>
        </p:txBody>
      </p:sp>
      <p:sp>
        <p:nvSpPr>
          <p:cNvPr id="5" name="Segnaposto piè di pagina 4"/>
          <p:cNvSpPr>
            <a:spLocks noGrp="1"/>
          </p:cNvSpPr>
          <p:nvPr>
            <p:ph type="ftr" sz="quarter" idx="11"/>
          </p:nvPr>
        </p:nvSpPr>
        <p:spPr/>
        <p:txBody>
          <a:bodyPr/>
          <a:lstStyle/>
          <a:p>
            <a:pPr algn="ctr"/>
            <a:r>
              <a:rPr lang="it-IT" sz="1400" dirty="0">
                <a:solidFill>
                  <a:srgbClr val="C00000"/>
                </a:solidFill>
                <a:latin typeface="Arial Black" panose="020B0A04020102020204" pitchFamily="34" charset="0"/>
              </a:rPr>
              <a:t>USR LIGURIA –    ISTITUTO COMPRENSIVO PEGLI</a:t>
            </a:r>
            <a:endParaRPr lang="it-IT" sz="1400" dirty="0">
              <a:solidFill>
                <a:srgbClr val="C00000"/>
              </a:solidFill>
              <a:latin typeface="Arial Black" panose="020B0A04020102020204" pitchFamily="34" charset="0"/>
            </a:endParaRPr>
          </a:p>
        </p:txBody>
      </p:sp>
    </p:spTree>
    <p:extLst>
      <p:ext uri="{BB962C8B-B14F-4D97-AF65-F5344CB8AC3E}">
        <p14:creationId xmlns:p14="http://schemas.microsoft.com/office/powerpoint/2010/main" val="20298578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a:solidFill>
                  <a:schemeClr val="bg2">
                    <a:lumMod val="50000"/>
                  </a:schemeClr>
                </a:solidFill>
                <a:latin typeface="Arial" panose="020B0604020202020204" pitchFamily="34" charset="0"/>
                <a:cs typeface="Arial" panose="020B0604020202020204" pitchFamily="34" charset="0"/>
              </a:rPr>
              <a:t>Formazione DSGA neoassunti </a:t>
            </a:r>
            <a:r>
              <a:rPr lang="it-IT" sz="2800" dirty="0" err="1">
                <a:solidFill>
                  <a:schemeClr val="bg2">
                    <a:lumMod val="50000"/>
                  </a:schemeClr>
                </a:solidFill>
                <a:latin typeface="Arial" panose="020B0604020202020204" pitchFamily="34" charset="0"/>
                <a:cs typeface="Arial" panose="020B0604020202020204" pitchFamily="34" charset="0"/>
              </a:rPr>
              <a:t>a.s.</a:t>
            </a:r>
            <a:r>
              <a:rPr lang="it-IT" sz="2800" dirty="0">
                <a:solidFill>
                  <a:schemeClr val="bg2">
                    <a:lumMod val="50000"/>
                  </a:schemeClr>
                </a:solidFill>
                <a:latin typeface="Arial" panose="020B0604020202020204" pitchFamily="34" charset="0"/>
                <a:cs typeface="Arial" panose="020B0604020202020204" pitchFamily="34" charset="0"/>
              </a:rPr>
              <a:t> 2020/2021</a:t>
            </a:r>
          </a:p>
        </p:txBody>
      </p:sp>
      <p:sp>
        <p:nvSpPr>
          <p:cNvPr id="3" name="Segnaposto contenuto 2"/>
          <p:cNvSpPr>
            <a:spLocks noGrp="1"/>
          </p:cNvSpPr>
          <p:nvPr>
            <p:ph idx="1"/>
          </p:nvPr>
        </p:nvSpPr>
        <p:spPr>
          <a:xfrm>
            <a:off x="827584" y="1447800"/>
            <a:ext cx="8106104" cy="4800600"/>
          </a:xfrm>
        </p:spPr>
        <p:txBody>
          <a:bodyPr>
            <a:normAutofit/>
          </a:bodyPr>
          <a:lstStyle/>
          <a:p>
            <a:pPr marL="82296" indent="0">
              <a:buNone/>
            </a:pPr>
            <a:endParaRPr lang="it-IT" sz="7200" dirty="0" smtClean="0">
              <a:solidFill>
                <a:srgbClr val="0070C0"/>
              </a:solidFill>
            </a:endParaRPr>
          </a:p>
          <a:p>
            <a:pPr marL="82296" indent="0" algn="ctr">
              <a:buNone/>
            </a:pPr>
            <a:r>
              <a:rPr lang="it-IT" sz="7200" dirty="0" smtClean="0">
                <a:solidFill>
                  <a:srgbClr val="0070C0"/>
                </a:solidFill>
              </a:rPr>
              <a:t>LAVORO AGILE</a:t>
            </a:r>
            <a:endParaRPr lang="it-IT" sz="7200" dirty="0">
              <a:solidFill>
                <a:srgbClr val="0070C0"/>
              </a:solidFill>
            </a:endParaRPr>
          </a:p>
        </p:txBody>
      </p:sp>
      <p:sp>
        <p:nvSpPr>
          <p:cNvPr id="4" name="Segnaposto numero diapositiva 3"/>
          <p:cNvSpPr>
            <a:spLocks noGrp="1"/>
          </p:cNvSpPr>
          <p:nvPr>
            <p:ph type="sldNum" sz="quarter" idx="12"/>
          </p:nvPr>
        </p:nvSpPr>
        <p:spPr/>
        <p:txBody>
          <a:bodyPr/>
          <a:lstStyle/>
          <a:p>
            <a:fld id="{D2E57653-3E58-4892-A7ED-712530ACC680}" type="slidenum">
              <a:rPr kumimoji="0" lang="en-US" sz="2800" b="1" smtClean="0">
                <a:solidFill>
                  <a:schemeClr val="tx2"/>
                </a:solidFill>
              </a:rPr>
              <a:pPr/>
              <a:t>2</a:t>
            </a:fld>
            <a:endParaRPr kumimoji="0" lang="en-US" b="1" dirty="0">
              <a:solidFill>
                <a:schemeClr val="tx2"/>
              </a:solidFill>
            </a:endParaRPr>
          </a:p>
        </p:txBody>
      </p:sp>
      <p:sp>
        <p:nvSpPr>
          <p:cNvPr id="5" name="Segnaposto piè di pagina 4"/>
          <p:cNvSpPr>
            <a:spLocks noGrp="1"/>
          </p:cNvSpPr>
          <p:nvPr>
            <p:ph type="ftr" sz="quarter" idx="11"/>
          </p:nvPr>
        </p:nvSpPr>
        <p:spPr/>
        <p:txBody>
          <a:bodyPr/>
          <a:lstStyle/>
          <a:p>
            <a:pPr algn="ctr"/>
            <a:r>
              <a:rPr lang="it-IT" sz="1400" dirty="0">
                <a:solidFill>
                  <a:srgbClr val="C00000"/>
                </a:solidFill>
                <a:latin typeface="Arial Black" panose="020B0A04020102020204" pitchFamily="34" charset="0"/>
              </a:rPr>
              <a:t>USR </a:t>
            </a:r>
            <a:r>
              <a:rPr lang="it-IT" sz="1400" dirty="0" smtClean="0">
                <a:solidFill>
                  <a:srgbClr val="C00000"/>
                </a:solidFill>
                <a:latin typeface="Arial Black" panose="020B0A04020102020204" pitchFamily="34" charset="0"/>
              </a:rPr>
              <a:t>LIGURIA </a:t>
            </a:r>
            <a:r>
              <a:rPr lang="it-IT" sz="1400" dirty="0">
                <a:solidFill>
                  <a:srgbClr val="C00000"/>
                </a:solidFill>
                <a:latin typeface="Arial Black" panose="020B0A04020102020204" pitchFamily="34" charset="0"/>
              </a:rPr>
              <a:t>–    </a:t>
            </a:r>
            <a:r>
              <a:rPr lang="it-IT" sz="1400" dirty="0">
                <a:solidFill>
                  <a:srgbClr val="C00000"/>
                </a:solidFill>
                <a:latin typeface="Arial Black" panose="020B0A04020102020204" pitchFamily="34" charset="0"/>
              </a:rPr>
              <a:t>ISTITUTO COMPRENSIVO PEGLI</a:t>
            </a:r>
            <a:endParaRPr lang="it-IT" sz="1400" dirty="0">
              <a:solidFill>
                <a:srgbClr val="C00000"/>
              </a:solidFill>
              <a:latin typeface="Arial Black" panose="020B0A04020102020204" pitchFamily="34" charset="0"/>
            </a:endParaRPr>
          </a:p>
        </p:txBody>
      </p:sp>
    </p:spTree>
    <p:extLst>
      <p:ext uri="{BB962C8B-B14F-4D97-AF65-F5344CB8AC3E}">
        <p14:creationId xmlns:p14="http://schemas.microsoft.com/office/powerpoint/2010/main" val="32651558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a:xfrm>
            <a:off x="683568" y="304800"/>
            <a:ext cx="8040042" cy="1143000"/>
          </a:xfrm>
        </p:spPr>
        <p:txBody>
          <a:bodyPr>
            <a:normAutofit/>
          </a:bodyPr>
          <a:lstStyle/>
          <a:p>
            <a:pPr algn="ctr"/>
            <a:r>
              <a:rPr lang="it-IT" sz="2800" dirty="0" smtClean="0">
                <a:solidFill>
                  <a:srgbClr val="C00000"/>
                </a:solidFill>
              </a:rPr>
              <a:t>VERBALE DI CONFRONTO DEL 27.11.2020: LAVORO AGILE PERSONALE ATA</a:t>
            </a:r>
            <a:endParaRPr lang="it-IT" sz="2800" dirty="0"/>
          </a:p>
        </p:txBody>
      </p:sp>
      <p:sp>
        <p:nvSpPr>
          <p:cNvPr id="3" name="Segnaposto contenuto 2"/>
          <p:cNvSpPr>
            <a:spLocks noGrp="1"/>
          </p:cNvSpPr>
          <p:nvPr>
            <p:ph idx="1"/>
          </p:nvPr>
        </p:nvSpPr>
        <p:spPr>
          <a:xfrm>
            <a:off x="395536" y="1844824"/>
            <a:ext cx="8538152" cy="4403576"/>
          </a:xfrm>
        </p:spPr>
        <p:txBody>
          <a:bodyPr>
            <a:normAutofit/>
          </a:bodyPr>
          <a:lstStyle/>
          <a:p>
            <a:pPr marL="87313" indent="-4763" algn="just" eaLnBrk="0" hangingPunct="0">
              <a:buNone/>
            </a:pPr>
            <a:r>
              <a:rPr lang="it-IT" sz="2400" dirty="0" smtClean="0">
                <a:solidFill>
                  <a:srgbClr val="002060"/>
                </a:solidFill>
              </a:rPr>
              <a:t>Il M.I. e le OO.SS. concordano, limitatamente al perdurare della pandemia, l’accesso </a:t>
            </a:r>
            <a:r>
              <a:rPr lang="it-IT" sz="2400" dirty="0">
                <a:solidFill>
                  <a:srgbClr val="002060"/>
                </a:solidFill>
              </a:rPr>
              <a:t>al lavoro </a:t>
            </a:r>
            <a:r>
              <a:rPr lang="it-IT" sz="2400" dirty="0" smtClean="0">
                <a:solidFill>
                  <a:srgbClr val="002060"/>
                </a:solidFill>
              </a:rPr>
              <a:t>agile per il rimanente personale:</a:t>
            </a:r>
          </a:p>
          <a:p>
            <a:pPr marL="425450" indent="-342900" algn="just" eaLnBrk="0" hangingPunct="0">
              <a:buFont typeface="Wingdings" panose="05000000000000000000" pitchFamily="2" charset="2"/>
              <a:buChar char="Ø"/>
            </a:pPr>
            <a:r>
              <a:rPr lang="it-IT" sz="2000" dirty="0" smtClean="0"/>
              <a:t>nelle I.S. ove non risultano sospese le attività didattiche in presenza,  le prestazioni lavorative sono, ordinariamente,  svolte in presenza</a:t>
            </a:r>
          </a:p>
          <a:p>
            <a:pPr marL="425450" indent="-342900" algn="just" eaLnBrk="0" hangingPunct="0">
              <a:buFont typeface="Wingdings" panose="05000000000000000000" pitchFamily="2" charset="2"/>
              <a:buChar char="Ø"/>
            </a:pPr>
            <a:r>
              <a:rPr lang="it-IT" sz="2000" dirty="0" smtClean="0"/>
              <a:t>Nel caso di attività didattiche da remoto, si favorirà, compatibilmente con le possibilità organizzative e l’effettività del servizio, l’accesso allo svolgimento della prestazione lavorativa in modalità agile, nella percentuale più elevata possibile, per tutte quelle attività che possono essere svolte al proprio domicilio o in modalità a distanza. Ciò anche ricorrendo, ove possibile, all’organizzazione del lavoro su base giornaliera, settimanale o plurisettimanale </a:t>
            </a:r>
          </a:p>
        </p:txBody>
      </p:sp>
      <p:sp>
        <p:nvSpPr>
          <p:cNvPr id="4" name="Segnaposto numero diapositiva 3"/>
          <p:cNvSpPr>
            <a:spLocks noGrp="1"/>
          </p:cNvSpPr>
          <p:nvPr>
            <p:ph type="sldNum" sz="quarter" idx="12"/>
          </p:nvPr>
        </p:nvSpPr>
        <p:spPr/>
        <p:txBody>
          <a:bodyPr/>
          <a:lstStyle/>
          <a:p>
            <a:fld id="{D2E57653-3E58-4892-A7ED-712530ACC680}" type="slidenum">
              <a:rPr kumimoji="0" lang="en-US" sz="2800" b="1" smtClean="0">
                <a:solidFill>
                  <a:schemeClr val="tx2"/>
                </a:solidFill>
              </a:rPr>
              <a:pPr/>
              <a:t>20</a:t>
            </a:fld>
            <a:endParaRPr kumimoji="0" lang="en-US" b="1" dirty="0">
              <a:solidFill>
                <a:schemeClr val="tx2"/>
              </a:solidFill>
            </a:endParaRPr>
          </a:p>
        </p:txBody>
      </p:sp>
      <p:sp>
        <p:nvSpPr>
          <p:cNvPr id="5" name="Segnaposto piè di pagina 4"/>
          <p:cNvSpPr>
            <a:spLocks noGrp="1"/>
          </p:cNvSpPr>
          <p:nvPr>
            <p:ph type="ftr" sz="quarter" idx="11"/>
          </p:nvPr>
        </p:nvSpPr>
        <p:spPr>
          <a:xfrm>
            <a:off x="899592" y="6248400"/>
            <a:ext cx="6753244" cy="338160"/>
          </a:xfrm>
        </p:spPr>
        <p:txBody>
          <a:bodyPr/>
          <a:lstStyle/>
          <a:p>
            <a:pPr algn="ctr"/>
            <a:r>
              <a:rPr lang="it-IT" sz="1400" dirty="0">
                <a:solidFill>
                  <a:srgbClr val="C00000"/>
                </a:solidFill>
                <a:latin typeface="Arial Black" panose="020B0A04020102020204" pitchFamily="34" charset="0"/>
              </a:rPr>
              <a:t>USR LIGURIA –    ISTITUTO COMPRENSIVO PEGLI</a:t>
            </a:r>
            <a:endParaRPr lang="it-IT" sz="1400" dirty="0">
              <a:solidFill>
                <a:srgbClr val="C00000"/>
              </a:solidFill>
              <a:latin typeface="Arial Black" panose="020B0A04020102020204" pitchFamily="34" charset="0"/>
            </a:endParaRPr>
          </a:p>
        </p:txBody>
      </p:sp>
    </p:spTree>
    <p:extLst>
      <p:ext uri="{BB962C8B-B14F-4D97-AF65-F5344CB8AC3E}">
        <p14:creationId xmlns:p14="http://schemas.microsoft.com/office/powerpoint/2010/main" val="31372799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a:xfrm>
            <a:off x="611560" y="332656"/>
            <a:ext cx="7498080" cy="1143000"/>
          </a:xfrm>
        </p:spPr>
        <p:txBody>
          <a:bodyPr>
            <a:normAutofit/>
          </a:bodyPr>
          <a:lstStyle/>
          <a:p>
            <a:pPr algn="ctr"/>
            <a:r>
              <a:rPr lang="it-IT" sz="2800" dirty="0" smtClean="0">
                <a:solidFill>
                  <a:srgbClr val="C00000"/>
                </a:solidFill>
              </a:rPr>
              <a:t>VERBALE DI CONFRONTO DEL 27.11.2020: LAVORO AGILE PERSONALE ATA</a:t>
            </a:r>
            <a:endParaRPr lang="it-IT" sz="2800" dirty="0"/>
          </a:p>
        </p:txBody>
      </p:sp>
      <p:sp>
        <p:nvSpPr>
          <p:cNvPr id="3" name="Segnaposto contenuto 2"/>
          <p:cNvSpPr>
            <a:spLocks noGrp="1"/>
          </p:cNvSpPr>
          <p:nvPr>
            <p:ph idx="1"/>
          </p:nvPr>
        </p:nvSpPr>
        <p:spPr>
          <a:xfrm>
            <a:off x="323528" y="1844824"/>
            <a:ext cx="8610160" cy="4403576"/>
          </a:xfrm>
        </p:spPr>
        <p:txBody>
          <a:bodyPr>
            <a:normAutofit/>
          </a:bodyPr>
          <a:lstStyle/>
          <a:p>
            <a:pPr marL="87313" indent="-4763" algn="just" eaLnBrk="0" hangingPunct="0">
              <a:buNone/>
            </a:pPr>
            <a:r>
              <a:rPr lang="it-IT" sz="2000" dirty="0" smtClean="0">
                <a:solidFill>
                  <a:srgbClr val="002060"/>
                </a:solidFill>
              </a:rPr>
              <a:t>Il M.I. e le OO.SS. concordano, limitatamente al perdurare della pandemia, l’accesso </a:t>
            </a:r>
            <a:r>
              <a:rPr lang="it-IT" sz="2000" dirty="0">
                <a:solidFill>
                  <a:srgbClr val="002060"/>
                </a:solidFill>
              </a:rPr>
              <a:t>al lavoro </a:t>
            </a:r>
            <a:r>
              <a:rPr lang="it-IT" sz="2000" dirty="0" smtClean="0">
                <a:solidFill>
                  <a:srgbClr val="002060"/>
                </a:solidFill>
              </a:rPr>
              <a:t>agile per il rimanente personale:</a:t>
            </a:r>
          </a:p>
          <a:p>
            <a:pPr marL="425450" indent="-342900" algn="just" eaLnBrk="0" hangingPunct="0">
              <a:buFont typeface="Wingdings" panose="05000000000000000000" pitchFamily="2" charset="2"/>
              <a:buChar char="Ø"/>
            </a:pPr>
            <a:r>
              <a:rPr lang="it-IT" sz="2000" dirty="0" smtClean="0"/>
              <a:t>In base alle esigenze funzionali delle scuole, il Dirigente Scolastico definirà informandone la RSU, i criteri generali per l’individuazione delle quote di personale che potrà accedere al lavoro agile. </a:t>
            </a:r>
          </a:p>
          <a:p>
            <a:pPr marL="425450" indent="-342900" algn="just" eaLnBrk="0" hangingPunct="0">
              <a:buFont typeface="Wingdings" panose="05000000000000000000" pitchFamily="2" charset="2"/>
              <a:buChar char="Ø"/>
            </a:pPr>
            <a:r>
              <a:rPr lang="it-IT" sz="2000" dirty="0" smtClean="0"/>
              <a:t>Nella determinazione dei criteri generali, il D.S. terrà conto, prioritariamente, delle esigenze delle lavoratrici madri che abbiano fruito del congedo obbligatorio di maternità nei tre anni  antecedenti alla richiesta di accesso al lavoro agile, di genitori di figli minori, di chi utilizza i mezzi pubblici  per raggiungere la sede di servizio, </a:t>
            </a:r>
            <a:r>
              <a:rPr lang="it-IT" sz="2000" dirty="0" err="1" smtClean="0"/>
              <a:t>dele</a:t>
            </a:r>
            <a:r>
              <a:rPr lang="it-IT" sz="2000" dirty="0" smtClean="0"/>
              <a:t> esigenze di cura e assistenza nei confronti di parenti/congiunti non autosufficienti.</a:t>
            </a:r>
          </a:p>
        </p:txBody>
      </p:sp>
      <p:sp>
        <p:nvSpPr>
          <p:cNvPr id="4" name="Segnaposto numero diapositiva 3"/>
          <p:cNvSpPr>
            <a:spLocks noGrp="1"/>
          </p:cNvSpPr>
          <p:nvPr>
            <p:ph type="sldNum" sz="quarter" idx="12"/>
          </p:nvPr>
        </p:nvSpPr>
        <p:spPr/>
        <p:txBody>
          <a:bodyPr/>
          <a:lstStyle/>
          <a:p>
            <a:fld id="{D2E57653-3E58-4892-A7ED-712530ACC680}" type="slidenum">
              <a:rPr kumimoji="0" lang="en-US" sz="2800" b="1" smtClean="0">
                <a:solidFill>
                  <a:schemeClr val="tx2"/>
                </a:solidFill>
              </a:rPr>
              <a:pPr/>
              <a:t>21</a:t>
            </a:fld>
            <a:endParaRPr kumimoji="0" lang="en-US" b="1" dirty="0">
              <a:solidFill>
                <a:schemeClr val="tx2"/>
              </a:solidFill>
            </a:endParaRPr>
          </a:p>
        </p:txBody>
      </p:sp>
      <p:sp>
        <p:nvSpPr>
          <p:cNvPr id="5" name="Segnaposto piè di pagina 4"/>
          <p:cNvSpPr>
            <a:spLocks noGrp="1"/>
          </p:cNvSpPr>
          <p:nvPr>
            <p:ph type="ftr" sz="quarter" idx="11"/>
          </p:nvPr>
        </p:nvSpPr>
        <p:spPr/>
        <p:txBody>
          <a:bodyPr/>
          <a:lstStyle/>
          <a:p>
            <a:pPr algn="ctr"/>
            <a:r>
              <a:rPr lang="it-IT" sz="1400" dirty="0">
                <a:solidFill>
                  <a:srgbClr val="C00000"/>
                </a:solidFill>
                <a:latin typeface="Arial Black" panose="020B0A04020102020204" pitchFamily="34" charset="0"/>
              </a:rPr>
              <a:t>USR LIGURIA –    ISTITUTO COMPRENSIVO PEGLI</a:t>
            </a:r>
            <a:endParaRPr lang="it-IT" sz="1400" dirty="0">
              <a:solidFill>
                <a:srgbClr val="C00000"/>
              </a:solidFill>
              <a:latin typeface="Arial Black" panose="020B0A04020102020204" pitchFamily="34" charset="0"/>
            </a:endParaRPr>
          </a:p>
        </p:txBody>
      </p:sp>
    </p:spTree>
    <p:extLst>
      <p:ext uri="{BB962C8B-B14F-4D97-AF65-F5344CB8AC3E}">
        <p14:creationId xmlns:p14="http://schemas.microsoft.com/office/powerpoint/2010/main" val="20593791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a:xfrm>
            <a:off x="683568" y="304800"/>
            <a:ext cx="8040042" cy="1143000"/>
          </a:xfrm>
        </p:spPr>
        <p:txBody>
          <a:bodyPr>
            <a:normAutofit/>
          </a:bodyPr>
          <a:lstStyle/>
          <a:p>
            <a:pPr algn="ctr"/>
            <a:r>
              <a:rPr lang="it-IT" sz="2800" dirty="0" smtClean="0">
                <a:solidFill>
                  <a:srgbClr val="C00000"/>
                </a:solidFill>
              </a:rPr>
              <a:t>VERBALE DI CONFRONTO DEL 27.11.2020: LAVORO AGILE PERSONALE ATA</a:t>
            </a:r>
            <a:endParaRPr lang="it-IT" sz="2800" dirty="0"/>
          </a:p>
        </p:txBody>
      </p:sp>
      <p:sp>
        <p:nvSpPr>
          <p:cNvPr id="3" name="Segnaposto contenuto 2"/>
          <p:cNvSpPr>
            <a:spLocks noGrp="1"/>
          </p:cNvSpPr>
          <p:nvPr>
            <p:ph idx="1"/>
          </p:nvPr>
        </p:nvSpPr>
        <p:spPr>
          <a:xfrm>
            <a:off x="467544" y="1700808"/>
            <a:ext cx="8466144" cy="4547592"/>
          </a:xfrm>
        </p:spPr>
        <p:txBody>
          <a:bodyPr>
            <a:normAutofit/>
          </a:bodyPr>
          <a:lstStyle/>
          <a:p>
            <a:pPr marL="87313" indent="-4763" algn="just" eaLnBrk="0" hangingPunct="0">
              <a:buNone/>
            </a:pPr>
            <a:r>
              <a:rPr lang="it-IT" sz="1800" dirty="0" smtClean="0">
                <a:solidFill>
                  <a:srgbClr val="002060"/>
                </a:solidFill>
              </a:rPr>
              <a:t>Il M.I. e le OO.SS. concordano, limitatamente al perdurare della pandemia, l’accesso </a:t>
            </a:r>
            <a:r>
              <a:rPr lang="it-IT" sz="1800" dirty="0">
                <a:solidFill>
                  <a:srgbClr val="002060"/>
                </a:solidFill>
              </a:rPr>
              <a:t>al lavoro </a:t>
            </a:r>
            <a:r>
              <a:rPr lang="it-IT" sz="1800" dirty="0" smtClean="0">
                <a:solidFill>
                  <a:srgbClr val="002060"/>
                </a:solidFill>
              </a:rPr>
              <a:t>agile per il rimanente personale:</a:t>
            </a:r>
          </a:p>
          <a:p>
            <a:pPr marL="87313" indent="-4763" algn="just" eaLnBrk="0" hangingPunct="0">
              <a:buNone/>
            </a:pPr>
            <a:r>
              <a:rPr lang="it-IT" sz="1800" dirty="0" smtClean="0"/>
              <a:t>Il D.S., sulla base della proposta organizzativa formulata dal DSGA, determinerà  le quote di personale necessarie </a:t>
            </a:r>
            <a:r>
              <a:rPr lang="it-IT" sz="1800" dirty="0"/>
              <a:t>ad </a:t>
            </a:r>
            <a:r>
              <a:rPr lang="it-IT" sz="1800" dirty="0" smtClean="0"/>
              <a:t>assicurare l’apertura dei locali scolastici e l’operatività dei servizi ATA (pulizia e igienizzazione dei locali, assistenza alunni con disabilità, funzionamento laboratori, ecc.), seguendo i criteri citati di </a:t>
            </a:r>
            <a:r>
              <a:rPr lang="it-IT" sz="1800" dirty="0" err="1" smtClean="0"/>
              <a:t>viciniorietà</a:t>
            </a:r>
            <a:r>
              <a:rPr lang="it-IT" sz="1800" dirty="0" smtClean="0"/>
              <a:t> di domicilio, lavoratori su cui non grava la cura dei figli, utilizzo di mezzi pubblici per recarsi al lavoro, rotazione.</a:t>
            </a:r>
          </a:p>
          <a:p>
            <a:pPr marL="87313" indent="-4763" algn="just" eaLnBrk="0" hangingPunct="0">
              <a:buNone/>
            </a:pPr>
            <a:r>
              <a:rPr lang="it-IT" sz="1800" dirty="0" smtClean="0"/>
              <a:t>L’I.S. assicura attività di formazione tempestiva ed adeguata ai sensi dell’art. 13 del D.L.gs 7 marzo 2005, n. 82, integrando il piano di formazione del personale ATA; tale attività assolve agli obblighi di servizio per il corrispondente impegno orario anche se svolta da remoto.</a:t>
            </a:r>
          </a:p>
          <a:p>
            <a:pPr marL="87313" indent="-4763" algn="just" eaLnBrk="0" hangingPunct="0">
              <a:buNone/>
            </a:pPr>
            <a:r>
              <a:rPr lang="it-IT" sz="1800" dirty="0" smtClean="0"/>
              <a:t>In ogni caso, le presenze del personale ATA saranno organizzate avendo cura di evitare la concentrazione degli orari di ingresso/uscita.</a:t>
            </a:r>
          </a:p>
        </p:txBody>
      </p:sp>
      <p:sp>
        <p:nvSpPr>
          <p:cNvPr id="4" name="Segnaposto numero diapositiva 3"/>
          <p:cNvSpPr>
            <a:spLocks noGrp="1"/>
          </p:cNvSpPr>
          <p:nvPr>
            <p:ph type="sldNum" sz="quarter" idx="12"/>
          </p:nvPr>
        </p:nvSpPr>
        <p:spPr/>
        <p:txBody>
          <a:bodyPr/>
          <a:lstStyle/>
          <a:p>
            <a:fld id="{D2E57653-3E58-4892-A7ED-712530ACC680}" type="slidenum">
              <a:rPr kumimoji="0" lang="en-US" sz="2800" b="1" smtClean="0">
                <a:solidFill>
                  <a:schemeClr val="tx2"/>
                </a:solidFill>
              </a:rPr>
              <a:pPr/>
              <a:t>22</a:t>
            </a:fld>
            <a:endParaRPr kumimoji="0" lang="en-US" b="1" dirty="0">
              <a:solidFill>
                <a:schemeClr val="tx2"/>
              </a:solidFill>
            </a:endParaRPr>
          </a:p>
        </p:txBody>
      </p:sp>
      <p:sp>
        <p:nvSpPr>
          <p:cNvPr id="5" name="Segnaposto piè di pagina 4"/>
          <p:cNvSpPr>
            <a:spLocks noGrp="1"/>
          </p:cNvSpPr>
          <p:nvPr>
            <p:ph type="ftr" sz="quarter" idx="11"/>
          </p:nvPr>
        </p:nvSpPr>
        <p:spPr/>
        <p:txBody>
          <a:bodyPr/>
          <a:lstStyle/>
          <a:p>
            <a:pPr algn="ctr"/>
            <a:r>
              <a:rPr lang="it-IT" sz="1400" dirty="0">
                <a:solidFill>
                  <a:srgbClr val="C00000"/>
                </a:solidFill>
                <a:latin typeface="Arial Black" panose="020B0A04020102020204" pitchFamily="34" charset="0"/>
              </a:rPr>
              <a:t>USR LIGURIA –    ISTITUTO COMPRENSIVO PEGLI</a:t>
            </a:r>
            <a:endParaRPr lang="it-IT" sz="1400" dirty="0">
              <a:solidFill>
                <a:srgbClr val="C00000"/>
              </a:solidFill>
              <a:latin typeface="Arial Black" panose="020B0A04020102020204" pitchFamily="34" charset="0"/>
            </a:endParaRPr>
          </a:p>
        </p:txBody>
      </p:sp>
    </p:spTree>
    <p:extLst>
      <p:ext uri="{BB962C8B-B14F-4D97-AF65-F5344CB8AC3E}">
        <p14:creationId xmlns:p14="http://schemas.microsoft.com/office/powerpoint/2010/main" val="9254223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a:xfrm>
            <a:off x="899592" y="274638"/>
            <a:ext cx="8034096" cy="1143000"/>
          </a:xfrm>
        </p:spPr>
        <p:txBody>
          <a:bodyPr/>
          <a:lstStyle/>
          <a:p>
            <a:pPr algn="ctr"/>
            <a:r>
              <a:rPr lang="it-IT" dirty="0" smtClean="0">
                <a:solidFill>
                  <a:srgbClr val="C00000"/>
                </a:solidFill>
              </a:rPr>
              <a:t>DPCM 3 novembre 2020</a:t>
            </a:r>
            <a:endParaRPr lang="it-IT" dirty="0">
              <a:solidFill>
                <a:srgbClr val="C00000"/>
              </a:solidFill>
            </a:endParaRPr>
          </a:p>
        </p:txBody>
      </p:sp>
      <p:sp>
        <p:nvSpPr>
          <p:cNvPr id="3" name="Segnaposto contenuto 2"/>
          <p:cNvSpPr>
            <a:spLocks noGrp="1"/>
          </p:cNvSpPr>
          <p:nvPr>
            <p:ph idx="1"/>
          </p:nvPr>
        </p:nvSpPr>
        <p:spPr>
          <a:xfrm>
            <a:off x="467544" y="1447800"/>
            <a:ext cx="8466144" cy="4800600"/>
          </a:xfrm>
        </p:spPr>
        <p:txBody>
          <a:bodyPr>
            <a:normAutofit fontScale="85000" lnSpcReduction="10000"/>
          </a:bodyPr>
          <a:lstStyle/>
          <a:p>
            <a:pPr algn="just" eaLnBrk="0" hangingPunct="0"/>
            <a:r>
              <a:rPr lang="it-IT" dirty="0" smtClean="0">
                <a:solidFill>
                  <a:schemeClr val="tx2"/>
                </a:solidFill>
              </a:rPr>
              <a:t>Sono previste tre aree corrispondenti ad altrettanti scenari di gravità e livelli di rischio:</a:t>
            </a:r>
          </a:p>
          <a:p>
            <a:pPr marL="720725" lvl="0" indent="-365125" algn="just" eaLnBrk="0" hangingPunct="0">
              <a:buFont typeface="Wingdings" pitchFamily="2" charset="2"/>
              <a:buChar char="Ø"/>
            </a:pPr>
            <a:r>
              <a:rPr lang="it-IT" dirty="0" smtClean="0">
                <a:solidFill>
                  <a:schemeClr val="tx2"/>
                </a:solidFill>
              </a:rPr>
              <a:t>massima gravità e rischio alto</a:t>
            </a:r>
          </a:p>
          <a:p>
            <a:pPr marL="720725" lvl="0" indent="-365125" algn="just" eaLnBrk="0" hangingPunct="0">
              <a:buFont typeface="Wingdings" pitchFamily="2" charset="2"/>
              <a:buChar char="Ø"/>
            </a:pPr>
            <a:r>
              <a:rPr lang="it-IT" dirty="0" smtClean="0">
                <a:solidFill>
                  <a:schemeClr val="tx2"/>
                </a:solidFill>
              </a:rPr>
              <a:t>elevata gravità e rischio alto</a:t>
            </a:r>
          </a:p>
          <a:p>
            <a:pPr marL="720725" lvl="0" indent="-365125" algn="just" eaLnBrk="0" hangingPunct="0">
              <a:buFont typeface="Wingdings" pitchFamily="2" charset="2"/>
              <a:buChar char="Ø"/>
            </a:pPr>
            <a:r>
              <a:rPr lang="it-IT" dirty="0" smtClean="0">
                <a:solidFill>
                  <a:schemeClr val="tx2"/>
                </a:solidFill>
              </a:rPr>
              <a:t>restanti regioni in cui valgono le misure stabilite a livello nazionale.</a:t>
            </a:r>
          </a:p>
          <a:p>
            <a:pPr algn="just" eaLnBrk="0" hangingPunct="0"/>
            <a:r>
              <a:rPr lang="it-IT" dirty="0" smtClean="0">
                <a:solidFill>
                  <a:schemeClr val="tx2"/>
                </a:solidFill>
              </a:rPr>
              <a:t>L'inserimento di un territorio in un'area anziché in un'altra è deciso da un'Ordinanza del Ministero della Salute.</a:t>
            </a:r>
          </a:p>
          <a:p>
            <a:pPr algn="just" eaLnBrk="0" hangingPunct="0"/>
            <a:r>
              <a:rPr lang="it-IT" dirty="0" smtClean="0">
                <a:solidFill>
                  <a:schemeClr val="tx2"/>
                </a:solidFill>
              </a:rPr>
              <a:t>Ricordiamo che su tutta Italia è previsto il "coprifuoco" dalle 22 alle 5, salvo motivate esigenze.</a:t>
            </a:r>
            <a:endParaRPr lang="it-IT" dirty="0">
              <a:solidFill>
                <a:schemeClr val="tx2"/>
              </a:solidFill>
            </a:endParaRPr>
          </a:p>
        </p:txBody>
      </p:sp>
      <p:sp>
        <p:nvSpPr>
          <p:cNvPr id="4" name="Segnaposto numero diapositiva 3"/>
          <p:cNvSpPr>
            <a:spLocks noGrp="1"/>
          </p:cNvSpPr>
          <p:nvPr>
            <p:ph type="sldNum" sz="quarter" idx="12"/>
          </p:nvPr>
        </p:nvSpPr>
        <p:spPr>
          <a:xfrm>
            <a:off x="8429652" y="6305550"/>
            <a:ext cx="641196" cy="476250"/>
          </a:xfrm>
        </p:spPr>
        <p:txBody>
          <a:bodyPr/>
          <a:lstStyle/>
          <a:p>
            <a:fld id="{D2E57653-3E58-4892-A7ED-712530ACC680}" type="slidenum">
              <a:rPr kumimoji="0" lang="en-US" sz="2800" b="1" smtClean="0">
                <a:solidFill>
                  <a:schemeClr val="tx2"/>
                </a:solidFill>
              </a:rPr>
              <a:pPr/>
              <a:t>23</a:t>
            </a:fld>
            <a:endParaRPr kumimoji="0" lang="en-US" b="1" dirty="0">
              <a:solidFill>
                <a:schemeClr val="tx2"/>
              </a:solidFill>
            </a:endParaRPr>
          </a:p>
        </p:txBody>
      </p:sp>
      <p:sp>
        <p:nvSpPr>
          <p:cNvPr id="5" name="Segnaposto piè di pagina 4"/>
          <p:cNvSpPr>
            <a:spLocks noGrp="1"/>
          </p:cNvSpPr>
          <p:nvPr>
            <p:ph type="ftr" sz="quarter" idx="11"/>
          </p:nvPr>
        </p:nvSpPr>
        <p:spPr>
          <a:xfrm>
            <a:off x="1857356" y="6305550"/>
            <a:ext cx="6753244" cy="338160"/>
          </a:xfrm>
        </p:spPr>
        <p:txBody>
          <a:bodyPr/>
          <a:lstStyle/>
          <a:p>
            <a:pPr algn="ctr"/>
            <a:r>
              <a:rPr lang="it-IT" sz="1400" dirty="0">
                <a:solidFill>
                  <a:srgbClr val="C00000"/>
                </a:solidFill>
                <a:latin typeface="Arial Black" panose="020B0A04020102020204" pitchFamily="34" charset="0"/>
              </a:rPr>
              <a:t>USR LIGURIA –    ISTITUTO COMPRENSIVO PEGLI</a:t>
            </a:r>
            <a:endParaRPr lang="it-IT" sz="1400" dirty="0">
              <a:solidFill>
                <a:srgbClr val="C00000"/>
              </a:solidFill>
              <a:latin typeface="Arial Black" panose="020B0A04020102020204"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a:xfrm>
            <a:off x="611560" y="276225"/>
            <a:ext cx="7498080" cy="1143000"/>
          </a:xfrm>
        </p:spPr>
        <p:txBody>
          <a:bodyPr/>
          <a:lstStyle/>
          <a:p>
            <a:r>
              <a:rPr lang="it-IT" dirty="0" smtClean="0">
                <a:solidFill>
                  <a:srgbClr val="C00000"/>
                </a:solidFill>
              </a:rPr>
              <a:t>Misure valide a livello nazionale</a:t>
            </a:r>
            <a:endParaRPr lang="it-IT" dirty="0">
              <a:solidFill>
                <a:srgbClr val="C00000"/>
              </a:solidFill>
            </a:endParaRPr>
          </a:p>
        </p:txBody>
      </p:sp>
      <p:sp>
        <p:nvSpPr>
          <p:cNvPr id="3" name="Segnaposto contenuto 2"/>
          <p:cNvSpPr>
            <a:spLocks noGrp="1"/>
          </p:cNvSpPr>
          <p:nvPr>
            <p:ph idx="1"/>
          </p:nvPr>
        </p:nvSpPr>
        <p:spPr>
          <a:xfrm>
            <a:off x="323528" y="1447800"/>
            <a:ext cx="8610160" cy="4800600"/>
          </a:xfrm>
        </p:spPr>
        <p:txBody>
          <a:bodyPr>
            <a:normAutofit fontScale="77500" lnSpcReduction="20000"/>
          </a:bodyPr>
          <a:lstStyle/>
          <a:p>
            <a:pPr marL="82296" lvl="0" indent="0" algn="just" eaLnBrk="0" hangingPunct="0">
              <a:buNone/>
            </a:pPr>
            <a:r>
              <a:rPr lang="it-IT" b="1" dirty="0" smtClean="0">
                <a:solidFill>
                  <a:schemeClr val="tx2"/>
                </a:solidFill>
              </a:rPr>
              <a:t>nelle scuole secondarie di II grado si passa alla didattica a distanza al 100%</a:t>
            </a:r>
            <a:r>
              <a:rPr lang="it-IT" dirty="0" smtClean="0">
                <a:solidFill>
                  <a:schemeClr val="tx2"/>
                </a:solidFill>
              </a:rPr>
              <a:t>. Resta salva la possibilità di svolgere attività in presenza qualora sia richiesto l’uso di laboratori o sia necessaria in ragione della situazione di disabilità dei soggetti coinvolti e in caso di disturbi specifici di apprendimento e di altri bisogni educativi speciali, garantendo comunque il collegamento on-line con gli alunni della classe che sono in didattica digitale integrata, in modo che sia garantita una relazione educativa che realizzi l’effettiva inclusione;</a:t>
            </a:r>
          </a:p>
          <a:p>
            <a:pPr marL="82296" lvl="0" indent="0" algn="just" eaLnBrk="0" hangingPunct="0">
              <a:buNone/>
            </a:pPr>
            <a:r>
              <a:rPr lang="it-IT" dirty="0" smtClean="0">
                <a:solidFill>
                  <a:schemeClr val="tx2"/>
                </a:solidFill>
              </a:rPr>
              <a:t>l’attività didattica ed educativa per il </a:t>
            </a:r>
            <a:r>
              <a:rPr lang="it-IT" b="1" dirty="0" smtClean="0">
                <a:solidFill>
                  <a:schemeClr val="tx2"/>
                </a:solidFill>
              </a:rPr>
              <a:t>primo ciclo di istruzione e per i servizi educativi per l’infanzia continua a svolgersi in presenza, con uso obbligatorio di dispostivi di protezione delle vie respiratorie</a:t>
            </a:r>
            <a:r>
              <a:rPr lang="it-IT" dirty="0" smtClean="0">
                <a:solidFill>
                  <a:schemeClr val="tx2"/>
                </a:solidFill>
              </a:rPr>
              <a:t>, salvo che per i bambini di età inferiore ai sei anni e per i soggetti con patologie o disabilità incompatibili con l'uso della mascherina;</a:t>
            </a:r>
            <a:endParaRPr lang="it-IT" dirty="0">
              <a:solidFill>
                <a:schemeClr val="tx2"/>
              </a:solidFill>
            </a:endParaRPr>
          </a:p>
        </p:txBody>
      </p:sp>
      <p:sp>
        <p:nvSpPr>
          <p:cNvPr id="4" name="Segnaposto numero diapositiva 3"/>
          <p:cNvSpPr>
            <a:spLocks noGrp="1"/>
          </p:cNvSpPr>
          <p:nvPr>
            <p:ph type="sldNum" sz="quarter" idx="12"/>
          </p:nvPr>
        </p:nvSpPr>
        <p:spPr>
          <a:xfrm>
            <a:off x="8429652" y="6305550"/>
            <a:ext cx="641196" cy="476250"/>
          </a:xfrm>
        </p:spPr>
        <p:txBody>
          <a:bodyPr/>
          <a:lstStyle/>
          <a:p>
            <a:fld id="{D2E57653-3E58-4892-A7ED-712530ACC680}" type="slidenum">
              <a:rPr kumimoji="0" lang="en-US" sz="2800" b="1" smtClean="0">
                <a:solidFill>
                  <a:schemeClr val="tx2"/>
                </a:solidFill>
              </a:rPr>
              <a:pPr/>
              <a:t>24</a:t>
            </a:fld>
            <a:endParaRPr kumimoji="0" lang="en-US" b="1" dirty="0">
              <a:solidFill>
                <a:schemeClr val="tx2"/>
              </a:solidFill>
            </a:endParaRPr>
          </a:p>
        </p:txBody>
      </p:sp>
      <p:sp>
        <p:nvSpPr>
          <p:cNvPr id="5" name="Segnaposto piè di pagina 4"/>
          <p:cNvSpPr>
            <a:spLocks noGrp="1"/>
          </p:cNvSpPr>
          <p:nvPr>
            <p:ph type="ftr" sz="quarter" idx="11"/>
          </p:nvPr>
        </p:nvSpPr>
        <p:spPr>
          <a:xfrm>
            <a:off x="1857356" y="6305550"/>
            <a:ext cx="6753244" cy="338160"/>
          </a:xfrm>
        </p:spPr>
        <p:txBody>
          <a:bodyPr/>
          <a:lstStyle/>
          <a:p>
            <a:pPr algn="ctr"/>
            <a:r>
              <a:rPr lang="it-IT" sz="1400" dirty="0">
                <a:solidFill>
                  <a:srgbClr val="C00000"/>
                </a:solidFill>
                <a:latin typeface="Arial Black" panose="020B0A04020102020204" pitchFamily="34" charset="0"/>
              </a:rPr>
              <a:t>USR LIGURIA –    ISTITUTO COMPRENSIVO PEGLI</a:t>
            </a:r>
            <a:endParaRPr lang="it-IT" sz="1400" dirty="0">
              <a:solidFill>
                <a:srgbClr val="C00000"/>
              </a:solidFill>
              <a:latin typeface="Arial Black" panose="020B0A04020102020204"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rPr>
              <a:t>Misure valide a livello nazionale</a:t>
            </a:r>
            <a:endParaRPr lang="it-IT" dirty="0">
              <a:solidFill>
                <a:srgbClr val="FF0000"/>
              </a:solidFill>
            </a:endParaRPr>
          </a:p>
        </p:txBody>
      </p:sp>
      <p:sp>
        <p:nvSpPr>
          <p:cNvPr id="3" name="Segnaposto contenuto 2"/>
          <p:cNvSpPr>
            <a:spLocks noGrp="1"/>
          </p:cNvSpPr>
          <p:nvPr>
            <p:ph idx="1"/>
          </p:nvPr>
        </p:nvSpPr>
        <p:spPr>
          <a:xfrm>
            <a:off x="467544" y="1447800"/>
            <a:ext cx="8466144" cy="4800600"/>
          </a:xfrm>
        </p:spPr>
        <p:txBody>
          <a:bodyPr>
            <a:normAutofit fontScale="70000" lnSpcReduction="20000"/>
          </a:bodyPr>
          <a:lstStyle/>
          <a:p>
            <a:pPr marL="82296" lvl="0" indent="0" algn="just" eaLnBrk="0" hangingPunct="0">
              <a:buNone/>
            </a:pPr>
            <a:r>
              <a:rPr lang="it-IT" dirty="0" smtClean="0">
                <a:solidFill>
                  <a:schemeClr val="tx2"/>
                </a:solidFill>
              </a:rPr>
              <a:t>i </a:t>
            </a:r>
            <a:r>
              <a:rPr lang="it-IT" b="1" dirty="0" smtClean="0">
                <a:solidFill>
                  <a:srgbClr val="002060"/>
                </a:solidFill>
              </a:rPr>
              <a:t>corsi di formazione </a:t>
            </a:r>
            <a:r>
              <a:rPr lang="it-IT" dirty="0" smtClean="0">
                <a:solidFill>
                  <a:schemeClr val="tx2"/>
                </a:solidFill>
              </a:rPr>
              <a:t>pubblici e privati possono svolgersi solo con modalità a distanza;</a:t>
            </a:r>
          </a:p>
          <a:p>
            <a:pPr marL="82296" lvl="0" indent="0" algn="just" eaLnBrk="0" hangingPunct="0">
              <a:buNone/>
            </a:pPr>
            <a:r>
              <a:rPr lang="it-IT" dirty="0" smtClean="0">
                <a:solidFill>
                  <a:schemeClr val="tx2"/>
                </a:solidFill>
              </a:rPr>
              <a:t>le </a:t>
            </a:r>
            <a:r>
              <a:rPr lang="it-IT" b="1" dirty="0" smtClean="0">
                <a:solidFill>
                  <a:srgbClr val="002060"/>
                </a:solidFill>
              </a:rPr>
              <a:t>riunioni degli organi collegiali </a:t>
            </a:r>
            <a:r>
              <a:rPr lang="it-IT" dirty="0" smtClean="0">
                <a:solidFill>
                  <a:schemeClr val="tx2"/>
                </a:solidFill>
              </a:rPr>
              <a:t>delle istituzioni scolastiche ed educative di ogni ordine e grado possono essere svolte solo con modalità a distanza. Il </a:t>
            </a:r>
            <a:r>
              <a:rPr lang="it-IT" b="1" dirty="0" smtClean="0">
                <a:solidFill>
                  <a:schemeClr val="tx2"/>
                </a:solidFill>
              </a:rPr>
              <a:t>rinnovo degli organi collegiali </a:t>
            </a:r>
            <a:r>
              <a:rPr lang="it-IT" dirty="0" smtClean="0">
                <a:solidFill>
                  <a:schemeClr val="tx2"/>
                </a:solidFill>
              </a:rPr>
              <a:t>delle istituzioni scolastiche avviene secondo modalità a distanza nel rispetto dei principi di segretezza e libertà nella partecipazione alle elezioni;</a:t>
            </a:r>
          </a:p>
          <a:p>
            <a:pPr marL="82296" lvl="0" indent="0" algn="just" eaLnBrk="0" hangingPunct="0">
              <a:buNone/>
            </a:pPr>
            <a:r>
              <a:rPr lang="it-IT" dirty="0" smtClean="0">
                <a:solidFill>
                  <a:schemeClr val="tx2"/>
                </a:solidFill>
              </a:rPr>
              <a:t>sono sospesi i </a:t>
            </a:r>
            <a:r>
              <a:rPr lang="it-IT" b="1" dirty="0" smtClean="0">
                <a:solidFill>
                  <a:srgbClr val="002060"/>
                </a:solidFill>
              </a:rPr>
              <a:t>viaggi d'istruzione, le iniziative di scambio o gemellaggio, le visite guidate e le uscite didattiche </a:t>
            </a:r>
            <a:r>
              <a:rPr lang="it-IT" dirty="0" smtClean="0">
                <a:solidFill>
                  <a:schemeClr val="tx2"/>
                </a:solidFill>
              </a:rPr>
              <a:t>comunque denominate, programmate dalle istituzioni scolastiche di ogni ordine e grado, fatte salve le attività inerenti i percorsi per le competenze trasversali e per l'orientamento, nonché le attività di tirocinio, da svolgersi nei casi in cui sia possibile garantire il rispetto delle prescrizioni sanitarie e di sicurezza vigenti;</a:t>
            </a:r>
            <a:endParaRPr lang="it-IT" dirty="0">
              <a:solidFill>
                <a:schemeClr val="tx2"/>
              </a:solidFill>
            </a:endParaRPr>
          </a:p>
        </p:txBody>
      </p:sp>
      <p:sp>
        <p:nvSpPr>
          <p:cNvPr id="4" name="Segnaposto numero diapositiva 3"/>
          <p:cNvSpPr>
            <a:spLocks noGrp="1"/>
          </p:cNvSpPr>
          <p:nvPr>
            <p:ph type="sldNum" sz="quarter" idx="12"/>
          </p:nvPr>
        </p:nvSpPr>
        <p:spPr>
          <a:xfrm>
            <a:off x="8429652" y="6305550"/>
            <a:ext cx="641196" cy="476250"/>
          </a:xfrm>
        </p:spPr>
        <p:txBody>
          <a:bodyPr/>
          <a:lstStyle/>
          <a:p>
            <a:fld id="{D2E57653-3E58-4892-A7ED-712530ACC680}" type="slidenum">
              <a:rPr kumimoji="0" lang="en-US" sz="2800" b="1" smtClean="0">
                <a:solidFill>
                  <a:schemeClr val="tx2"/>
                </a:solidFill>
              </a:rPr>
              <a:pPr/>
              <a:t>25</a:t>
            </a:fld>
            <a:endParaRPr kumimoji="0" lang="en-US" b="1" dirty="0">
              <a:solidFill>
                <a:schemeClr val="tx2"/>
              </a:solidFill>
            </a:endParaRPr>
          </a:p>
        </p:txBody>
      </p:sp>
      <p:sp>
        <p:nvSpPr>
          <p:cNvPr id="5" name="Segnaposto piè di pagina 4"/>
          <p:cNvSpPr>
            <a:spLocks noGrp="1"/>
          </p:cNvSpPr>
          <p:nvPr>
            <p:ph type="ftr" sz="quarter" idx="11"/>
          </p:nvPr>
        </p:nvSpPr>
        <p:spPr>
          <a:xfrm>
            <a:off x="1857356" y="6305550"/>
            <a:ext cx="6753244" cy="338160"/>
          </a:xfrm>
        </p:spPr>
        <p:txBody>
          <a:bodyPr/>
          <a:lstStyle/>
          <a:p>
            <a:pPr algn="ctr"/>
            <a:r>
              <a:rPr lang="it-IT" sz="1400" dirty="0">
                <a:solidFill>
                  <a:srgbClr val="C00000"/>
                </a:solidFill>
                <a:latin typeface="Arial Black" panose="020B0A04020102020204" pitchFamily="34" charset="0"/>
              </a:rPr>
              <a:t>USR LIGURIA –    ISTITUTO COMPRENSIVO PEGLI</a:t>
            </a:r>
            <a:endParaRPr lang="it-IT" sz="1400" dirty="0">
              <a:solidFill>
                <a:srgbClr val="C00000"/>
              </a:solidFill>
              <a:latin typeface="Arial Black" panose="020B0A04020102020204"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a:xfrm>
            <a:off x="807560" y="276225"/>
            <a:ext cx="7498080" cy="1143000"/>
          </a:xfrm>
        </p:spPr>
        <p:txBody>
          <a:bodyPr/>
          <a:lstStyle/>
          <a:p>
            <a:r>
              <a:rPr lang="it-IT" dirty="0" smtClean="0">
                <a:solidFill>
                  <a:srgbClr val="C00000"/>
                </a:solidFill>
              </a:rPr>
              <a:t>Misure valide a livello nazionale</a:t>
            </a:r>
            <a:endParaRPr lang="it-IT" dirty="0">
              <a:solidFill>
                <a:srgbClr val="C00000"/>
              </a:solidFill>
            </a:endParaRPr>
          </a:p>
        </p:txBody>
      </p:sp>
      <p:sp>
        <p:nvSpPr>
          <p:cNvPr id="3" name="Segnaposto contenuto 2"/>
          <p:cNvSpPr>
            <a:spLocks noGrp="1"/>
          </p:cNvSpPr>
          <p:nvPr>
            <p:ph idx="1"/>
          </p:nvPr>
        </p:nvSpPr>
        <p:spPr>
          <a:xfrm>
            <a:off x="179512" y="1447800"/>
            <a:ext cx="8754176" cy="4800600"/>
          </a:xfrm>
        </p:spPr>
        <p:txBody>
          <a:bodyPr>
            <a:normAutofit fontScale="92500" lnSpcReduction="20000"/>
          </a:bodyPr>
          <a:lstStyle/>
          <a:p>
            <a:pPr marL="82296" lvl="0" indent="0" algn="just" eaLnBrk="0" hangingPunct="0">
              <a:buNone/>
            </a:pPr>
            <a:r>
              <a:rPr lang="it-IT" sz="2400" dirty="0" smtClean="0">
                <a:solidFill>
                  <a:schemeClr val="tx2"/>
                </a:solidFill>
              </a:rPr>
              <a:t>viene disposta la </a:t>
            </a:r>
            <a:r>
              <a:rPr lang="it-IT" sz="2400" b="1" dirty="0" smtClean="0">
                <a:solidFill>
                  <a:srgbClr val="002060"/>
                </a:solidFill>
              </a:rPr>
              <a:t>sospensione dello svolgimento delle prove preselettive e scritte delle procedure concorsuali </a:t>
            </a:r>
            <a:r>
              <a:rPr lang="it-IT" sz="2400" dirty="0" smtClean="0">
                <a:solidFill>
                  <a:schemeClr val="tx2"/>
                </a:solidFill>
              </a:rPr>
              <a:t>pubbliche e private e di quelle di abilitazione all’esercizio delle professioni, a esclusione dei casi in cui la valutazione dei candidati sia effettuata esclusivamente su basi curriculari ovvero in modalità telematica, ovvero in cui la commissione ritenga di procedere alla correzione delle prove scritte con collegamento da remoto. Resta ferma la possibilità per le commissioni di procedere alla correzione delle prove scritte con collegamento da remoto. In proposito, come chiarito dal M.I. con proprio comunicato, il </a:t>
            </a:r>
            <a:r>
              <a:rPr lang="it-IT" sz="2400" dirty="0" err="1" smtClean="0">
                <a:solidFill>
                  <a:schemeClr val="tx2"/>
                </a:solidFill>
              </a:rPr>
              <a:t>Dpcm</a:t>
            </a:r>
            <a:r>
              <a:rPr lang="it-IT" sz="2400" dirty="0" smtClean="0">
                <a:solidFill>
                  <a:schemeClr val="tx2"/>
                </a:solidFill>
              </a:rPr>
              <a:t> sospende “lo svolgimento delle prove preselettive e scritte delle procedure concorsuali pubbliche e private”. Dal 5 novembre e fino al 3 dicembre prossimo, dunque, sono sospese le prove del </a:t>
            </a:r>
            <a:r>
              <a:rPr lang="it-IT" sz="2400" b="1" dirty="0" smtClean="0">
                <a:solidFill>
                  <a:srgbClr val="002060"/>
                </a:solidFill>
              </a:rPr>
              <a:t>concorso straordinario </a:t>
            </a:r>
            <a:r>
              <a:rPr lang="it-IT" sz="2400" dirty="0" smtClean="0">
                <a:solidFill>
                  <a:schemeClr val="tx2"/>
                </a:solidFill>
              </a:rPr>
              <a:t>per la scuola secondaria di primo e secondo grado che saranno comunque </a:t>
            </a:r>
            <a:r>
              <a:rPr lang="it-IT" sz="2400" b="1" dirty="0" err="1" smtClean="0">
                <a:solidFill>
                  <a:srgbClr val="002060"/>
                </a:solidFill>
              </a:rPr>
              <a:t>ricalendarizzate</a:t>
            </a:r>
            <a:r>
              <a:rPr lang="it-IT" sz="2400" dirty="0" smtClean="0">
                <a:solidFill>
                  <a:schemeClr val="tx2"/>
                </a:solidFill>
              </a:rPr>
              <a:t>.  Ad oggi, intanto, oltre il 60% dei candidati ha già svolto le prove. Il Ministero avvierà la correzione degli scritti delle procedure già effettuate.</a:t>
            </a:r>
            <a:endParaRPr lang="it-IT" sz="2400" dirty="0">
              <a:solidFill>
                <a:schemeClr val="tx2"/>
              </a:solidFill>
            </a:endParaRPr>
          </a:p>
        </p:txBody>
      </p:sp>
      <p:sp>
        <p:nvSpPr>
          <p:cNvPr id="4" name="Segnaposto numero diapositiva 3"/>
          <p:cNvSpPr>
            <a:spLocks noGrp="1"/>
          </p:cNvSpPr>
          <p:nvPr>
            <p:ph type="sldNum" sz="quarter" idx="12"/>
          </p:nvPr>
        </p:nvSpPr>
        <p:spPr>
          <a:xfrm>
            <a:off x="8429652" y="6305550"/>
            <a:ext cx="641196" cy="476250"/>
          </a:xfrm>
        </p:spPr>
        <p:txBody>
          <a:bodyPr/>
          <a:lstStyle/>
          <a:p>
            <a:fld id="{D2E57653-3E58-4892-A7ED-712530ACC680}" type="slidenum">
              <a:rPr kumimoji="0" lang="en-US" sz="2800" b="1" smtClean="0">
                <a:solidFill>
                  <a:schemeClr val="tx2"/>
                </a:solidFill>
              </a:rPr>
              <a:pPr/>
              <a:t>26</a:t>
            </a:fld>
            <a:endParaRPr kumimoji="0" lang="en-US" b="1" dirty="0">
              <a:solidFill>
                <a:schemeClr val="tx2"/>
              </a:solidFill>
            </a:endParaRPr>
          </a:p>
        </p:txBody>
      </p:sp>
      <p:sp>
        <p:nvSpPr>
          <p:cNvPr id="5" name="Segnaposto piè di pagina 4"/>
          <p:cNvSpPr>
            <a:spLocks noGrp="1"/>
          </p:cNvSpPr>
          <p:nvPr>
            <p:ph type="ftr" sz="quarter" idx="11"/>
          </p:nvPr>
        </p:nvSpPr>
        <p:spPr>
          <a:xfrm>
            <a:off x="1857356" y="6305550"/>
            <a:ext cx="6753244" cy="338160"/>
          </a:xfrm>
        </p:spPr>
        <p:txBody>
          <a:bodyPr/>
          <a:lstStyle/>
          <a:p>
            <a:pPr algn="ctr"/>
            <a:r>
              <a:rPr lang="it-IT" sz="1400" dirty="0">
                <a:solidFill>
                  <a:srgbClr val="C00000"/>
                </a:solidFill>
                <a:latin typeface="Arial Black" panose="020B0A04020102020204" pitchFamily="34" charset="0"/>
              </a:rPr>
              <a:t>USR LIGURIA –    ISTITUTO COMPRENSIVO PEGLI</a:t>
            </a:r>
            <a:endParaRPr lang="it-IT" sz="1400" dirty="0">
              <a:solidFill>
                <a:srgbClr val="C00000"/>
              </a:solidFill>
              <a:latin typeface="Arial Black" panose="020B0A04020102020204"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solidFill>
                  <a:srgbClr val="C00000"/>
                </a:solidFill>
              </a:rPr>
              <a:t>Zona GIALLA</a:t>
            </a:r>
            <a:endParaRPr lang="it-IT" dirty="0">
              <a:solidFill>
                <a:srgbClr val="C00000"/>
              </a:solidFill>
            </a:endParaRPr>
          </a:p>
        </p:txBody>
      </p:sp>
      <p:sp>
        <p:nvSpPr>
          <p:cNvPr id="3" name="Segnaposto contenuto 2"/>
          <p:cNvSpPr>
            <a:spLocks noGrp="1"/>
          </p:cNvSpPr>
          <p:nvPr>
            <p:ph idx="1"/>
          </p:nvPr>
        </p:nvSpPr>
        <p:spPr/>
        <p:txBody>
          <a:bodyPr>
            <a:normAutofit fontScale="92500" lnSpcReduction="10000"/>
          </a:bodyPr>
          <a:lstStyle/>
          <a:p>
            <a:pPr eaLnBrk="0" hangingPunct="0">
              <a:buNone/>
            </a:pPr>
            <a:r>
              <a:rPr lang="it-IT" sz="2000" b="1" i="1" dirty="0" smtClean="0">
                <a:solidFill>
                  <a:srgbClr val="0070C0"/>
                </a:solidFill>
              </a:rPr>
              <a:t>SINTESI MISURE RIGUARDANTI LA SCUOLA</a:t>
            </a:r>
          </a:p>
          <a:p>
            <a:pPr lvl="0" eaLnBrk="0" hangingPunct="0"/>
            <a:r>
              <a:rPr lang="it-IT" sz="2000" dirty="0" smtClean="0"/>
              <a:t>Didattica a distanza al 100% nelle scuole secondarie di II grado</a:t>
            </a:r>
          </a:p>
          <a:p>
            <a:pPr lvl="0" eaLnBrk="0" hangingPunct="0"/>
            <a:r>
              <a:rPr lang="it-IT" sz="2000" dirty="0" smtClean="0"/>
              <a:t>Possibilità di didattica in presenza per i laboratori e per alunni con disabilità/BES</a:t>
            </a:r>
          </a:p>
          <a:p>
            <a:pPr lvl="0" eaLnBrk="0" hangingPunct="0"/>
            <a:r>
              <a:rPr lang="it-IT" sz="2000" dirty="0" smtClean="0"/>
              <a:t>Didattica in presenza per infanzia, primaria e secondaria di I grado</a:t>
            </a:r>
          </a:p>
          <a:p>
            <a:pPr lvl="0" eaLnBrk="0" hangingPunct="0"/>
            <a:r>
              <a:rPr lang="it-IT" sz="2000" dirty="0" smtClean="0"/>
              <a:t>Obbligo di mascherina anche al banco dai 6 anni in su</a:t>
            </a:r>
          </a:p>
          <a:p>
            <a:pPr lvl="0" eaLnBrk="0" hangingPunct="0"/>
            <a:r>
              <a:rPr lang="it-IT" sz="2000" dirty="0" smtClean="0"/>
              <a:t>Riunioni organi collegiali a distanza</a:t>
            </a:r>
          </a:p>
          <a:p>
            <a:pPr lvl="0" eaLnBrk="0" hangingPunct="0"/>
            <a:r>
              <a:rPr lang="it-IT" sz="2000" dirty="0" smtClean="0"/>
              <a:t>Rinnovo organi collegiali a distanza</a:t>
            </a:r>
          </a:p>
          <a:p>
            <a:pPr lvl="0" eaLnBrk="0" hangingPunct="0"/>
            <a:r>
              <a:rPr lang="it-IT" sz="2000" dirty="0" smtClean="0"/>
              <a:t>Mense aperte</a:t>
            </a:r>
          </a:p>
          <a:p>
            <a:pPr lvl="0" eaLnBrk="0" hangingPunct="0"/>
            <a:r>
              <a:rPr lang="it-IT" sz="2000" dirty="0" smtClean="0"/>
              <a:t>Sospesi i viaggi d'istruzione, le iniziative di scambio o gemellaggio, le visite guidate e le uscite didattiche</a:t>
            </a:r>
          </a:p>
          <a:p>
            <a:pPr lvl="0" eaLnBrk="0" hangingPunct="0"/>
            <a:r>
              <a:rPr lang="it-IT" sz="2000" dirty="0" smtClean="0"/>
              <a:t>Confermate le attività inerenti i percorsi per le competenze trasversali e per l'orientamento</a:t>
            </a:r>
          </a:p>
          <a:p>
            <a:pPr lvl="0" eaLnBrk="0" hangingPunct="0"/>
            <a:r>
              <a:rPr lang="it-IT" sz="2000" dirty="0" smtClean="0"/>
              <a:t>Sospese le prove scritte del concorso straordinario docenti secondaria</a:t>
            </a:r>
            <a:endParaRPr lang="it-IT" sz="2000" dirty="0"/>
          </a:p>
        </p:txBody>
      </p:sp>
      <p:sp>
        <p:nvSpPr>
          <p:cNvPr id="4" name="Segnaposto numero diapositiva 3"/>
          <p:cNvSpPr>
            <a:spLocks noGrp="1"/>
          </p:cNvSpPr>
          <p:nvPr>
            <p:ph type="sldNum" sz="quarter" idx="12"/>
          </p:nvPr>
        </p:nvSpPr>
        <p:spPr>
          <a:xfrm>
            <a:off x="8429652" y="6305550"/>
            <a:ext cx="641196" cy="476250"/>
          </a:xfrm>
        </p:spPr>
        <p:txBody>
          <a:bodyPr/>
          <a:lstStyle/>
          <a:p>
            <a:fld id="{D2E57653-3E58-4892-A7ED-712530ACC680}" type="slidenum">
              <a:rPr kumimoji="0" lang="en-US" sz="2800" b="1" smtClean="0">
                <a:solidFill>
                  <a:schemeClr val="tx2"/>
                </a:solidFill>
              </a:rPr>
              <a:pPr/>
              <a:t>27</a:t>
            </a:fld>
            <a:endParaRPr kumimoji="0" lang="en-US" b="1" dirty="0">
              <a:solidFill>
                <a:schemeClr val="tx2"/>
              </a:solidFill>
            </a:endParaRPr>
          </a:p>
        </p:txBody>
      </p:sp>
      <p:sp>
        <p:nvSpPr>
          <p:cNvPr id="5" name="Segnaposto piè di pagina 4"/>
          <p:cNvSpPr>
            <a:spLocks noGrp="1"/>
          </p:cNvSpPr>
          <p:nvPr>
            <p:ph type="ftr" sz="quarter" idx="11"/>
          </p:nvPr>
        </p:nvSpPr>
        <p:spPr>
          <a:xfrm>
            <a:off x="1857356" y="6305550"/>
            <a:ext cx="6753244" cy="338160"/>
          </a:xfrm>
        </p:spPr>
        <p:txBody>
          <a:bodyPr/>
          <a:lstStyle/>
          <a:p>
            <a:pPr algn="ctr"/>
            <a:r>
              <a:rPr lang="it-IT" sz="1400" dirty="0">
                <a:solidFill>
                  <a:srgbClr val="C00000"/>
                </a:solidFill>
                <a:latin typeface="Arial Black" panose="020B0A04020102020204" pitchFamily="34" charset="0"/>
              </a:rPr>
              <a:t>USR LIGURIA –    ISTITUTO COMPRENSIVO PEGLI</a:t>
            </a:r>
            <a:endParaRPr lang="it-IT" sz="1400" dirty="0">
              <a:solidFill>
                <a:srgbClr val="C00000"/>
              </a:solidFill>
              <a:latin typeface="Arial Black" panose="020B0A04020102020204"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solidFill>
                  <a:srgbClr val="C00000"/>
                </a:solidFill>
              </a:rPr>
              <a:t>Zona ARANCIONE</a:t>
            </a:r>
            <a:endParaRPr lang="it-IT" dirty="0">
              <a:solidFill>
                <a:srgbClr val="C00000"/>
              </a:solidFill>
            </a:endParaRPr>
          </a:p>
        </p:txBody>
      </p:sp>
      <p:sp>
        <p:nvSpPr>
          <p:cNvPr id="3" name="Segnaposto contenuto 2"/>
          <p:cNvSpPr>
            <a:spLocks noGrp="1"/>
          </p:cNvSpPr>
          <p:nvPr>
            <p:ph idx="1"/>
          </p:nvPr>
        </p:nvSpPr>
        <p:spPr/>
        <p:txBody>
          <a:bodyPr>
            <a:normAutofit fontScale="92500" lnSpcReduction="20000"/>
          </a:bodyPr>
          <a:lstStyle/>
          <a:p>
            <a:pPr eaLnBrk="0" hangingPunct="0">
              <a:buNone/>
            </a:pPr>
            <a:r>
              <a:rPr lang="it-IT" sz="2000" b="1" i="1" dirty="0" smtClean="0">
                <a:solidFill>
                  <a:srgbClr val="7030A0"/>
                </a:solidFill>
              </a:rPr>
              <a:t>SINTESI MISURE RIGUARDANTI LA SCUOLA</a:t>
            </a:r>
          </a:p>
          <a:p>
            <a:pPr lvl="0" eaLnBrk="0" hangingPunct="0"/>
            <a:r>
              <a:rPr lang="it-IT" sz="2000" dirty="0" smtClean="0">
                <a:solidFill>
                  <a:schemeClr val="tx2"/>
                </a:solidFill>
              </a:rPr>
              <a:t>Didattica a distanza al 100% nelle scuole secondarie di II grado</a:t>
            </a:r>
          </a:p>
          <a:p>
            <a:pPr lvl="0" eaLnBrk="0" hangingPunct="0"/>
            <a:r>
              <a:rPr lang="it-IT" sz="2000" dirty="0" smtClean="0">
                <a:solidFill>
                  <a:schemeClr val="tx2"/>
                </a:solidFill>
              </a:rPr>
              <a:t>Possibilità di didattica in presenza per i laboratori e per alunni con disabilità/BES</a:t>
            </a:r>
          </a:p>
          <a:p>
            <a:pPr lvl="0" eaLnBrk="0" hangingPunct="0"/>
            <a:r>
              <a:rPr lang="it-IT" sz="2000" dirty="0" smtClean="0">
                <a:solidFill>
                  <a:schemeClr val="tx2"/>
                </a:solidFill>
              </a:rPr>
              <a:t>Didattica in presenza per infanzia, primaria e secondaria di I grado</a:t>
            </a:r>
          </a:p>
          <a:p>
            <a:pPr lvl="0" eaLnBrk="0" hangingPunct="0"/>
            <a:r>
              <a:rPr lang="it-IT" sz="2000" dirty="0" smtClean="0">
                <a:solidFill>
                  <a:schemeClr val="tx2"/>
                </a:solidFill>
              </a:rPr>
              <a:t>Obbligo di mascherina anche al banco dai 6 anni in su</a:t>
            </a:r>
          </a:p>
          <a:p>
            <a:pPr lvl="0" eaLnBrk="0" hangingPunct="0"/>
            <a:r>
              <a:rPr lang="it-IT" sz="2000" dirty="0" smtClean="0">
                <a:solidFill>
                  <a:schemeClr val="tx2"/>
                </a:solidFill>
              </a:rPr>
              <a:t>Riunioni organi collegiali a distanza</a:t>
            </a:r>
          </a:p>
          <a:p>
            <a:pPr lvl="0" eaLnBrk="0" hangingPunct="0"/>
            <a:r>
              <a:rPr lang="it-IT" sz="2000" dirty="0" smtClean="0">
                <a:solidFill>
                  <a:schemeClr val="tx2"/>
                </a:solidFill>
              </a:rPr>
              <a:t>Rinnovo organi collegiali a distanza</a:t>
            </a:r>
          </a:p>
          <a:p>
            <a:pPr lvl="0" eaLnBrk="0" hangingPunct="0"/>
            <a:r>
              <a:rPr lang="it-IT" sz="2000" dirty="0" smtClean="0">
                <a:solidFill>
                  <a:schemeClr val="tx2"/>
                </a:solidFill>
              </a:rPr>
              <a:t>Mense aperte</a:t>
            </a:r>
          </a:p>
          <a:p>
            <a:pPr lvl="0" eaLnBrk="0" hangingPunct="0"/>
            <a:r>
              <a:rPr lang="it-IT" sz="2000" dirty="0" smtClean="0">
                <a:solidFill>
                  <a:schemeClr val="tx2"/>
                </a:solidFill>
              </a:rPr>
              <a:t>Sospesi i viaggi d'istruzione, le iniziative di scambio o gemellaggio, le visite guidate e le</a:t>
            </a:r>
          </a:p>
          <a:p>
            <a:pPr eaLnBrk="0" hangingPunct="0"/>
            <a:r>
              <a:rPr lang="it-IT" sz="2000" dirty="0" smtClean="0">
                <a:solidFill>
                  <a:schemeClr val="tx2"/>
                </a:solidFill>
              </a:rPr>
              <a:t>uscite didattiche</a:t>
            </a:r>
          </a:p>
          <a:p>
            <a:pPr lvl="0" eaLnBrk="0" hangingPunct="0"/>
            <a:r>
              <a:rPr lang="it-IT" sz="2000" dirty="0" smtClean="0">
                <a:solidFill>
                  <a:schemeClr val="tx2"/>
                </a:solidFill>
              </a:rPr>
              <a:t>Confermate le attività inerenti i percorsi per le competenze trasversali e per l'orientamento</a:t>
            </a:r>
          </a:p>
          <a:p>
            <a:pPr lvl="0" eaLnBrk="0" hangingPunct="0"/>
            <a:r>
              <a:rPr lang="it-IT" sz="2000" dirty="0" smtClean="0">
                <a:solidFill>
                  <a:schemeClr val="tx2"/>
                </a:solidFill>
              </a:rPr>
              <a:t>Sospese le prove scritte del concorso straordinario docenti secondaria.</a:t>
            </a:r>
            <a:endParaRPr lang="it-IT" sz="2000" dirty="0">
              <a:solidFill>
                <a:schemeClr val="tx2"/>
              </a:solidFill>
            </a:endParaRPr>
          </a:p>
        </p:txBody>
      </p:sp>
      <p:sp>
        <p:nvSpPr>
          <p:cNvPr id="4" name="Segnaposto numero diapositiva 3"/>
          <p:cNvSpPr>
            <a:spLocks noGrp="1"/>
          </p:cNvSpPr>
          <p:nvPr>
            <p:ph type="sldNum" sz="quarter" idx="12"/>
          </p:nvPr>
        </p:nvSpPr>
        <p:spPr>
          <a:xfrm>
            <a:off x="8429652" y="6305550"/>
            <a:ext cx="641196" cy="476250"/>
          </a:xfrm>
        </p:spPr>
        <p:txBody>
          <a:bodyPr/>
          <a:lstStyle/>
          <a:p>
            <a:fld id="{D2E57653-3E58-4892-A7ED-712530ACC680}" type="slidenum">
              <a:rPr kumimoji="0" lang="en-US" sz="2800" b="1" smtClean="0">
                <a:solidFill>
                  <a:schemeClr val="tx2"/>
                </a:solidFill>
              </a:rPr>
              <a:pPr/>
              <a:t>28</a:t>
            </a:fld>
            <a:endParaRPr kumimoji="0" lang="en-US" b="1" dirty="0">
              <a:solidFill>
                <a:schemeClr val="tx2"/>
              </a:solidFill>
            </a:endParaRPr>
          </a:p>
        </p:txBody>
      </p:sp>
      <p:sp>
        <p:nvSpPr>
          <p:cNvPr id="5" name="Segnaposto piè di pagina 4"/>
          <p:cNvSpPr>
            <a:spLocks noGrp="1"/>
          </p:cNvSpPr>
          <p:nvPr>
            <p:ph type="ftr" sz="quarter" idx="11"/>
          </p:nvPr>
        </p:nvSpPr>
        <p:spPr>
          <a:xfrm>
            <a:off x="1857356" y="6305550"/>
            <a:ext cx="6753244" cy="338160"/>
          </a:xfrm>
        </p:spPr>
        <p:txBody>
          <a:bodyPr/>
          <a:lstStyle/>
          <a:p>
            <a:pPr algn="ctr"/>
            <a:r>
              <a:rPr lang="it-IT" sz="1400" dirty="0">
                <a:solidFill>
                  <a:srgbClr val="C00000"/>
                </a:solidFill>
                <a:latin typeface="Arial Black" panose="020B0A04020102020204" pitchFamily="34" charset="0"/>
              </a:rPr>
              <a:t>USR LIGURIA –    ISTITUTO COMPRENSIVO PEGLI</a:t>
            </a:r>
            <a:endParaRPr lang="it-IT" sz="1400" dirty="0">
              <a:solidFill>
                <a:srgbClr val="C00000"/>
              </a:solidFill>
              <a:latin typeface="Arial Black" panose="020B0A04020102020204"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solidFill>
                  <a:srgbClr val="C00000"/>
                </a:solidFill>
              </a:rPr>
              <a:t>Zona ARANCIONE</a:t>
            </a:r>
            <a:endParaRPr lang="it-IT" dirty="0">
              <a:solidFill>
                <a:srgbClr val="C00000"/>
              </a:solidFill>
            </a:endParaRPr>
          </a:p>
        </p:txBody>
      </p:sp>
      <p:sp>
        <p:nvSpPr>
          <p:cNvPr id="3" name="Segnaposto contenuto 2"/>
          <p:cNvSpPr>
            <a:spLocks noGrp="1"/>
          </p:cNvSpPr>
          <p:nvPr>
            <p:ph idx="1"/>
          </p:nvPr>
        </p:nvSpPr>
        <p:spPr/>
        <p:txBody>
          <a:bodyPr>
            <a:normAutofit/>
          </a:bodyPr>
          <a:lstStyle/>
          <a:p>
            <a:pPr eaLnBrk="0" hangingPunct="0">
              <a:buNone/>
            </a:pPr>
            <a:r>
              <a:rPr lang="it-IT" sz="2000" b="1" i="1" dirty="0" smtClean="0">
                <a:solidFill>
                  <a:srgbClr val="7030A0"/>
                </a:solidFill>
              </a:rPr>
              <a:t>ALTRE MISURE</a:t>
            </a:r>
          </a:p>
          <a:p>
            <a:pPr lvl="0" eaLnBrk="0" hangingPunct="0"/>
            <a:r>
              <a:rPr lang="it-IT" sz="2000" dirty="0" smtClean="0">
                <a:solidFill>
                  <a:schemeClr val="tx2"/>
                </a:solidFill>
              </a:rPr>
              <a:t>divieto di spostamento in entrata e in uscita (salvo motivate esigenze)</a:t>
            </a:r>
          </a:p>
          <a:p>
            <a:pPr lvl="0" eaLnBrk="0" hangingPunct="0"/>
            <a:r>
              <a:rPr lang="it-IT" sz="2000" dirty="0" smtClean="0">
                <a:solidFill>
                  <a:schemeClr val="tx2"/>
                </a:solidFill>
              </a:rPr>
              <a:t>consentiti gli spostamenti strettamente necessari ad assicurare lo svolgimento della didattica in presenza nei limiti in cui la stessa è consentita</a:t>
            </a:r>
          </a:p>
          <a:p>
            <a:pPr lvl="0" eaLnBrk="0" hangingPunct="0"/>
            <a:r>
              <a:rPr lang="it-IT" sz="2000" dirty="0" smtClean="0">
                <a:solidFill>
                  <a:schemeClr val="tx2"/>
                </a:solidFill>
              </a:rPr>
              <a:t>ammesso il rientro presso il proprio domicilio, abitazione o residenza</a:t>
            </a:r>
          </a:p>
          <a:p>
            <a:pPr lvl="0" eaLnBrk="0" hangingPunct="0"/>
            <a:r>
              <a:rPr lang="it-IT" sz="2000" dirty="0" smtClean="0">
                <a:solidFill>
                  <a:schemeClr val="tx2"/>
                </a:solidFill>
              </a:rPr>
              <a:t>divieto di spostamento in un comune diverso da quello di residenza, domicilio o</a:t>
            </a:r>
          </a:p>
          <a:p>
            <a:pPr eaLnBrk="0" hangingPunct="0"/>
            <a:r>
              <a:rPr lang="it-IT" sz="2000" dirty="0" smtClean="0">
                <a:solidFill>
                  <a:schemeClr val="tx2"/>
                </a:solidFill>
              </a:rPr>
              <a:t>abitazione (salvo motivate esigenze)</a:t>
            </a:r>
            <a:endParaRPr lang="it-IT" sz="2000" dirty="0">
              <a:solidFill>
                <a:schemeClr val="tx2"/>
              </a:solidFill>
            </a:endParaRPr>
          </a:p>
        </p:txBody>
      </p:sp>
      <p:sp>
        <p:nvSpPr>
          <p:cNvPr id="4" name="Segnaposto numero diapositiva 3"/>
          <p:cNvSpPr>
            <a:spLocks noGrp="1"/>
          </p:cNvSpPr>
          <p:nvPr>
            <p:ph type="sldNum" sz="quarter" idx="12"/>
          </p:nvPr>
        </p:nvSpPr>
        <p:spPr>
          <a:xfrm>
            <a:off x="8429652" y="6305550"/>
            <a:ext cx="641196" cy="476250"/>
          </a:xfrm>
        </p:spPr>
        <p:txBody>
          <a:bodyPr/>
          <a:lstStyle/>
          <a:p>
            <a:fld id="{D2E57653-3E58-4892-A7ED-712530ACC680}" type="slidenum">
              <a:rPr kumimoji="0" lang="en-US" sz="2800" b="1" smtClean="0">
                <a:solidFill>
                  <a:schemeClr val="tx2"/>
                </a:solidFill>
              </a:rPr>
              <a:pPr/>
              <a:t>29</a:t>
            </a:fld>
            <a:endParaRPr kumimoji="0" lang="en-US" b="1" dirty="0">
              <a:solidFill>
                <a:schemeClr val="tx2"/>
              </a:solidFill>
            </a:endParaRPr>
          </a:p>
        </p:txBody>
      </p:sp>
      <p:sp>
        <p:nvSpPr>
          <p:cNvPr id="5" name="Segnaposto piè di pagina 4"/>
          <p:cNvSpPr>
            <a:spLocks noGrp="1"/>
          </p:cNvSpPr>
          <p:nvPr>
            <p:ph type="ftr" sz="quarter" idx="11"/>
          </p:nvPr>
        </p:nvSpPr>
        <p:spPr>
          <a:xfrm>
            <a:off x="1857356" y="6305550"/>
            <a:ext cx="6753244" cy="338160"/>
          </a:xfrm>
        </p:spPr>
        <p:txBody>
          <a:bodyPr/>
          <a:lstStyle/>
          <a:p>
            <a:pPr algn="ctr"/>
            <a:r>
              <a:rPr lang="it-IT" sz="1400" dirty="0">
                <a:solidFill>
                  <a:srgbClr val="C00000"/>
                </a:solidFill>
                <a:latin typeface="Arial Black" panose="020B0A04020102020204" pitchFamily="34" charset="0"/>
              </a:rPr>
              <a:t>USR LIGURIA –    ISTITUTO COMPRENSIVO PEGLI</a:t>
            </a:r>
            <a:endParaRPr lang="it-IT" sz="1400" dirty="0">
              <a:solidFill>
                <a:srgbClr val="C00000"/>
              </a:solidFill>
              <a:latin typeface="Arial Black" panose="020B0A04020102020204"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smtClean="0">
                <a:solidFill>
                  <a:schemeClr val="bg2">
                    <a:lumMod val="50000"/>
                  </a:schemeClr>
                </a:solidFill>
                <a:latin typeface="Arial" panose="020B0604020202020204" pitchFamily="34" charset="0"/>
                <a:cs typeface="Arial" panose="020B0604020202020204" pitchFamily="34" charset="0"/>
              </a:rPr>
              <a:t>LAVORO AGILE</a:t>
            </a:r>
            <a:endParaRPr lang="it-IT" sz="2800" dirty="0"/>
          </a:p>
        </p:txBody>
      </p:sp>
      <p:sp>
        <p:nvSpPr>
          <p:cNvPr id="3" name="Segnaposto contenuto 2"/>
          <p:cNvSpPr>
            <a:spLocks noGrp="1"/>
          </p:cNvSpPr>
          <p:nvPr>
            <p:ph idx="1"/>
          </p:nvPr>
        </p:nvSpPr>
        <p:spPr>
          <a:xfrm>
            <a:off x="949860" y="1435919"/>
            <a:ext cx="7498080" cy="4800600"/>
          </a:xfrm>
        </p:spPr>
        <p:txBody>
          <a:bodyPr>
            <a:normAutofit/>
          </a:bodyPr>
          <a:lstStyle/>
          <a:p>
            <a:pPr marL="82296" indent="0" algn="just">
              <a:buNone/>
            </a:pPr>
            <a:r>
              <a:rPr lang="it-IT" sz="2000" dirty="0" smtClean="0">
                <a:solidFill>
                  <a:srgbClr val="0070C0"/>
                </a:solidFill>
              </a:rPr>
              <a:t>La Legge 81/2017, artt. 18/24</a:t>
            </a:r>
            <a:r>
              <a:rPr lang="it-IT" sz="2000" dirty="0" smtClean="0"/>
              <a:t>, definisce il lavoro agile come «</a:t>
            </a:r>
            <a:r>
              <a:rPr lang="it-IT" sz="2000" i="1" dirty="0" smtClean="0"/>
              <a:t>quella modalità di esecuzione del rapporto di lavoro subordinato stabilita mediante accordo tra le parti, anche con forme di organizzazione per fasi, cicli e obiettivi e senza precisi vincoli di orario o di luogo di lavoro, con il possibile utilizzo di strumenti tecnologici per lo svolgimento dell’attività lavorativa. La prestazione lavorativa viene eseguita, in parte all’interno di locali aziendali e in parte all’esterno senza una postazione fissa, entro i soli limiti di durata dell’orario di lavoro giornaliero e settimanale, derivanti dalla legge e dalla contrattazione collettiva</a:t>
            </a:r>
            <a:r>
              <a:rPr lang="it-IT" sz="2000" dirty="0" smtClean="0"/>
              <a:t>.»</a:t>
            </a:r>
          </a:p>
          <a:p>
            <a:pPr marL="82296" indent="0" algn="just">
              <a:buNone/>
            </a:pPr>
            <a:endParaRPr lang="it-IT" sz="2000" dirty="0" smtClean="0"/>
          </a:p>
          <a:p>
            <a:pPr marL="82296" indent="0" algn="just">
              <a:buNone/>
            </a:pPr>
            <a:r>
              <a:rPr lang="it-IT" sz="2000" dirty="0" smtClean="0">
                <a:solidFill>
                  <a:srgbClr val="0070C0"/>
                </a:solidFill>
              </a:rPr>
              <a:t>Nelle Pubbliche Amministrazioni si è dato corso al «lavoro agile» con l’emanazione della Direttiva del Presidente del Consiglio n. 3 del 2017.</a:t>
            </a:r>
            <a:endParaRPr lang="it-IT" sz="2000" dirty="0">
              <a:solidFill>
                <a:srgbClr val="0070C0"/>
              </a:solidFill>
            </a:endParaRPr>
          </a:p>
        </p:txBody>
      </p:sp>
      <p:sp>
        <p:nvSpPr>
          <p:cNvPr id="4" name="Segnaposto numero diapositiva 3"/>
          <p:cNvSpPr>
            <a:spLocks noGrp="1"/>
          </p:cNvSpPr>
          <p:nvPr>
            <p:ph type="sldNum" sz="quarter" idx="12"/>
          </p:nvPr>
        </p:nvSpPr>
        <p:spPr/>
        <p:txBody>
          <a:bodyPr/>
          <a:lstStyle/>
          <a:p>
            <a:fld id="{D2E57653-3E58-4892-A7ED-712530ACC680}" type="slidenum">
              <a:rPr kumimoji="0" lang="en-US" sz="2800" b="1" smtClean="0">
                <a:solidFill>
                  <a:schemeClr val="tx2"/>
                </a:solidFill>
              </a:rPr>
              <a:pPr/>
              <a:t>3</a:t>
            </a:fld>
            <a:endParaRPr kumimoji="0" lang="en-US" b="1" dirty="0">
              <a:solidFill>
                <a:schemeClr val="tx2"/>
              </a:solidFill>
            </a:endParaRPr>
          </a:p>
        </p:txBody>
      </p:sp>
      <p:sp>
        <p:nvSpPr>
          <p:cNvPr id="5" name="Segnaposto piè di pagina 4"/>
          <p:cNvSpPr>
            <a:spLocks noGrp="1"/>
          </p:cNvSpPr>
          <p:nvPr>
            <p:ph type="ftr" sz="quarter" idx="11"/>
          </p:nvPr>
        </p:nvSpPr>
        <p:spPr/>
        <p:txBody>
          <a:bodyPr/>
          <a:lstStyle/>
          <a:p>
            <a:pPr algn="ctr"/>
            <a:r>
              <a:rPr lang="it-IT" sz="1400" dirty="0">
                <a:solidFill>
                  <a:srgbClr val="C00000"/>
                </a:solidFill>
                <a:latin typeface="Arial Black" panose="020B0A04020102020204" pitchFamily="34" charset="0"/>
              </a:rPr>
              <a:t>USR LIGURIA –    ISTITUTO COMPRENSIVO PEGLI</a:t>
            </a:r>
            <a:endParaRPr lang="it-IT" sz="1400" dirty="0">
              <a:solidFill>
                <a:srgbClr val="C00000"/>
              </a:solidFill>
              <a:latin typeface="Arial Black" panose="020B0A04020102020204" pitchFamily="34" charset="0"/>
            </a:endParaRPr>
          </a:p>
        </p:txBody>
      </p:sp>
    </p:spTree>
    <p:extLst>
      <p:ext uri="{BB962C8B-B14F-4D97-AF65-F5344CB8AC3E}">
        <p14:creationId xmlns:p14="http://schemas.microsoft.com/office/powerpoint/2010/main" val="196723369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solidFill>
                  <a:srgbClr val="C00000"/>
                </a:solidFill>
              </a:rPr>
              <a:t>Zona ROSSA</a:t>
            </a:r>
            <a:endParaRPr lang="it-IT" dirty="0">
              <a:solidFill>
                <a:srgbClr val="C00000"/>
              </a:solidFill>
            </a:endParaRPr>
          </a:p>
        </p:txBody>
      </p:sp>
      <p:sp>
        <p:nvSpPr>
          <p:cNvPr id="3" name="Segnaposto contenuto 2"/>
          <p:cNvSpPr>
            <a:spLocks noGrp="1"/>
          </p:cNvSpPr>
          <p:nvPr>
            <p:ph idx="1"/>
          </p:nvPr>
        </p:nvSpPr>
        <p:spPr/>
        <p:txBody>
          <a:bodyPr>
            <a:normAutofit fontScale="85000" lnSpcReduction="10000"/>
          </a:bodyPr>
          <a:lstStyle/>
          <a:p>
            <a:pPr eaLnBrk="0" hangingPunct="0">
              <a:buNone/>
            </a:pPr>
            <a:r>
              <a:rPr lang="it-IT" sz="2000" b="1" i="1" dirty="0" smtClean="0">
                <a:solidFill>
                  <a:srgbClr val="7030A0"/>
                </a:solidFill>
              </a:rPr>
              <a:t>SINTESI MISURE RIGUARDANTI LA SCUOLA</a:t>
            </a:r>
          </a:p>
          <a:p>
            <a:pPr lvl="0" eaLnBrk="0" hangingPunct="0"/>
            <a:r>
              <a:rPr lang="it-IT" sz="2000" dirty="0" smtClean="0"/>
              <a:t>Didattica a distanza al 100% nelle scuole secondarie di II grado</a:t>
            </a:r>
          </a:p>
          <a:p>
            <a:pPr lvl="0" eaLnBrk="0" hangingPunct="0"/>
            <a:r>
              <a:rPr lang="it-IT" sz="2000" dirty="0" smtClean="0"/>
              <a:t>Didattica a distanza al 100% nelle scuole secondarie di I grado (classi II e </a:t>
            </a:r>
            <a:r>
              <a:rPr lang="it-IT" sz="2000" dirty="0" err="1" smtClean="0"/>
              <a:t>III</a:t>
            </a:r>
            <a:r>
              <a:rPr lang="it-IT" sz="2000" dirty="0" smtClean="0"/>
              <a:t>)</a:t>
            </a:r>
          </a:p>
          <a:p>
            <a:pPr lvl="0" eaLnBrk="0" hangingPunct="0"/>
            <a:r>
              <a:rPr lang="it-IT" sz="2000" dirty="0" smtClean="0"/>
              <a:t>Possibilità di didattica in presenza per i laboratori e per alunni con disabilità/BES</a:t>
            </a:r>
          </a:p>
          <a:p>
            <a:pPr lvl="0" eaLnBrk="0" hangingPunct="0"/>
            <a:r>
              <a:rPr lang="it-IT" sz="2000" dirty="0" smtClean="0"/>
              <a:t>Didattica in presenza per infanzia, primaria e secondaria di I grado (classi I)</a:t>
            </a:r>
          </a:p>
          <a:p>
            <a:pPr lvl="0" eaLnBrk="0" hangingPunct="0"/>
            <a:r>
              <a:rPr lang="it-IT" sz="2000" dirty="0" smtClean="0"/>
              <a:t>Obbligo di mascherina anche al banco dai 6 anni in su</a:t>
            </a:r>
          </a:p>
          <a:p>
            <a:pPr lvl="0" eaLnBrk="0" hangingPunct="0"/>
            <a:r>
              <a:rPr lang="it-IT" sz="2000" dirty="0" smtClean="0"/>
              <a:t>Riunioni organi collegiali a distanza</a:t>
            </a:r>
          </a:p>
          <a:p>
            <a:pPr lvl="0" eaLnBrk="0" hangingPunct="0"/>
            <a:r>
              <a:rPr lang="it-IT" sz="2000" dirty="0" smtClean="0"/>
              <a:t>Rinnovo organi collegiali a distanza</a:t>
            </a:r>
          </a:p>
          <a:p>
            <a:pPr lvl="0" eaLnBrk="0" hangingPunct="0"/>
            <a:r>
              <a:rPr lang="it-IT" sz="2000" dirty="0" smtClean="0"/>
              <a:t>Mense aperte</a:t>
            </a:r>
          </a:p>
          <a:p>
            <a:pPr lvl="0" eaLnBrk="0" hangingPunct="0"/>
            <a:r>
              <a:rPr lang="it-IT" sz="2000" dirty="0" smtClean="0"/>
              <a:t>Sospesi i viaggi d'istruzione, le iniziative di scambio o gemellaggio, le visite guidate e le uscite didattiche</a:t>
            </a:r>
          </a:p>
          <a:p>
            <a:pPr lvl="0" eaLnBrk="0" hangingPunct="0"/>
            <a:r>
              <a:rPr lang="it-IT" sz="2000" dirty="0" smtClean="0"/>
              <a:t>Confermate le attività inerenti i percorsi per le competenze trasversali e per l'orientamento</a:t>
            </a:r>
          </a:p>
          <a:p>
            <a:pPr lvl="0" eaLnBrk="0" hangingPunct="0"/>
            <a:r>
              <a:rPr lang="it-IT" sz="2000" dirty="0" smtClean="0"/>
              <a:t>Sospese le prove scritte del concorso straordinario docenti secondaria</a:t>
            </a:r>
            <a:endParaRPr lang="it-IT" sz="2000" dirty="0"/>
          </a:p>
        </p:txBody>
      </p:sp>
      <p:sp>
        <p:nvSpPr>
          <p:cNvPr id="4" name="Segnaposto numero diapositiva 3"/>
          <p:cNvSpPr>
            <a:spLocks noGrp="1"/>
          </p:cNvSpPr>
          <p:nvPr>
            <p:ph type="sldNum" sz="quarter" idx="12"/>
          </p:nvPr>
        </p:nvSpPr>
        <p:spPr>
          <a:xfrm>
            <a:off x="8429652" y="6305550"/>
            <a:ext cx="641196" cy="476250"/>
          </a:xfrm>
        </p:spPr>
        <p:txBody>
          <a:bodyPr/>
          <a:lstStyle/>
          <a:p>
            <a:fld id="{D2E57653-3E58-4892-A7ED-712530ACC680}" type="slidenum">
              <a:rPr kumimoji="0" lang="en-US" sz="2800" b="1" smtClean="0">
                <a:solidFill>
                  <a:schemeClr val="tx2"/>
                </a:solidFill>
              </a:rPr>
              <a:pPr/>
              <a:t>30</a:t>
            </a:fld>
            <a:endParaRPr kumimoji="0" lang="en-US" b="1" dirty="0">
              <a:solidFill>
                <a:schemeClr val="tx2"/>
              </a:solidFill>
            </a:endParaRPr>
          </a:p>
        </p:txBody>
      </p:sp>
      <p:sp>
        <p:nvSpPr>
          <p:cNvPr id="5" name="Segnaposto piè di pagina 4"/>
          <p:cNvSpPr>
            <a:spLocks noGrp="1"/>
          </p:cNvSpPr>
          <p:nvPr>
            <p:ph type="ftr" sz="quarter" idx="11"/>
          </p:nvPr>
        </p:nvSpPr>
        <p:spPr>
          <a:xfrm>
            <a:off x="1857356" y="6305550"/>
            <a:ext cx="6753244" cy="338160"/>
          </a:xfrm>
        </p:spPr>
        <p:txBody>
          <a:bodyPr/>
          <a:lstStyle/>
          <a:p>
            <a:pPr algn="ctr"/>
            <a:r>
              <a:rPr lang="it-IT" sz="1400" dirty="0">
                <a:solidFill>
                  <a:srgbClr val="C00000"/>
                </a:solidFill>
                <a:latin typeface="Arial Black" panose="020B0A04020102020204" pitchFamily="34" charset="0"/>
              </a:rPr>
              <a:t>USR LIGURIA –    ISTITUTO COMPRENSIVO PEGLI</a:t>
            </a:r>
            <a:endParaRPr lang="it-IT" sz="1400" dirty="0">
              <a:solidFill>
                <a:srgbClr val="C00000"/>
              </a:solidFill>
              <a:latin typeface="Arial Black" panose="020B0A04020102020204"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solidFill>
                  <a:srgbClr val="C00000"/>
                </a:solidFill>
              </a:rPr>
              <a:t>Zona ROSSA</a:t>
            </a:r>
            <a:endParaRPr lang="it-IT" dirty="0">
              <a:solidFill>
                <a:srgbClr val="C00000"/>
              </a:solidFill>
            </a:endParaRPr>
          </a:p>
        </p:txBody>
      </p:sp>
      <p:sp>
        <p:nvSpPr>
          <p:cNvPr id="3" name="Segnaposto contenuto 2"/>
          <p:cNvSpPr>
            <a:spLocks noGrp="1"/>
          </p:cNvSpPr>
          <p:nvPr>
            <p:ph idx="1"/>
          </p:nvPr>
        </p:nvSpPr>
        <p:spPr/>
        <p:txBody>
          <a:bodyPr>
            <a:normAutofit/>
          </a:bodyPr>
          <a:lstStyle/>
          <a:p>
            <a:pPr eaLnBrk="0" hangingPunct="0">
              <a:buNone/>
            </a:pPr>
            <a:r>
              <a:rPr lang="it-IT" sz="2400" b="1" i="1" dirty="0" smtClean="0">
                <a:solidFill>
                  <a:srgbClr val="7030A0"/>
                </a:solidFill>
              </a:rPr>
              <a:t>ALTRE MISURE</a:t>
            </a:r>
          </a:p>
          <a:p>
            <a:pPr lvl="0" eaLnBrk="0" hangingPunct="0"/>
            <a:r>
              <a:rPr lang="it-IT" sz="2400" dirty="0" smtClean="0">
                <a:solidFill>
                  <a:schemeClr val="tx2"/>
                </a:solidFill>
              </a:rPr>
              <a:t>divieto di spostamento in entrata e in uscita (salvo motivate esigenze)</a:t>
            </a:r>
          </a:p>
          <a:p>
            <a:pPr lvl="0" eaLnBrk="0" hangingPunct="0"/>
            <a:r>
              <a:rPr lang="it-IT" sz="2400" dirty="0" smtClean="0">
                <a:solidFill>
                  <a:schemeClr val="tx2"/>
                </a:solidFill>
              </a:rPr>
              <a:t>divieto di spostamento anche all'interno del Comune</a:t>
            </a:r>
          </a:p>
          <a:p>
            <a:pPr lvl="0" eaLnBrk="0" hangingPunct="0"/>
            <a:r>
              <a:rPr lang="it-IT" sz="2400" dirty="0" smtClean="0">
                <a:solidFill>
                  <a:schemeClr val="tx2"/>
                </a:solidFill>
              </a:rPr>
              <a:t>consentiti gli spostamenti strettamente necessari ad assicurare lo svolgimento della didattica in presenza nei limiti in cui la stessa è consentita</a:t>
            </a:r>
          </a:p>
          <a:p>
            <a:pPr lvl="0" eaLnBrk="0" hangingPunct="0"/>
            <a:r>
              <a:rPr lang="it-IT" sz="2400" dirty="0" smtClean="0">
                <a:solidFill>
                  <a:schemeClr val="tx2"/>
                </a:solidFill>
              </a:rPr>
              <a:t>ammesso il rientro presso il proprio domicilio, abitazione o residenza.</a:t>
            </a:r>
            <a:endParaRPr lang="it-IT" sz="2400" dirty="0">
              <a:solidFill>
                <a:schemeClr val="tx2"/>
              </a:solidFill>
            </a:endParaRPr>
          </a:p>
        </p:txBody>
      </p:sp>
      <p:sp>
        <p:nvSpPr>
          <p:cNvPr id="4" name="Segnaposto numero diapositiva 3"/>
          <p:cNvSpPr>
            <a:spLocks noGrp="1"/>
          </p:cNvSpPr>
          <p:nvPr>
            <p:ph type="sldNum" sz="quarter" idx="12"/>
          </p:nvPr>
        </p:nvSpPr>
        <p:spPr>
          <a:xfrm>
            <a:off x="8429652" y="6305550"/>
            <a:ext cx="641196" cy="476250"/>
          </a:xfrm>
        </p:spPr>
        <p:txBody>
          <a:bodyPr/>
          <a:lstStyle/>
          <a:p>
            <a:fld id="{D2E57653-3E58-4892-A7ED-712530ACC680}" type="slidenum">
              <a:rPr kumimoji="0" lang="en-US" sz="2800" b="1" smtClean="0">
                <a:solidFill>
                  <a:schemeClr val="tx2"/>
                </a:solidFill>
              </a:rPr>
              <a:pPr/>
              <a:t>31</a:t>
            </a:fld>
            <a:endParaRPr kumimoji="0" lang="en-US" b="1" dirty="0">
              <a:solidFill>
                <a:schemeClr val="tx2"/>
              </a:solidFill>
            </a:endParaRPr>
          </a:p>
        </p:txBody>
      </p:sp>
      <p:sp>
        <p:nvSpPr>
          <p:cNvPr id="5" name="Segnaposto piè di pagina 4"/>
          <p:cNvSpPr>
            <a:spLocks noGrp="1"/>
          </p:cNvSpPr>
          <p:nvPr>
            <p:ph type="ftr" sz="quarter" idx="11"/>
          </p:nvPr>
        </p:nvSpPr>
        <p:spPr>
          <a:xfrm>
            <a:off x="1857356" y="6305550"/>
            <a:ext cx="6753244" cy="338160"/>
          </a:xfrm>
        </p:spPr>
        <p:txBody>
          <a:bodyPr/>
          <a:lstStyle/>
          <a:p>
            <a:pPr algn="ctr"/>
            <a:r>
              <a:rPr lang="it-IT" sz="1400" dirty="0">
                <a:solidFill>
                  <a:srgbClr val="C00000"/>
                </a:solidFill>
                <a:latin typeface="Arial Black" panose="020B0A04020102020204" pitchFamily="34" charset="0"/>
              </a:rPr>
              <a:t>USR LIGURIA –    ISTITUTO COMPRENSIVO PEGLI</a:t>
            </a:r>
            <a:endParaRPr lang="it-IT" sz="1400" dirty="0">
              <a:solidFill>
                <a:srgbClr val="C00000"/>
              </a:solidFill>
              <a:latin typeface="Arial Black" panose="020B0A04020102020204"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smtClean="0">
                <a:solidFill>
                  <a:srgbClr val="C00000"/>
                </a:solidFill>
              </a:rPr>
              <a:t>NOTA </a:t>
            </a:r>
            <a:r>
              <a:rPr lang="it-IT" dirty="0" err="1" smtClean="0">
                <a:solidFill>
                  <a:srgbClr val="C00000"/>
                </a:solidFill>
              </a:rPr>
              <a:t>DI</a:t>
            </a:r>
            <a:r>
              <a:rPr lang="it-IT" dirty="0" smtClean="0">
                <a:solidFill>
                  <a:srgbClr val="C00000"/>
                </a:solidFill>
              </a:rPr>
              <a:t> CHIARIMENTO</a:t>
            </a:r>
            <a:br>
              <a:rPr lang="it-IT" dirty="0" smtClean="0">
                <a:solidFill>
                  <a:srgbClr val="C00000"/>
                </a:solidFill>
              </a:rPr>
            </a:br>
            <a:r>
              <a:rPr lang="it-IT" dirty="0" smtClean="0">
                <a:solidFill>
                  <a:srgbClr val="C00000"/>
                </a:solidFill>
              </a:rPr>
              <a:t>sul DPCM 3 novembre 2020</a:t>
            </a:r>
            <a:endParaRPr lang="it-IT" dirty="0">
              <a:solidFill>
                <a:srgbClr val="C00000"/>
              </a:solidFill>
            </a:endParaRPr>
          </a:p>
        </p:txBody>
      </p:sp>
      <p:sp>
        <p:nvSpPr>
          <p:cNvPr id="3" name="Segnaposto contenuto 2"/>
          <p:cNvSpPr>
            <a:spLocks noGrp="1"/>
          </p:cNvSpPr>
          <p:nvPr>
            <p:ph idx="1"/>
          </p:nvPr>
        </p:nvSpPr>
        <p:spPr/>
        <p:txBody>
          <a:bodyPr>
            <a:normAutofit lnSpcReduction="10000"/>
          </a:bodyPr>
          <a:lstStyle/>
          <a:p>
            <a:pPr marL="82296" indent="0" eaLnBrk="0" hangingPunct="0">
              <a:buNone/>
            </a:pPr>
            <a:r>
              <a:rPr lang="it-IT" sz="2400" dirty="0" smtClean="0"/>
              <a:t>Il Ministero dell'Istruzione ha fornito indicazioni alle scuole in merito all'applicazione del </a:t>
            </a:r>
            <a:r>
              <a:rPr lang="it-IT" sz="2400" b="1" dirty="0" smtClean="0">
                <a:hlinkClick r:id="rId2"/>
              </a:rPr>
              <a:t>DPCM</a:t>
            </a:r>
            <a:r>
              <a:rPr lang="it-IT" sz="2400" b="1" dirty="0" smtClean="0"/>
              <a:t> </a:t>
            </a:r>
            <a:r>
              <a:rPr lang="it-IT" sz="2400" b="1" dirty="0" smtClean="0">
                <a:hlinkClick r:id="rId2"/>
              </a:rPr>
              <a:t>3/11/2020</a:t>
            </a:r>
            <a:r>
              <a:rPr lang="it-IT" sz="2400" dirty="0" smtClean="0">
                <a:hlinkClick r:id="rId2"/>
              </a:rPr>
              <a:t>. </a:t>
            </a:r>
            <a:r>
              <a:rPr lang="it-IT" sz="2400" dirty="0" smtClean="0"/>
              <a:t>Ecco in sintesi cosa prevede la </a:t>
            </a:r>
            <a:r>
              <a:rPr lang="it-IT" sz="2400" b="1" dirty="0" smtClean="0">
                <a:hlinkClick r:id="rId3"/>
              </a:rPr>
              <a:t>nota 1990 del 5/11/2020</a:t>
            </a:r>
            <a:r>
              <a:rPr lang="it-IT" sz="2400" dirty="0" smtClean="0">
                <a:hlinkClick r:id="rId3"/>
              </a:rPr>
              <a:t>.</a:t>
            </a:r>
            <a:endParaRPr lang="it-IT" sz="2400" dirty="0" smtClean="0"/>
          </a:p>
          <a:p>
            <a:pPr eaLnBrk="0" hangingPunct="0">
              <a:buNone/>
            </a:pPr>
            <a:r>
              <a:rPr lang="it-IT" sz="2400" dirty="0" smtClean="0"/>
              <a:t> </a:t>
            </a:r>
          </a:p>
          <a:p>
            <a:pPr eaLnBrk="0" hangingPunct="0">
              <a:buNone/>
            </a:pPr>
            <a:r>
              <a:rPr lang="it-IT" sz="2400" b="1" dirty="0" smtClean="0">
                <a:solidFill>
                  <a:srgbClr val="002060"/>
                </a:solidFill>
              </a:rPr>
              <a:t>OBBLIGO </a:t>
            </a:r>
            <a:r>
              <a:rPr lang="it-IT" sz="2400" b="1" dirty="0" err="1" smtClean="0">
                <a:solidFill>
                  <a:srgbClr val="002060"/>
                </a:solidFill>
              </a:rPr>
              <a:t>DI</a:t>
            </a:r>
            <a:r>
              <a:rPr lang="it-IT" sz="2400" b="1" dirty="0" smtClean="0">
                <a:solidFill>
                  <a:srgbClr val="002060"/>
                </a:solidFill>
              </a:rPr>
              <a:t> MASCHERINA</a:t>
            </a:r>
          </a:p>
          <a:p>
            <a:pPr marL="82296" indent="0" algn="just" eaLnBrk="0" hangingPunct="0">
              <a:buNone/>
            </a:pPr>
            <a:r>
              <a:rPr lang="it-IT" sz="2400" dirty="0" smtClean="0"/>
              <a:t>L’obbligo dell’uso della mascherina per il personale scolastico e per gli studenti con almeno sei anni di età vale, ovviamente, oltre che per il primo ciclo di istruzione, anche per il secondo, per quelle attività che continuano a svolgersi in presenza.</a:t>
            </a:r>
          </a:p>
          <a:p>
            <a:pPr marL="82296" indent="0" algn="just" eaLnBrk="0" hangingPunct="0">
              <a:buNone/>
            </a:pPr>
            <a:r>
              <a:rPr lang="it-IT" sz="2400" dirty="0" smtClean="0"/>
              <a:t>Sono esentati dall’obbligo, oltre ai bambini con meno di sei anni di età, anche i docenti, gli ATA e gli studenti che non possano utilizzarla per patologie o disabilità certificate.</a:t>
            </a:r>
          </a:p>
          <a:p>
            <a:pPr eaLnBrk="0" hangingPunct="0"/>
            <a:endParaRPr lang="it-IT" sz="2400" dirty="0"/>
          </a:p>
        </p:txBody>
      </p:sp>
      <p:sp>
        <p:nvSpPr>
          <p:cNvPr id="4" name="Segnaposto numero diapositiva 3"/>
          <p:cNvSpPr>
            <a:spLocks noGrp="1"/>
          </p:cNvSpPr>
          <p:nvPr>
            <p:ph type="sldNum" sz="quarter" idx="12"/>
          </p:nvPr>
        </p:nvSpPr>
        <p:spPr>
          <a:xfrm>
            <a:off x="8429652" y="6305550"/>
            <a:ext cx="641196" cy="476250"/>
          </a:xfrm>
        </p:spPr>
        <p:txBody>
          <a:bodyPr/>
          <a:lstStyle/>
          <a:p>
            <a:fld id="{D2E57653-3E58-4892-A7ED-712530ACC680}" type="slidenum">
              <a:rPr kumimoji="0" lang="en-US" sz="2800" b="1" smtClean="0">
                <a:solidFill>
                  <a:schemeClr val="tx2"/>
                </a:solidFill>
              </a:rPr>
              <a:pPr/>
              <a:t>32</a:t>
            </a:fld>
            <a:endParaRPr kumimoji="0" lang="en-US" b="1" dirty="0">
              <a:solidFill>
                <a:schemeClr val="tx2"/>
              </a:solidFill>
            </a:endParaRPr>
          </a:p>
        </p:txBody>
      </p:sp>
      <p:sp>
        <p:nvSpPr>
          <p:cNvPr id="5" name="Segnaposto piè di pagina 4"/>
          <p:cNvSpPr>
            <a:spLocks noGrp="1"/>
          </p:cNvSpPr>
          <p:nvPr>
            <p:ph type="ftr" sz="quarter" idx="11"/>
          </p:nvPr>
        </p:nvSpPr>
        <p:spPr>
          <a:xfrm>
            <a:off x="1857356" y="6305550"/>
            <a:ext cx="6753244" cy="338160"/>
          </a:xfrm>
        </p:spPr>
        <p:txBody>
          <a:bodyPr/>
          <a:lstStyle/>
          <a:p>
            <a:pPr algn="ctr"/>
            <a:r>
              <a:rPr lang="it-IT" sz="1400" dirty="0">
                <a:solidFill>
                  <a:srgbClr val="C00000"/>
                </a:solidFill>
                <a:latin typeface="Arial Black" panose="020B0A04020102020204" pitchFamily="34" charset="0"/>
              </a:rPr>
              <a:t>USR LIGURIA –    ISTITUTO COMPRENSIVO PEGLI</a:t>
            </a:r>
            <a:endParaRPr lang="it-IT" sz="1400" dirty="0">
              <a:solidFill>
                <a:srgbClr val="C00000"/>
              </a:solidFill>
              <a:latin typeface="Arial Black" panose="020B0A04020102020204"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smtClean="0">
                <a:solidFill>
                  <a:srgbClr val="C00000"/>
                </a:solidFill>
              </a:rPr>
              <a:t>NOTA </a:t>
            </a:r>
            <a:r>
              <a:rPr lang="it-IT" dirty="0" err="1" smtClean="0">
                <a:solidFill>
                  <a:srgbClr val="C00000"/>
                </a:solidFill>
              </a:rPr>
              <a:t>DI</a:t>
            </a:r>
            <a:r>
              <a:rPr lang="it-IT" dirty="0" smtClean="0">
                <a:solidFill>
                  <a:srgbClr val="C00000"/>
                </a:solidFill>
              </a:rPr>
              <a:t> CHIARIMENTO</a:t>
            </a:r>
            <a:br>
              <a:rPr lang="it-IT" dirty="0" smtClean="0">
                <a:solidFill>
                  <a:srgbClr val="C00000"/>
                </a:solidFill>
              </a:rPr>
            </a:br>
            <a:r>
              <a:rPr lang="it-IT" dirty="0" smtClean="0">
                <a:solidFill>
                  <a:srgbClr val="C00000"/>
                </a:solidFill>
              </a:rPr>
              <a:t>sul DPCM 3 novembre 2020</a:t>
            </a:r>
            <a:endParaRPr lang="it-IT" dirty="0">
              <a:solidFill>
                <a:srgbClr val="C00000"/>
              </a:solidFill>
            </a:endParaRPr>
          </a:p>
        </p:txBody>
      </p:sp>
      <p:sp>
        <p:nvSpPr>
          <p:cNvPr id="3" name="Segnaposto contenuto 2"/>
          <p:cNvSpPr>
            <a:spLocks noGrp="1"/>
          </p:cNvSpPr>
          <p:nvPr>
            <p:ph idx="1"/>
          </p:nvPr>
        </p:nvSpPr>
        <p:spPr/>
        <p:txBody>
          <a:bodyPr>
            <a:normAutofit fontScale="92500" lnSpcReduction="10000"/>
          </a:bodyPr>
          <a:lstStyle/>
          <a:p>
            <a:pPr eaLnBrk="0" hangingPunct="0">
              <a:buNone/>
            </a:pPr>
            <a:r>
              <a:rPr lang="it-IT" sz="2400" b="1" dirty="0" smtClean="0">
                <a:solidFill>
                  <a:srgbClr val="7030A0"/>
                </a:solidFill>
              </a:rPr>
              <a:t>LABORATORI</a:t>
            </a:r>
          </a:p>
          <a:p>
            <a:pPr marL="82296" indent="0" algn="just" eaLnBrk="0" hangingPunct="0">
              <a:buNone/>
            </a:pPr>
            <a:r>
              <a:rPr lang="it-IT" sz="2400" dirty="0" smtClean="0">
                <a:solidFill>
                  <a:schemeClr val="tx2"/>
                </a:solidFill>
              </a:rPr>
              <a:t>Per quanto attiene i percorsi i cui piani degli studi e quadri orari prevedono esercitazioni</a:t>
            </a:r>
          </a:p>
          <a:p>
            <a:pPr marL="82296" indent="0" algn="just" eaLnBrk="0" hangingPunct="0">
              <a:buNone/>
            </a:pPr>
            <a:r>
              <a:rPr lang="it-IT" sz="2400" dirty="0" smtClean="0">
                <a:solidFill>
                  <a:schemeClr val="tx2"/>
                </a:solidFill>
              </a:rPr>
              <a:t>pratiche e di laboratorio, entro cui annoverare tutte le attività di laboratorio caratterizzanti e non altrimenti esperibili, quali a mero titolo esemplificativo i laboratori coreutici e coreografici, resta salva la possibilità di svolgere in presenza tali attività didattiche, purché formalmente contemplate dai vigenti ordinamenti e nel rigoroso rispetto dei protocolli di sicurezza. Le istituzioni scolastiche sono chiamate responsabilmente a considerare che le predette attività, in </a:t>
            </a:r>
            <a:r>
              <a:rPr lang="it-IT" sz="2400" dirty="0" err="1" smtClean="0">
                <a:solidFill>
                  <a:schemeClr val="tx2"/>
                </a:solidFill>
              </a:rPr>
              <a:t>special</a:t>
            </a:r>
            <a:r>
              <a:rPr lang="it-IT" sz="2400" dirty="0" smtClean="0">
                <a:solidFill>
                  <a:schemeClr val="tx2"/>
                </a:solidFill>
              </a:rPr>
              <a:t> modo per le materie di indirizzo, costituiscono parte integrante e sostanziale dei curricoli e, non da ultimo, elemento dirimente sulla base del quale moltissimi studenti hanno scelto di frequentare gli specifici percorsi.</a:t>
            </a:r>
            <a:endParaRPr lang="it-IT" sz="2400" dirty="0">
              <a:solidFill>
                <a:schemeClr val="tx2"/>
              </a:solidFill>
            </a:endParaRPr>
          </a:p>
        </p:txBody>
      </p:sp>
      <p:sp>
        <p:nvSpPr>
          <p:cNvPr id="4" name="Segnaposto numero diapositiva 3"/>
          <p:cNvSpPr>
            <a:spLocks noGrp="1"/>
          </p:cNvSpPr>
          <p:nvPr>
            <p:ph type="sldNum" sz="quarter" idx="12"/>
          </p:nvPr>
        </p:nvSpPr>
        <p:spPr>
          <a:xfrm>
            <a:off x="8429652" y="6305550"/>
            <a:ext cx="641196" cy="476250"/>
          </a:xfrm>
        </p:spPr>
        <p:txBody>
          <a:bodyPr/>
          <a:lstStyle/>
          <a:p>
            <a:fld id="{D2E57653-3E58-4892-A7ED-712530ACC680}" type="slidenum">
              <a:rPr kumimoji="0" lang="en-US" sz="2800" b="1" smtClean="0">
                <a:solidFill>
                  <a:schemeClr val="tx2"/>
                </a:solidFill>
              </a:rPr>
              <a:pPr/>
              <a:t>33</a:t>
            </a:fld>
            <a:endParaRPr kumimoji="0" lang="en-US" b="1" dirty="0">
              <a:solidFill>
                <a:schemeClr val="tx2"/>
              </a:solidFill>
            </a:endParaRPr>
          </a:p>
        </p:txBody>
      </p:sp>
      <p:sp>
        <p:nvSpPr>
          <p:cNvPr id="5" name="Segnaposto piè di pagina 4"/>
          <p:cNvSpPr>
            <a:spLocks noGrp="1"/>
          </p:cNvSpPr>
          <p:nvPr>
            <p:ph type="ftr" sz="quarter" idx="11"/>
          </p:nvPr>
        </p:nvSpPr>
        <p:spPr>
          <a:xfrm>
            <a:off x="1857356" y="6305550"/>
            <a:ext cx="6753244" cy="338160"/>
          </a:xfrm>
        </p:spPr>
        <p:txBody>
          <a:bodyPr/>
          <a:lstStyle/>
          <a:p>
            <a:pPr algn="ctr"/>
            <a:r>
              <a:rPr lang="it-IT" sz="1400" dirty="0">
                <a:solidFill>
                  <a:srgbClr val="C00000"/>
                </a:solidFill>
                <a:latin typeface="Arial Black" panose="020B0A04020102020204" pitchFamily="34" charset="0"/>
              </a:rPr>
              <a:t>USR LIGURIA –    ISTITUTO COMPRENSIVO PEGLI</a:t>
            </a:r>
            <a:endParaRPr lang="it-IT" sz="1400" dirty="0">
              <a:solidFill>
                <a:srgbClr val="C00000"/>
              </a:solidFill>
              <a:latin typeface="Arial Black" panose="020B0A04020102020204" pitchFamily="34"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smtClean="0">
                <a:solidFill>
                  <a:srgbClr val="C00000"/>
                </a:solidFill>
              </a:rPr>
              <a:t>NOTA </a:t>
            </a:r>
            <a:r>
              <a:rPr lang="it-IT" dirty="0" err="1" smtClean="0">
                <a:solidFill>
                  <a:srgbClr val="C00000"/>
                </a:solidFill>
              </a:rPr>
              <a:t>DI</a:t>
            </a:r>
            <a:r>
              <a:rPr lang="it-IT" dirty="0" smtClean="0">
                <a:solidFill>
                  <a:srgbClr val="C00000"/>
                </a:solidFill>
              </a:rPr>
              <a:t> CHIARIMENTO</a:t>
            </a:r>
            <a:br>
              <a:rPr lang="it-IT" dirty="0" smtClean="0">
                <a:solidFill>
                  <a:srgbClr val="C00000"/>
                </a:solidFill>
              </a:rPr>
            </a:br>
            <a:r>
              <a:rPr lang="it-IT" dirty="0" smtClean="0">
                <a:solidFill>
                  <a:srgbClr val="C00000"/>
                </a:solidFill>
              </a:rPr>
              <a:t>sul DPCM 3 novembre 2020</a:t>
            </a:r>
            <a:endParaRPr lang="it-IT" dirty="0">
              <a:solidFill>
                <a:srgbClr val="C00000"/>
              </a:solidFill>
            </a:endParaRPr>
          </a:p>
        </p:txBody>
      </p:sp>
      <p:sp>
        <p:nvSpPr>
          <p:cNvPr id="3" name="Segnaposto contenuto 2"/>
          <p:cNvSpPr>
            <a:spLocks noGrp="1"/>
          </p:cNvSpPr>
          <p:nvPr>
            <p:ph idx="1"/>
          </p:nvPr>
        </p:nvSpPr>
        <p:spPr/>
        <p:txBody>
          <a:bodyPr>
            <a:normAutofit/>
          </a:bodyPr>
          <a:lstStyle/>
          <a:p>
            <a:pPr eaLnBrk="0" hangingPunct="0">
              <a:buNone/>
            </a:pPr>
            <a:endParaRPr lang="it-IT" sz="2400" b="1" dirty="0" smtClean="0">
              <a:solidFill>
                <a:srgbClr val="7030A0"/>
              </a:solidFill>
            </a:endParaRPr>
          </a:p>
          <a:p>
            <a:pPr eaLnBrk="0" hangingPunct="0">
              <a:buNone/>
            </a:pPr>
            <a:r>
              <a:rPr lang="it-IT" sz="2400" b="1" dirty="0" smtClean="0">
                <a:solidFill>
                  <a:srgbClr val="7030A0"/>
                </a:solidFill>
              </a:rPr>
              <a:t>PCTO</a:t>
            </a:r>
          </a:p>
          <a:p>
            <a:pPr marL="82296" indent="0" algn="just" eaLnBrk="0" hangingPunct="0">
              <a:buNone/>
            </a:pPr>
            <a:r>
              <a:rPr lang="it-IT" sz="2400" dirty="0" smtClean="0">
                <a:solidFill>
                  <a:schemeClr val="tx2"/>
                </a:solidFill>
              </a:rPr>
              <a:t>I percorsi per le competenze trasversali e per l’orientamento possono proseguire, nel rispetto delle prescrizioni sulla distanza interpersonale, sull’uso dei dispositivi di protezione individuali e sull’igiene delle mani e delle superfici, nonché dei protocolli riguardanti lo specifico settore produttivo.</a:t>
            </a:r>
            <a:endParaRPr lang="it-IT" sz="2400" dirty="0">
              <a:solidFill>
                <a:schemeClr val="tx2"/>
              </a:solidFill>
            </a:endParaRPr>
          </a:p>
        </p:txBody>
      </p:sp>
      <p:sp>
        <p:nvSpPr>
          <p:cNvPr id="4" name="Segnaposto numero diapositiva 3"/>
          <p:cNvSpPr>
            <a:spLocks noGrp="1"/>
          </p:cNvSpPr>
          <p:nvPr>
            <p:ph type="sldNum" sz="quarter" idx="12"/>
          </p:nvPr>
        </p:nvSpPr>
        <p:spPr>
          <a:xfrm>
            <a:off x="8429652" y="6305550"/>
            <a:ext cx="641196" cy="476250"/>
          </a:xfrm>
        </p:spPr>
        <p:txBody>
          <a:bodyPr/>
          <a:lstStyle/>
          <a:p>
            <a:fld id="{D2E57653-3E58-4892-A7ED-712530ACC680}" type="slidenum">
              <a:rPr kumimoji="0" lang="en-US" sz="2800" b="1" smtClean="0">
                <a:solidFill>
                  <a:schemeClr val="tx2"/>
                </a:solidFill>
              </a:rPr>
              <a:pPr/>
              <a:t>34</a:t>
            </a:fld>
            <a:endParaRPr kumimoji="0" lang="en-US" b="1" dirty="0">
              <a:solidFill>
                <a:schemeClr val="tx2"/>
              </a:solidFill>
            </a:endParaRPr>
          </a:p>
        </p:txBody>
      </p:sp>
      <p:sp>
        <p:nvSpPr>
          <p:cNvPr id="5" name="Segnaposto piè di pagina 4"/>
          <p:cNvSpPr>
            <a:spLocks noGrp="1"/>
          </p:cNvSpPr>
          <p:nvPr>
            <p:ph type="ftr" sz="quarter" idx="11"/>
          </p:nvPr>
        </p:nvSpPr>
        <p:spPr>
          <a:xfrm>
            <a:off x="1857356" y="6305550"/>
            <a:ext cx="6753244" cy="338160"/>
          </a:xfrm>
        </p:spPr>
        <p:txBody>
          <a:bodyPr/>
          <a:lstStyle/>
          <a:p>
            <a:pPr algn="ctr"/>
            <a:r>
              <a:rPr lang="it-IT" sz="1400" dirty="0">
                <a:solidFill>
                  <a:srgbClr val="C00000"/>
                </a:solidFill>
                <a:latin typeface="Arial Black" panose="020B0A04020102020204" pitchFamily="34" charset="0"/>
              </a:rPr>
              <a:t>USR LIGURIA –    ISTITUTO COMPRENSIVO </a:t>
            </a:r>
            <a:r>
              <a:rPr lang="it-IT" sz="1400" dirty="0" smtClean="0">
                <a:solidFill>
                  <a:srgbClr val="C00000"/>
                </a:solidFill>
                <a:latin typeface="Arial Black" panose="020B0A04020102020204" pitchFamily="34" charset="0"/>
              </a:rPr>
              <a:t>PEGLI</a:t>
            </a:r>
            <a:endParaRPr lang="it-IT" sz="1400" dirty="0">
              <a:solidFill>
                <a:srgbClr val="C00000"/>
              </a:solidFill>
              <a:latin typeface="Arial Black" panose="020B0A04020102020204" pitchFamily="34"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smtClean="0">
                <a:solidFill>
                  <a:srgbClr val="C00000"/>
                </a:solidFill>
              </a:rPr>
              <a:t>NOTA </a:t>
            </a:r>
            <a:r>
              <a:rPr lang="it-IT" dirty="0" err="1" smtClean="0">
                <a:solidFill>
                  <a:srgbClr val="C00000"/>
                </a:solidFill>
              </a:rPr>
              <a:t>DI</a:t>
            </a:r>
            <a:r>
              <a:rPr lang="it-IT" dirty="0" smtClean="0">
                <a:solidFill>
                  <a:srgbClr val="C00000"/>
                </a:solidFill>
              </a:rPr>
              <a:t> CHIARIMENTO</a:t>
            </a:r>
            <a:br>
              <a:rPr lang="it-IT" dirty="0" smtClean="0">
                <a:solidFill>
                  <a:srgbClr val="C00000"/>
                </a:solidFill>
              </a:rPr>
            </a:br>
            <a:r>
              <a:rPr lang="it-IT" dirty="0" smtClean="0">
                <a:solidFill>
                  <a:srgbClr val="C00000"/>
                </a:solidFill>
              </a:rPr>
              <a:t>sul DPCM 3 novembre 2020</a:t>
            </a:r>
            <a:endParaRPr lang="it-IT" dirty="0">
              <a:solidFill>
                <a:srgbClr val="C00000"/>
              </a:solidFill>
            </a:endParaRPr>
          </a:p>
        </p:txBody>
      </p:sp>
      <p:sp>
        <p:nvSpPr>
          <p:cNvPr id="3" name="Segnaposto contenuto 2"/>
          <p:cNvSpPr>
            <a:spLocks noGrp="1"/>
          </p:cNvSpPr>
          <p:nvPr>
            <p:ph idx="1"/>
          </p:nvPr>
        </p:nvSpPr>
        <p:spPr>
          <a:xfrm>
            <a:off x="931572" y="1461294"/>
            <a:ext cx="7498080" cy="4800600"/>
          </a:xfrm>
        </p:spPr>
        <p:txBody>
          <a:bodyPr>
            <a:normAutofit fontScale="85000" lnSpcReduction="10000"/>
          </a:bodyPr>
          <a:lstStyle/>
          <a:p>
            <a:pPr eaLnBrk="0" hangingPunct="0">
              <a:buNone/>
            </a:pPr>
            <a:r>
              <a:rPr lang="it-IT" sz="2400" b="1" dirty="0" smtClean="0">
                <a:solidFill>
                  <a:srgbClr val="7030A0"/>
                </a:solidFill>
              </a:rPr>
              <a:t>SCUOLE SECONDARIE </a:t>
            </a:r>
            <a:r>
              <a:rPr lang="it-IT" sz="2400" b="1" dirty="0" err="1" smtClean="0">
                <a:solidFill>
                  <a:srgbClr val="7030A0"/>
                </a:solidFill>
              </a:rPr>
              <a:t>DI</a:t>
            </a:r>
            <a:r>
              <a:rPr lang="it-IT" sz="2400" b="1" dirty="0" smtClean="0">
                <a:solidFill>
                  <a:srgbClr val="7030A0"/>
                </a:solidFill>
              </a:rPr>
              <a:t> I GRADO E INCLUSIONE</a:t>
            </a:r>
          </a:p>
          <a:p>
            <a:pPr marL="82296" indent="0" algn="just" eaLnBrk="0" hangingPunct="0">
              <a:buNone/>
            </a:pPr>
            <a:r>
              <a:rPr lang="it-IT" sz="2400" dirty="0" smtClean="0">
                <a:solidFill>
                  <a:schemeClr val="tx2"/>
                </a:solidFill>
              </a:rPr>
              <a:t>Nelle classi seconda e terza delle scuole medie delle Regioni in zona rossa è prevista la </a:t>
            </a:r>
            <a:r>
              <a:rPr lang="it-IT" sz="2400" dirty="0" err="1" smtClean="0">
                <a:solidFill>
                  <a:schemeClr val="tx2"/>
                </a:solidFill>
              </a:rPr>
              <a:t>DaD</a:t>
            </a:r>
            <a:r>
              <a:rPr lang="it-IT" sz="2400" dirty="0" smtClean="0">
                <a:solidFill>
                  <a:schemeClr val="tx2"/>
                </a:solidFill>
              </a:rPr>
              <a:t> al 100%. In ogni modo andrà garantita l’effettiva inclusione scolastica, in </a:t>
            </a:r>
            <a:r>
              <a:rPr lang="it-IT" sz="2400" dirty="0" err="1" smtClean="0">
                <a:solidFill>
                  <a:schemeClr val="tx2"/>
                </a:solidFill>
              </a:rPr>
              <a:t>special</a:t>
            </a:r>
            <a:r>
              <a:rPr lang="it-IT" sz="2400" dirty="0" smtClean="0">
                <a:solidFill>
                  <a:schemeClr val="tx2"/>
                </a:solidFill>
              </a:rPr>
              <a:t> modo per gli alunni con disabilità, attraverso l’attivazione di tutte le forme di raccordo e collaborazione possibili con gli altri enti responsabili del loro successo formativo, sia in materia di assistenza specialistica che di trasporto scolastico, al fine di rendere un effettivo servizio di istruzione e di realizzare, in concreto, il diritto allo studio previsto dalla Costituzione.</a:t>
            </a:r>
          </a:p>
          <a:p>
            <a:pPr marL="82296" indent="0" algn="just" eaLnBrk="0" hangingPunct="0">
              <a:buNone/>
            </a:pPr>
            <a:r>
              <a:rPr lang="it-IT" sz="2400" dirty="0" smtClean="0">
                <a:solidFill>
                  <a:schemeClr val="tx2"/>
                </a:solidFill>
              </a:rPr>
              <a:t>In generale, in materia di inclusione scolastica per tutti i contesti ove si svolga attività in DDI il DPCM, nel richiamare il principio fondamentale della garanzia della frequenza in presenza per gli alunni con disabilità, segna nettamente la necessità che tali attività in presenza realizzino un’inclusione scolastica “effettiva” e non solo formale, volta a “mantenere una relazione educativa che realizzi effettiva inclusione scolastica”.</a:t>
            </a:r>
            <a:endParaRPr lang="it-IT" sz="2400" dirty="0">
              <a:solidFill>
                <a:schemeClr val="tx2"/>
              </a:solidFill>
            </a:endParaRPr>
          </a:p>
        </p:txBody>
      </p:sp>
      <p:sp>
        <p:nvSpPr>
          <p:cNvPr id="4" name="Segnaposto numero diapositiva 3"/>
          <p:cNvSpPr>
            <a:spLocks noGrp="1"/>
          </p:cNvSpPr>
          <p:nvPr>
            <p:ph type="sldNum" sz="quarter" idx="12"/>
          </p:nvPr>
        </p:nvSpPr>
        <p:spPr>
          <a:xfrm>
            <a:off x="8429652" y="6305550"/>
            <a:ext cx="641196" cy="476250"/>
          </a:xfrm>
        </p:spPr>
        <p:txBody>
          <a:bodyPr/>
          <a:lstStyle/>
          <a:p>
            <a:fld id="{D2E57653-3E58-4892-A7ED-712530ACC680}" type="slidenum">
              <a:rPr kumimoji="0" lang="en-US" sz="2800" b="1" smtClean="0">
                <a:solidFill>
                  <a:schemeClr val="tx2"/>
                </a:solidFill>
              </a:rPr>
              <a:pPr/>
              <a:t>35</a:t>
            </a:fld>
            <a:endParaRPr kumimoji="0" lang="en-US" b="1" dirty="0">
              <a:solidFill>
                <a:schemeClr val="tx2"/>
              </a:solidFill>
            </a:endParaRPr>
          </a:p>
        </p:txBody>
      </p:sp>
      <p:sp>
        <p:nvSpPr>
          <p:cNvPr id="5" name="Segnaposto piè di pagina 4"/>
          <p:cNvSpPr>
            <a:spLocks noGrp="1"/>
          </p:cNvSpPr>
          <p:nvPr>
            <p:ph type="ftr" sz="quarter" idx="11"/>
          </p:nvPr>
        </p:nvSpPr>
        <p:spPr>
          <a:xfrm>
            <a:off x="1857356" y="6305550"/>
            <a:ext cx="6753244" cy="338160"/>
          </a:xfrm>
        </p:spPr>
        <p:txBody>
          <a:bodyPr/>
          <a:lstStyle/>
          <a:p>
            <a:pPr algn="ctr"/>
            <a:r>
              <a:rPr lang="it-IT" sz="1400" dirty="0">
                <a:solidFill>
                  <a:srgbClr val="C00000"/>
                </a:solidFill>
                <a:latin typeface="Arial Black" panose="020B0A04020102020204" pitchFamily="34" charset="0"/>
              </a:rPr>
              <a:t>USR LIGURIA –    ISTITUTO COMPRENSIVO PEGLI</a:t>
            </a:r>
            <a:endParaRPr lang="it-IT" sz="1400" dirty="0">
              <a:solidFill>
                <a:srgbClr val="C00000"/>
              </a:solidFill>
              <a:latin typeface="Arial Black" panose="020B0A04020102020204" pitchFamily="34"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smtClean="0"/>
              <a:t>NOTA </a:t>
            </a:r>
            <a:r>
              <a:rPr lang="it-IT" dirty="0" err="1" smtClean="0"/>
              <a:t>DI</a:t>
            </a:r>
            <a:r>
              <a:rPr lang="it-IT" dirty="0" smtClean="0"/>
              <a:t> CHIARIMENTO</a:t>
            </a:r>
            <a:br>
              <a:rPr lang="it-IT" dirty="0" smtClean="0"/>
            </a:br>
            <a:r>
              <a:rPr lang="it-IT" dirty="0" smtClean="0"/>
              <a:t>sul DPCM 3 novembre 2020</a:t>
            </a:r>
            <a:endParaRPr lang="it-IT" dirty="0"/>
          </a:p>
        </p:txBody>
      </p:sp>
      <p:sp>
        <p:nvSpPr>
          <p:cNvPr id="3" name="Segnaposto contenuto 2"/>
          <p:cNvSpPr>
            <a:spLocks noGrp="1"/>
          </p:cNvSpPr>
          <p:nvPr>
            <p:ph idx="1"/>
          </p:nvPr>
        </p:nvSpPr>
        <p:spPr>
          <a:xfrm>
            <a:off x="683568" y="1447800"/>
            <a:ext cx="8250120" cy="4800600"/>
          </a:xfrm>
        </p:spPr>
        <p:txBody>
          <a:bodyPr>
            <a:normAutofit/>
          </a:bodyPr>
          <a:lstStyle/>
          <a:p>
            <a:pPr marL="82296" indent="0" algn="just" eaLnBrk="0" hangingPunct="0">
              <a:buNone/>
            </a:pPr>
            <a:r>
              <a:rPr lang="it-IT" sz="2000" dirty="0" smtClean="0">
                <a:solidFill>
                  <a:schemeClr val="tx2"/>
                </a:solidFill>
              </a:rPr>
              <a:t>I dirigenti scolastici, unitamente ai docenti delle classi interessate e ai docenti di sostegno, in raccordo con le famiglie, favoriranno la frequenza dell’alunno con disabilità, in coerenza col PEI, nell’ambito del coinvolgimento anche, ove possibile, di un gruppo di allievi della classe di riferimento, che potrà variare nella composizione o rimanere immutato, in modo che sia costantemente assicurata quella relazione interpersonale fondamentale per lo sviluppo di un’inclusione effettiva e proficua, nell’interesse degli studenti e delle studentesse.</a:t>
            </a:r>
          </a:p>
          <a:p>
            <a:pPr marL="82296" indent="0" algn="just" eaLnBrk="0" hangingPunct="0">
              <a:buNone/>
            </a:pPr>
            <a:r>
              <a:rPr lang="it-IT" sz="2000" dirty="0" smtClean="0">
                <a:solidFill>
                  <a:schemeClr val="tx2"/>
                </a:solidFill>
              </a:rPr>
              <a:t>Le medesime comunità educanti valuteranno, inoltre, se attivare misure per garantire la frequenza in presenza agli alunni con altri bisogni educativi speciali, qualora tali misure siano effettivamente determinanti per il raggiungimento degli obiettivi di apprendimento da parte degli alunni coinvolti; parimenti, si potranno prevedere misure analoghe anche con riferimento a situazioni di “</a:t>
            </a:r>
            <a:r>
              <a:rPr lang="it-IT" sz="2000" dirty="0" err="1" smtClean="0">
                <a:solidFill>
                  <a:schemeClr val="tx2"/>
                </a:solidFill>
              </a:rPr>
              <a:t>digital</a:t>
            </a:r>
            <a:r>
              <a:rPr lang="it-IT" sz="2000" dirty="0" smtClean="0">
                <a:solidFill>
                  <a:schemeClr val="tx2"/>
                </a:solidFill>
              </a:rPr>
              <a:t> divide” non altrimenti risolvibili.</a:t>
            </a:r>
          </a:p>
        </p:txBody>
      </p:sp>
      <p:sp>
        <p:nvSpPr>
          <p:cNvPr id="4" name="Segnaposto numero diapositiva 3"/>
          <p:cNvSpPr>
            <a:spLocks noGrp="1"/>
          </p:cNvSpPr>
          <p:nvPr>
            <p:ph type="sldNum" sz="quarter" idx="12"/>
          </p:nvPr>
        </p:nvSpPr>
        <p:spPr>
          <a:xfrm>
            <a:off x="8429652" y="6305550"/>
            <a:ext cx="641196" cy="476250"/>
          </a:xfrm>
        </p:spPr>
        <p:txBody>
          <a:bodyPr/>
          <a:lstStyle/>
          <a:p>
            <a:fld id="{D2E57653-3E58-4892-A7ED-712530ACC680}" type="slidenum">
              <a:rPr kumimoji="0" lang="en-US" sz="2800" b="1" smtClean="0">
                <a:solidFill>
                  <a:schemeClr val="tx2"/>
                </a:solidFill>
              </a:rPr>
              <a:pPr/>
              <a:t>36</a:t>
            </a:fld>
            <a:endParaRPr kumimoji="0" lang="en-US" b="1" dirty="0">
              <a:solidFill>
                <a:schemeClr val="tx2"/>
              </a:solidFill>
            </a:endParaRPr>
          </a:p>
        </p:txBody>
      </p:sp>
      <p:sp>
        <p:nvSpPr>
          <p:cNvPr id="5" name="Segnaposto piè di pagina 4"/>
          <p:cNvSpPr>
            <a:spLocks noGrp="1"/>
          </p:cNvSpPr>
          <p:nvPr>
            <p:ph type="ftr" sz="quarter" idx="11"/>
          </p:nvPr>
        </p:nvSpPr>
        <p:spPr>
          <a:xfrm>
            <a:off x="1857356" y="6305550"/>
            <a:ext cx="6753244" cy="338160"/>
          </a:xfrm>
        </p:spPr>
        <p:txBody>
          <a:bodyPr/>
          <a:lstStyle/>
          <a:p>
            <a:pPr algn="ctr"/>
            <a:r>
              <a:rPr lang="it-IT" sz="1400" dirty="0">
                <a:solidFill>
                  <a:srgbClr val="C00000"/>
                </a:solidFill>
                <a:latin typeface="Arial Black" panose="020B0A04020102020204" pitchFamily="34" charset="0"/>
              </a:rPr>
              <a:t>USR LIGURIA –    ISTITUTO COMPRENSIVO PEGLI</a:t>
            </a:r>
            <a:endParaRPr lang="it-IT" sz="1400" dirty="0">
              <a:solidFill>
                <a:srgbClr val="C00000"/>
              </a:solidFill>
              <a:latin typeface="Arial Black" panose="020B0A04020102020204" pitchFamily="34"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a:xfrm>
            <a:off x="971600" y="274638"/>
            <a:ext cx="7962088" cy="1143000"/>
          </a:xfrm>
        </p:spPr>
        <p:txBody>
          <a:bodyPr>
            <a:normAutofit fontScale="90000"/>
          </a:bodyPr>
          <a:lstStyle/>
          <a:p>
            <a:pPr algn="ctr"/>
            <a:r>
              <a:rPr lang="it-IT" dirty="0" smtClean="0">
                <a:solidFill>
                  <a:srgbClr val="C00000"/>
                </a:solidFill>
              </a:rPr>
              <a:t>NOTA </a:t>
            </a:r>
            <a:r>
              <a:rPr lang="it-IT" dirty="0" err="1" smtClean="0">
                <a:solidFill>
                  <a:srgbClr val="C00000"/>
                </a:solidFill>
              </a:rPr>
              <a:t>DI</a:t>
            </a:r>
            <a:r>
              <a:rPr lang="it-IT" dirty="0" smtClean="0">
                <a:solidFill>
                  <a:srgbClr val="C00000"/>
                </a:solidFill>
              </a:rPr>
              <a:t> CHIARIMENTO</a:t>
            </a:r>
            <a:br>
              <a:rPr lang="it-IT" dirty="0" smtClean="0">
                <a:solidFill>
                  <a:srgbClr val="C00000"/>
                </a:solidFill>
              </a:rPr>
            </a:br>
            <a:r>
              <a:rPr lang="it-IT" dirty="0" smtClean="0">
                <a:solidFill>
                  <a:srgbClr val="C00000"/>
                </a:solidFill>
              </a:rPr>
              <a:t>sul DPCM 3 novembre 2020</a:t>
            </a:r>
            <a:endParaRPr lang="it-IT" dirty="0">
              <a:solidFill>
                <a:srgbClr val="C00000"/>
              </a:solidFill>
            </a:endParaRPr>
          </a:p>
        </p:txBody>
      </p:sp>
      <p:sp>
        <p:nvSpPr>
          <p:cNvPr id="3" name="Segnaposto contenuto 2"/>
          <p:cNvSpPr>
            <a:spLocks noGrp="1"/>
          </p:cNvSpPr>
          <p:nvPr>
            <p:ph idx="1"/>
          </p:nvPr>
        </p:nvSpPr>
        <p:spPr>
          <a:xfrm>
            <a:off x="683568" y="1447800"/>
            <a:ext cx="8250120" cy="4800600"/>
          </a:xfrm>
        </p:spPr>
        <p:txBody>
          <a:bodyPr>
            <a:normAutofit/>
          </a:bodyPr>
          <a:lstStyle/>
          <a:p>
            <a:pPr eaLnBrk="0" hangingPunct="0">
              <a:buNone/>
            </a:pPr>
            <a:r>
              <a:rPr lang="it-IT" sz="2400" b="1" dirty="0" smtClean="0">
                <a:solidFill>
                  <a:srgbClr val="7030A0"/>
                </a:solidFill>
              </a:rPr>
              <a:t>ALUNNI FIGLI </a:t>
            </a:r>
            <a:r>
              <a:rPr lang="it-IT" sz="2400" b="1" dirty="0" err="1" smtClean="0">
                <a:solidFill>
                  <a:srgbClr val="7030A0"/>
                </a:solidFill>
              </a:rPr>
              <a:t>DI</a:t>
            </a:r>
            <a:r>
              <a:rPr lang="it-IT" sz="2400" b="1" dirty="0" smtClean="0">
                <a:solidFill>
                  <a:srgbClr val="7030A0"/>
                </a:solidFill>
              </a:rPr>
              <a:t> PERSONALE SANITARIO</a:t>
            </a:r>
          </a:p>
          <a:p>
            <a:pPr marL="82296" indent="0" algn="just" eaLnBrk="0" hangingPunct="0">
              <a:buNone/>
            </a:pPr>
            <a:r>
              <a:rPr lang="it-IT" sz="2400" dirty="0" smtClean="0">
                <a:solidFill>
                  <a:schemeClr val="tx2"/>
                </a:solidFill>
              </a:rPr>
              <a:t>Nell’ambito di specifiche, espresse e motivate richieste, attenzione dovrà essere posta agli alunni figli di personale sanitario (medici, infermieri, OSS, </a:t>
            </a:r>
            <a:r>
              <a:rPr lang="it-IT" sz="2400" dirty="0" err="1" smtClean="0">
                <a:solidFill>
                  <a:schemeClr val="tx2"/>
                </a:solidFill>
              </a:rPr>
              <a:t>OSA…</a:t>
            </a:r>
            <a:r>
              <a:rPr lang="it-IT" sz="2400" dirty="0" smtClean="0">
                <a:solidFill>
                  <a:schemeClr val="tx2"/>
                </a:solidFill>
              </a:rPr>
              <a:t>), direttamente impegnato nel contenimento della pandemia in termini di cura e assistenza ai malati e del personale impiegato presso altri servizi pubblici essenziali, in modo che anche per loro possano essere attivate, anche in ragione dell’età anagrafica, tutte le misure finalizzate alla frequenza della scuola in presenza.</a:t>
            </a:r>
          </a:p>
          <a:p>
            <a:pPr marL="82296" indent="0" algn="just" eaLnBrk="0" hangingPunct="0">
              <a:buNone/>
            </a:pPr>
            <a:r>
              <a:rPr lang="it-IT" sz="2400" dirty="0" smtClean="0">
                <a:solidFill>
                  <a:schemeClr val="tx2"/>
                </a:solidFill>
              </a:rPr>
              <a:t>Dovrà essere garantito comunque il collegamento on </a:t>
            </a:r>
            <a:r>
              <a:rPr lang="it-IT" sz="2400" dirty="0" err="1" smtClean="0">
                <a:solidFill>
                  <a:schemeClr val="tx2"/>
                </a:solidFill>
              </a:rPr>
              <a:t>line</a:t>
            </a:r>
            <a:r>
              <a:rPr lang="it-IT" sz="2400" dirty="0" smtClean="0">
                <a:solidFill>
                  <a:schemeClr val="tx2"/>
                </a:solidFill>
              </a:rPr>
              <a:t> con gli alunni della classe che sono in didattica digitale integrata.</a:t>
            </a:r>
          </a:p>
          <a:p>
            <a:pPr marL="82296" indent="0" eaLnBrk="0" hangingPunct="0">
              <a:buNone/>
            </a:pPr>
            <a:r>
              <a:rPr lang="it-IT" sz="2400" dirty="0" smtClean="0">
                <a:solidFill>
                  <a:schemeClr val="tx2"/>
                </a:solidFill>
              </a:rPr>
              <a:t> </a:t>
            </a:r>
            <a:endParaRPr lang="it-IT" sz="2400" dirty="0">
              <a:solidFill>
                <a:schemeClr val="tx2"/>
              </a:solidFill>
            </a:endParaRPr>
          </a:p>
        </p:txBody>
      </p:sp>
      <p:sp>
        <p:nvSpPr>
          <p:cNvPr id="4" name="Segnaposto numero diapositiva 3"/>
          <p:cNvSpPr>
            <a:spLocks noGrp="1"/>
          </p:cNvSpPr>
          <p:nvPr>
            <p:ph type="sldNum" sz="quarter" idx="12"/>
          </p:nvPr>
        </p:nvSpPr>
        <p:spPr>
          <a:xfrm>
            <a:off x="8429652" y="6305550"/>
            <a:ext cx="641196" cy="476250"/>
          </a:xfrm>
        </p:spPr>
        <p:txBody>
          <a:bodyPr/>
          <a:lstStyle/>
          <a:p>
            <a:fld id="{D2E57653-3E58-4892-A7ED-712530ACC680}" type="slidenum">
              <a:rPr kumimoji="0" lang="en-US" sz="2800" b="1" smtClean="0">
                <a:solidFill>
                  <a:schemeClr val="tx2"/>
                </a:solidFill>
              </a:rPr>
              <a:pPr/>
              <a:t>37</a:t>
            </a:fld>
            <a:endParaRPr kumimoji="0" lang="en-US" b="1" dirty="0">
              <a:solidFill>
                <a:schemeClr val="tx2"/>
              </a:solidFill>
            </a:endParaRPr>
          </a:p>
        </p:txBody>
      </p:sp>
      <p:sp>
        <p:nvSpPr>
          <p:cNvPr id="5" name="Segnaposto piè di pagina 4"/>
          <p:cNvSpPr>
            <a:spLocks noGrp="1"/>
          </p:cNvSpPr>
          <p:nvPr>
            <p:ph type="ftr" sz="quarter" idx="11"/>
          </p:nvPr>
        </p:nvSpPr>
        <p:spPr>
          <a:xfrm>
            <a:off x="1857356" y="6305550"/>
            <a:ext cx="6753244" cy="338160"/>
          </a:xfrm>
        </p:spPr>
        <p:txBody>
          <a:bodyPr/>
          <a:lstStyle/>
          <a:p>
            <a:pPr algn="ctr"/>
            <a:r>
              <a:rPr lang="it-IT" sz="1400" dirty="0">
                <a:solidFill>
                  <a:srgbClr val="C00000"/>
                </a:solidFill>
                <a:latin typeface="Arial Black" panose="020B0A04020102020204" pitchFamily="34" charset="0"/>
              </a:rPr>
              <a:t>USR LIGURIA –    ISTITUTO COMPRENSIVO PEGLI</a:t>
            </a:r>
            <a:endParaRPr lang="it-IT" sz="1400" dirty="0">
              <a:solidFill>
                <a:srgbClr val="C00000"/>
              </a:solidFill>
              <a:latin typeface="Arial Black" panose="020B0A04020102020204" pitchFamily="34"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smtClean="0">
                <a:solidFill>
                  <a:srgbClr val="C00000"/>
                </a:solidFill>
              </a:rPr>
              <a:t>NOTA </a:t>
            </a:r>
            <a:r>
              <a:rPr lang="it-IT" dirty="0" err="1" smtClean="0">
                <a:solidFill>
                  <a:srgbClr val="C00000"/>
                </a:solidFill>
              </a:rPr>
              <a:t>DI</a:t>
            </a:r>
            <a:r>
              <a:rPr lang="it-IT" dirty="0" smtClean="0">
                <a:solidFill>
                  <a:srgbClr val="C00000"/>
                </a:solidFill>
              </a:rPr>
              <a:t> CHIARIMENTO</a:t>
            </a:r>
            <a:br>
              <a:rPr lang="it-IT" dirty="0" smtClean="0">
                <a:solidFill>
                  <a:srgbClr val="C00000"/>
                </a:solidFill>
              </a:rPr>
            </a:br>
            <a:r>
              <a:rPr lang="it-IT" dirty="0" smtClean="0">
                <a:solidFill>
                  <a:srgbClr val="C00000"/>
                </a:solidFill>
              </a:rPr>
              <a:t>sul DPCM 3 novembre 2020</a:t>
            </a:r>
            <a:endParaRPr lang="it-IT" dirty="0">
              <a:solidFill>
                <a:srgbClr val="C00000"/>
              </a:solidFill>
            </a:endParaRPr>
          </a:p>
        </p:txBody>
      </p:sp>
      <p:sp>
        <p:nvSpPr>
          <p:cNvPr id="3" name="Segnaposto contenuto 2"/>
          <p:cNvSpPr>
            <a:spLocks noGrp="1"/>
          </p:cNvSpPr>
          <p:nvPr>
            <p:ph idx="1"/>
          </p:nvPr>
        </p:nvSpPr>
        <p:spPr/>
        <p:txBody>
          <a:bodyPr>
            <a:normAutofit fontScale="92500" lnSpcReduction="10000"/>
          </a:bodyPr>
          <a:lstStyle/>
          <a:p>
            <a:pPr eaLnBrk="0" hangingPunct="0">
              <a:buNone/>
            </a:pPr>
            <a:r>
              <a:rPr lang="it-IT" sz="2400" b="1" dirty="0" smtClean="0">
                <a:solidFill>
                  <a:srgbClr val="0070C0"/>
                </a:solidFill>
              </a:rPr>
              <a:t>ALUNNI IN QUARANTENA</a:t>
            </a:r>
          </a:p>
          <a:p>
            <a:pPr marL="82296" indent="0" algn="just" eaLnBrk="0" hangingPunct="0">
              <a:buNone/>
            </a:pPr>
            <a:r>
              <a:rPr lang="it-IT" sz="2400" dirty="0" smtClean="0">
                <a:solidFill>
                  <a:schemeClr val="tx2"/>
                </a:solidFill>
              </a:rPr>
              <a:t>Il </a:t>
            </a:r>
            <a:r>
              <a:rPr lang="it-IT" sz="2400" dirty="0" err="1" smtClean="0">
                <a:solidFill>
                  <a:schemeClr val="tx2"/>
                </a:solidFill>
              </a:rPr>
              <a:t>MI</a:t>
            </a:r>
            <a:r>
              <a:rPr lang="it-IT" sz="2400" dirty="0" smtClean="0">
                <a:solidFill>
                  <a:schemeClr val="tx2"/>
                </a:solidFill>
              </a:rPr>
              <a:t> ribadisce la necessità di garantire il diritto all’istruzione degli alunni posti in situazione di quarantena, nonché di quegli alunni per i quali, in ragione della particolare situazione famigliare, l’autorità sanitaria abbia disposto l’isolamento comunitario.</a:t>
            </a:r>
          </a:p>
          <a:p>
            <a:pPr marL="82296" indent="0" algn="just" eaLnBrk="0" hangingPunct="0">
              <a:buNone/>
            </a:pPr>
            <a:r>
              <a:rPr lang="it-IT" sz="2400" dirty="0" smtClean="0">
                <a:solidFill>
                  <a:schemeClr val="tx2"/>
                </a:solidFill>
              </a:rPr>
              <a:t> </a:t>
            </a:r>
          </a:p>
          <a:p>
            <a:pPr marL="82296" indent="0" algn="just" eaLnBrk="0" hangingPunct="0">
              <a:buNone/>
            </a:pPr>
            <a:r>
              <a:rPr lang="it-IT" sz="2400" b="1" dirty="0" smtClean="0">
                <a:solidFill>
                  <a:srgbClr val="0070C0"/>
                </a:solidFill>
              </a:rPr>
              <a:t>EROGAZIONE DELLA DDI DA PARTE DEI DOCENTI</a:t>
            </a:r>
          </a:p>
          <a:p>
            <a:pPr marL="82296" indent="0" algn="just" eaLnBrk="0" hangingPunct="0">
              <a:buNone/>
            </a:pPr>
            <a:r>
              <a:rPr lang="it-IT" sz="2400" dirty="0" smtClean="0">
                <a:solidFill>
                  <a:schemeClr val="tx2"/>
                </a:solidFill>
              </a:rPr>
              <a:t>La dirigenza scolastica, nel rispetto delle deliberazioni degli organi collegiali nell’ambito del Piano DDI, adotta, comunque, ogni disposizione organizzativa atta a creare le migliori condizioni per l’erogazione della didattica in DDI anche autorizzando l’attività non in presenza, ove possibile e ove la prestazione lavorativa sia comunque erogata.</a:t>
            </a:r>
            <a:endParaRPr lang="it-IT" sz="2400" dirty="0">
              <a:solidFill>
                <a:schemeClr val="tx2"/>
              </a:solidFill>
            </a:endParaRPr>
          </a:p>
        </p:txBody>
      </p:sp>
      <p:sp>
        <p:nvSpPr>
          <p:cNvPr id="4" name="Segnaposto numero diapositiva 3"/>
          <p:cNvSpPr>
            <a:spLocks noGrp="1"/>
          </p:cNvSpPr>
          <p:nvPr>
            <p:ph type="sldNum" sz="quarter" idx="12"/>
          </p:nvPr>
        </p:nvSpPr>
        <p:spPr>
          <a:xfrm>
            <a:off x="8429652" y="6305550"/>
            <a:ext cx="641196" cy="476250"/>
          </a:xfrm>
        </p:spPr>
        <p:txBody>
          <a:bodyPr/>
          <a:lstStyle/>
          <a:p>
            <a:fld id="{D2E57653-3E58-4892-A7ED-712530ACC680}" type="slidenum">
              <a:rPr kumimoji="0" lang="en-US" sz="2800" b="1" smtClean="0">
                <a:solidFill>
                  <a:schemeClr val="tx2"/>
                </a:solidFill>
              </a:rPr>
              <a:pPr/>
              <a:t>38</a:t>
            </a:fld>
            <a:endParaRPr kumimoji="0" lang="en-US" b="1" dirty="0">
              <a:solidFill>
                <a:schemeClr val="tx2"/>
              </a:solidFill>
            </a:endParaRPr>
          </a:p>
        </p:txBody>
      </p:sp>
      <p:sp>
        <p:nvSpPr>
          <p:cNvPr id="5" name="Segnaposto piè di pagina 4"/>
          <p:cNvSpPr>
            <a:spLocks noGrp="1"/>
          </p:cNvSpPr>
          <p:nvPr>
            <p:ph type="ftr" sz="quarter" idx="11"/>
          </p:nvPr>
        </p:nvSpPr>
        <p:spPr>
          <a:xfrm>
            <a:off x="1857356" y="6305550"/>
            <a:ext cx="6753244" cy="338160"/>
          </a:xfrm>
        </p:spPr>
        <p:txBody>
          <a:bodyPr/>
          <a:lstStyle/>
          <a:p>
            <a:pPr algn="ctr"/>
            <a:r>
              <a:rPr lang="it-IT" sz="1400" dirty="0">
                <a:solidFill>
                  <a:srgbClr val="C00000"/>
                </a:solidFill>
                <a:latin typeface="Arial Black" panose="020B0A04020102020204" pitchFamily="34" charset="0"/>
              </a:rPr>
              <a:t>USR LIGURIA –    ISTITUTO COMPRENSIVO PEGLI</a:t>
            </a:r>
            <a:endParaRPr lang="it-IT" sz="1400" dirty="0">
              <a:solidFill>
                <a:srgbClr val="C00000"/>
              </a:solidFill>
              <a:latin typeface="Arial Black" panose="020B0A04020102020204" pitchFamily="34"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smtClean="0">
                <a:solidFill>
                  <a:srgbClr val="C00000"/>
                </a:solidFill>
              </a:rPr>
              <a:t>NOTA </a:t>
            </a:r>
            <a:r>
              <a:rPr lang="it-IT" dirty="0" err="1" smtClean="0">
                <a:solidFill>
                  <a:srgbClr val="C00000"/>
                </a:solidFill>
              </a:rPr>
              <a:t>DI</a:t>
            </a:r>
            <a:r>
              <a:rPr lang="it-IT" dirty="0" smtClean="0">
                <a:solidFill>
                  <a:srgbClr val="C00000"/>
                </a:solidFill>
              </a:rPr>
              <a:t> CHIARIMENTO</a:t>
            </a:r>
            <a:br>
              <a:rPr lang="it-IT" dirty="0" smtClean="0">
                <a:solidFill>
                  <a:srgbClr val="C00000"/>
                </a:solidFill>
              </a:rPr>
            </a:br>
            <a:r>
              <a:rPr lang="it-IT" dirty="0" smtClean="0">
                <a:solidFill>
                  <a:srgbClr val="C00000"/>
                </a:solidFill>
              </a:rPr>
              <a:t>sul DPCM 3 novembre 2020</a:t>
            </a:r>
            <a:endParaRPr lang="it-IT" dirty="0">
              <a:solidFill>
                <a:srgbClr val="C00000"/>
              </a:solidFill>
            </a:endParaRPr>
          </a:p>
        </p:txBody>
      </p:sp>
      <p:sp>
        <p:nvSpPr>
          <p:cNvPr id="3" name="Segnaposto contenuto 2"/>
          <p:cNvSpPr>
            <a:spLocks noGrp="1"/>
          </p:cNvSpPr>
          <p:nvPr>
            <p:ph idx="1"/>
          </p:nvPr>
        </p:nvSpPr>
        <p:spPr/>
        <p:txBody>
          <a:bodyPr>
            <a:normAutofit lnSpcReduction="10000"/>
          </a:bodyPr>
          <a:lstStyle/>
          <a:p>
            <a:pPr eaLnBrk="0" hangingPunct="0">
              <a:buNone/>
            </a:pPr>
            <a:r>
              <a:rPr lang="it-IT" sz="2400" b="1" dirty="0" smtClean="0">
                <a:solidFill>
                  <a:srgbClr val="7030A0"/>
                </a:solidFill>
              </a:rPr>
              <a:t>ORGANI COLLEGIALI</a:t>
            </a:r>
          </a:p>
          <a:p>
            <a:pPr algn="just" eaLnBrk="0" hangingPunct="0"/>
            <a:r>
              <a:rPr lang="it-IT" sz="2400" dirty="0" smtClean="0">
                <a:solidFill>
                  <a:schemeClr val="tx2"/>
                </a:solidFill>
              </a:rPr>
              <a:t>L’articolo 1, comma 9, lettera s) del DPCM dispone, inoltre, che “le riunioni degli organi collegiali delle istituzioni scolastiche ed educative di ogni ordine e grado possono essere svolte solo con modalità a distanza. Il rinnovo degli organi collegiali delle istituzioni scolastiche avviene secondo modalità a distanza nel rispetto dei principi di segretezza e libertà nella partecipazione alle elezioni”. Rispetto al precedente DPCM, viene meno la possibilità di svolgere le riunioni degli organi collegiali e le relative elezioni in presenza. L’unica modalità ammessa dal 6 novembre sino al 3 dicembre è, dunque, quella a distanza.</a:t>
            </a:r>
            <a:endParaRPr lang="it-IT" sz="2400" dirty="0">
              <a:solidFill>
                <a:schemeClr val="tx2"/>
              </a:solidFill>
            </a:endParaRPr>
          </a:p>
        </p:txBody>
      </p:sp>
      <p:sp>
        <p:nvSpPr>
          <p:cNvPr id="4" name="Segnaposto numero diapositiva 3"/>
          <p:cNvSpPr>
            <a:spLocks noGrp="1"/>
          </p:cNvSpPr>
          <p:nvPr>
            <p:ph type="sldNum" sz="quarter" idx="12"/>
          </p:nvPr>
        </p:nvSpPr>
        <p:spPr>
          <a:xfrm>
            <a:off x="8429652" y="6305550"/>
            <a:ext cx="641196" cy="476250"/>
          </a:xfrm>
        </p:spPr>
        <p:txBody>
          <a:bodyPr/>
          <a:lstStyle/>
          <a:p>
            <a:fld id="{D2E57653-3E58-4892-A7ED-712530ACC680}" type="slidenum">
              <a:rPr kumimoji="0" lang="en-US" sz="2800" b="1" smtClean="0">
                <a:solidFill>
                  <a:schemeClr val="tx2"/>
                </a:solidFill>
              </a:rPr>
              <a:pPr/>
              <a:t>39</a:t>
            </a:fld>
            <a:endParaRPr kumimoji="0" lang="en-US" b="1" dirty="0">
              <a:solidFill>
                <a:schemeClr val="tx2"/>
              </a:solidFill>
            </a:endParaRPr>
          </a:p>
        </p:txBody>
      </p:sp>
      <p:sp>
        <p:nvSpPr>
          <p:cNvPr id="5" name="Segnaposto piè di pagina 4"/>
          <p:cNvSpPr>
            <a:spLocks noGrp="1"/>
          </p:cNvSpPr>
          <p:nvPr>
            <p:ph type="ftr" sz="quarter" idx="11"/>
          </p:nvPr>
        </p:nvSpPr>
        <p:spPr>
          <a:xfrm>
            <a:off x="1857356" y="6305550"/>
            <a:ext cx="6753244" cy="338160"/>
          </a:xfrm>
        </p:spPr>
        <p:txBody>
          <a:bodyPr/>
          <a:lstStyle/>
          <a:p>
            <a:pPr algn="ctr"/>
            <a:r>
              <a:rPr lang="it-IT" sz="1400" dirty="0">
                <a:solidFill>
                  <a:srgbClr val="C00000"/>
                </a:solidFill>
                <a:latin typeface="Arial Black" panose="020B0A04020102020204" pitchFamily="34" charset="0"/>
              </a:rPr>
              <a:t>USR LIGURIA –    ISTITUTO COMPRENSIVO PEGLI</a:t>
            </a:r>
            <a:endParaRPr lang="it-IT" sz="1400" dirty="0">
              <a:solidFill>
                <a:srgbClr val="C00000"/>
              </a:solidFill>
              <a:latin typeface="Arial Black" panose="020B0A04020102020204"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smtClean="0">
                <a:solidFill>
                  <a:schemeClr val="bg2">
                    <a:lumMod val="50000"/>
                  </a:schemeClr>
                </a:solidFill>
                <a:latin typeface="Arial" panose="020B0604020202020204" pitchFamily="34" charset="0"/>
                <a:cs typeface="Arial" panose="020B0604020202020204" pitchFamily="34" charset="0"/>
              </a:rPr>
              <a:t>IL LAVORO AGILE NEL PERIODO DELL’EMERGENZA</a:t>
            </a:r>
            <a:endParaRPr lang="it-IT" sz="2800" dirty="0"/>
          </a:p>
        </p:txBody>
      </p:sp>
      <p:sp>
        <p:nvSpPr>
          <p:cNvPr id="3" name="Segnaposto contenuto 2"/>
          <p:cNvSpPr>
            <a:spLocks noGrp="1"/>
          </p:cNvSpPr>
          <p:nvPr>
            <p:ph idx="1"/>
          </p:nvPr>
        </p:nvSpPr>
        <p:spPr>
          <a:xfrm>
            <a:off x="827584" y="1452488"/>
            <a:ext cx="7783016" cy="4800600"/>
          </a:xfrm>
        </p:spPr>
        <p:txBody>
          <a:bodyPr>
            <a:normAutofit/>
          </a:bodyPr>
          <a:lstStyle/>
          <a:p>
            <a:pPr marL="82296" indent="0" algn="just">
              <a:buNone/>
            </a:pPr>
            <a:endParaRPr lang="it-IT" sz="2400" dirty="0" smtClean="0"/>
          </a:p>
          <a:p>
            <a:pPr marL="82296" indent="0" algn="just">
              <a:buNone/>
            </a:pPr>
            <a:r>
              <a:rPr lang="it-IT" sz="2400" dirty="0" smtClean="0">
                <a:solidFill>
                  <a:srgbClr val="0070C0"/>
                </a:solidFill>
              </a:rPr>
              <a:t>Il Decreto Legge n. 6/2020 ha disposto che il lavoro agile</a:t>
            </a:r>
            <a:r>
              <a:rPr lang="it-IT" sz="2400" dirty="0" smtClean="0"/>
              <a:t> «</a:t>
            </a:r>
            <a:r>
              <a:rPr lang="it-IT" sz="2400" i="1" dirty="0" smtClean="0"/>
              <a:t>è applicabile </a:t>
            </a:r>
            <a:r>
              <a:rPr lang="it-IT" sz="2400" i="1" dirty="0" smtClean="0">
                <a:solidFill>
                  <a:srgbClr val="0070C0"/>
                </a:solidFill>
              </a:rPr>
              <a:t>in via automatica </a:t>
            </a:r>
            <a:r>
              <a:rPr lang="it-IT" sz="2400" i="1" dirty="0" smtClean="0"/>
              <a:t>ad ogni rapporto di lavoro subordinato nell’ambito di aree considerate a rischio nelle situazioni di emergenza nazionale o locale nel rispetto dei principi dettati dalle disposizioni e anche in assenza degli accordi individuali da queste previsti</a:t>
            </a:r>
            <a:r>
              <a:rPr lang="it-IT" sz="2400" dirty="0" smtClean="0"/>
              <a:t>.»</a:t>
            </a:r>
          </a:p>
          <a:p>
            <a:pPr marL="82296" indent="0" algn="just">
              <a:buNone/>
            </a:pPr>
            <a:r>
              <a:rPr lang="it-IT" sz="2400" dirty="0" smtClean="0"/>
              <a:t>Il </a:t>
            </a:r>
            <a:r>
              <a:rPr lang="it-IT" sz="2400" dirty="0" smtClean="0">
                <a:solidFill>
                  <a:srgbClr val="0070C0"/>
                </a:solidFill>
              </a:rPr>
              <a:t>D.L.  9/2020 </a:t>
            </a:r>
            <a:r>
              <a:rPr lang="it-IT" sz="2400" dirty="0" smtClean="0"/>
              <a:t>supera la fase sperimentale dell’obbligo per le amministrazioni di adottare misure organizzative che prevedano il ricorso a modalità nuove spazio-temporali di effettuazione dell’attività lavorativa.</a:t>
            </a:r>
            <a:endParaRPr lang="it-IT" sz="2400" dirty="0"/>
          </a:p>
        </p:txBody>
      </p:sp>
      <p:sp>
        <p:nvSpPr>
          <p:cNvPr id="4" name="Segnaposto numero diapositiva 3"/>
          <p:cNvSpPr>
            <a:spLocks noGrp="1"/>
          </p:cNvSpPr>
          <p:nvPr>
            <p:ph type="sldNum" sz="quarter" idx="12"/>
          </p:nvPr>
        </p:nvSpPr>
        <p:spPr/>
        <p:txBody>
          <a:bodyPr/>
          <a:lstStyle/>
          <a:p>
            <a:fld id="{D2E57653-3E58-4892-A7ED-712530ACC680}" type="slidenum">
              <a:rPr kumimoji="0" lang="en-US" sz="2800" b="1" smtClean="0">
                <a:solidFill>
                  <a:schemeClr val="tx2"/>
                </a:solidFill>
              </a:rPr>
              <a:pPr/>
              <a:t>4</a:t>
            </a:fld>
            <a:endParaRPr kumimoji="0" lang="en-US" b="1" dirty="0">
              <a:solidFill>
                <a:schemeClr val="tx2"/>
              </a:solidFill>
            </a:endParaRPr>
          </a:p>
        </p:txBody>
      </p:sp>
      <p:sp>
        <p:nvSpPr>
          <p:cNvPr id="5" name="Segnaposto piè di pagina 4"/>
          <p:cNvSpPr>
            <a:spLocks noGrp="1"/>
          </p:cNvSpPr>
          <p:nvPr>
            <p:ph type="ftr" sz="quarter" idx="11"/>
          </p:nvPr>
        </p:nvSpPr>
        <p:spPr/>
        <p:txBody>
          <a:bodyPr/>
          <a:lstStyle/>
          <a:p>
            <a:pPr algn="ctr"/>
            <a:r>
              <a:rPr lang="it-IT" sz="1400" dirty="0">
                <a:solidFill>
                  <a:srgbClr val="C00000"/>
                </a:solidFill>
                <a:latin typeface="Arial Black" panose="020B0A04020102020204" pitchFamily="34" charset="0"/>
              </a:rPr>
              <a:t>USR LIGURIA –    ISTITUTO COMPRENSIVO PEGLI</a:t>
            </a:r>
            <a:endParaRPr lang="it-IT" sz="1400" dirty="0">
              <a:solidFill>
                <a:srgbClr val="C00000"/>
              </a:solidFill>
              <a:latin typeface="Arial Black" panose="020B0A04020102020204" pitchFamily="34" charset="0"/>
            </a:endParaRPr>
          </a:p>
        </p:txBody>
      </p:sp>
    </p:spTree>
    <p:extLst>
      <p:ext uri="{BB962C8B-B14F-4D97-AF65-F5344CB8AC3E}">
        <p14:creationId xmlns:p14="http://schemas.microsoft.com/office/powerpoint/2010/main" val="94158864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NOTA </a:t>
            </a:r>
            <a:r>
              <a:rPr lang="it-IT" dirty="0" err="1" smtClean="0"/>
              <a:t>DI</a:t>
            </a:r>
            <a:r>
              <a:rPr lang="it-IT" dirty="0" smtClean="0"/>
              <a:t> CHIARIMENTO</a:t>
            </a:r>
            <a:br>
              <a:rPr lang="it-IT" dirty="0" smtClean="0"/>
            </a:br>
            <a:r>
              <a:rPr lang="it-IT" dirty="0" smtClean="0"/>
              <a:t>sul DPCM 3 novembre 2020</a:t>
            </a:r>
            <a:endParaRPr lang="it-IT" dirty="0"/>
          </a:p>
        </p:txBody>
      </p:sp>
      <p:sp>
        <p:nvSpPr>
          <p:cNvPr id="3" name="Segnaposto contenuto 2"/>
          <p:cNvSpPr>
            <a:spLocks noGrp="1"/>
          </p:cNvSpPr>
          <p:nvPr>
            <p:ph idx="1"/>
          </p:nvPr>
        </p:nvSpPr>
        <p:spPr/>
        <p:txBody>
          <a:bodyPr>
            <a:normAutofit fontScale="77500" lnSpcReduction="20000"/>
          </a:bodyPr>
          <a:lstStyle/>
          <a:p>
            <a:pPr eaLnBrk="0" hangingPunct="0">
              <a:buNone/>
            </a:pPr>
            <a:r>
              <a:rPr lang="it-IT" sz="2400" b="1" dirty="0" smtClean="0">
                <a:solidFill>
                  <a:schemeClr val="tx2"/>
                </a:solidFill>
              </a:rPr>
              <a:t>CONVITTI</a:t>
            </a:r>
          </a:p>
          <a:p>
            <a:pPr eaLnBrk="0" hangingPunct="0"/>
            <a:r>
              <a:rPr lang="it-IT" sz="2400" dirty="0" smtClean="0">
                <a:solidFill>
                  <a:schemeClr val="tx2"/>
                </a:solidFill>
              </a:rPr>
              <a:t>Le attività </a:t>
            </a:r>
            <a:r>
              <a:rPr lang="it-IT" sz="2400" dirty="0" err="1" smtClean="0">
                <a:solidFill>
                  <a:schemeClr val="tx2"/>
                </a:solidFill>
              </a:rPr>
              <a:t>convittuali</a:t>
            </a:r>
            <a:r>
              <a:rPr lang="it-IT" sz="2400" dirty="0" smtClean="0">
                <a:solidFill>
                  <a:schemeClr val="tx2"/>
                </a:solidFill>
              </a:rPr>
              <a:t> proseguono nel rispetto di quanto disposto dall’articolo 1, comma 9, lettera </a:t>
            </a:r>
            <a:r>
              <a:rPr lang="it-IT" sz="2400" dirty="0" err="1" smtClean="0">
                <a:solidFill>
                  <a:schemeClr val="tx2"/>
                </a:solidFill>
              </a:rPr>
              <a:t>oo</a:t>
            </a:r>
            <a:r>
              <a:rPr lang="it-IT" sz="2400" dirty="0" smtClean="0">
                <a:solidFill>
                  <a:schemeClr val="tx2"/>
                </a:solidFill>
              </a:rPr>
              <a:t>) del DPCM per le attività ricettive, cioè “a condizione che sia assicurato il mantenimento del distanziamento sociale, garantendo comunque la distanza interpersonale di sicurezza di un metro negli spazi comuni, nel rispetto dei protocolli e delle linee guida adottati dalle Regioni o dalla Conferenza delle regioni e delle province autonome, idonei a prevenire o ridurre il rischio di contagio e comunque in coerenza con i criteri di cui all'allegato 10, tenuto conto delle diverse tipologie di strutture ricettive”.</a:t>
            </a:r>
          </a:p>
          <a:p>
            <a:pPr eaLnBrk="0" hangingPunct="0"/>
            <a:r>
              <a:rPr lang="it-IT" sz="2400" dirty="0" smtClean="0">
                <a:solidFill>
                  <a:schemeClr val="tx2"/>
                </a:solidFill>
              </a:rPr>
              <a:t>I convittori e le convittrici potranno frequentare le attività didattiche in presenza nel caso in cui la scuola e il convitto siano posti nel medesimo edificio o in edifici contigui. Infatti, in questa circostanza l’eventuale passaggio alla didattica a distanza non recherebbe alcun beneficio alla salute pubblica, giacché gli studenti risiedono a pochi metri di distanza dalle aule. I semi- convittori e le semi-convittrici, invece, frequenteranno a distanza la scuola secondaria di secondo grado.</a:t>
            </a:r>
            <a:endParaRPr lang="it-IT" sz="2400" dirty="0">
              <a:solidFill>
                <a:schemeClr val="tx2"/>
              </a:solidFill>
            </a:endParaRPr>
          </a:p>
        </p:txBody>
      </p:sp>
      <p:sp>
        <p:nvSpPr>
          <p:cNvPr id="4" name="Segnaposto numero diapositiva 3"/>
          <p:cNvSpPr>
            <a:spLocks noGrp="1"/>
          </p:cNvSpPr>
          <p:nvPr>
            <p:ph type="sldNum" sz="quarter" idx="12"/>
          </p:nvPr>
        </p:nvSpPr>
        <p:spPr>
          <a:xfrm>
            <a:off x="8429652" y="6305550"/>
            <a:ext cx="641196" cy="476250"/>
          </a:xfrm>
        </p:spPr>
        <p:txBody>
          <a:bodyPr/>
          <a:lstStyle/>
          <a:p>
            <a:fld id="{D2E57653-3E58-4892-A7ED-712530ACC680}" type="slidenum">
              <a:rPr kumimoji="0" lang="en-US" sz="2800" b="1" smtClean="0">
                <a:solidFill>
                  <a:schemeClr val="tx2"/>
                </a:solidFill>
              </a:rPr>
              <a:pPr/>
              <a:t>40</a:t>
            </a:fld>
            <a:endParaRPr kumimoji="0" lang="en-US" b="1" dirty="0">
              <a:solidFill>
                <a:schemeClr val="tx2"/>
              </a:solidFill>
            </a:endParaRPr>
          </a:p>
        </p:txBody>
      </p:sp>
      <p:sp>
        <p:nvSpPr>
          <p:cNvPr id="5" name="Segnaposto piè di pagina 4"/>
          <p:cNvSpPr>
            <a:spLocks noGrp="1"/>
          </p:cNvSpPr>
          <p:nvPr>
            <p:ph type="ftr" sz="quarter" idx="11"/>
          </p:nvPr>
        </p:nvSpPr>
        <p:spPr>
          <a:xfrm>
            <a:off x="1857356" y="6305550"/>
            <a:ext cx="6753244" cy="338160"/>
          </a:xfrm>
        </p:spPr>
        <p:txBody>
          <a:bodyPr/>
          <a:lstStyle/>
          <a:p>
            <a:pPr algn="ctr"/>
            <a:r>
              <a:rPr lang="it-IT" sz="1400" dirty="0">
                <a:solidFill>
                  <a:srgbClr val="C00000"/>
                </a:solidFill>
                <a:latin typeface="Arial Black" panose="020B0A04020102020204" pitchFamily="34" charset="0"/>
              </a:rPr>
              <a:t>USR LIGURIA –    ISTITUTO COMPRENSIVO PEGLI</a:t>
            </a:r>
            <a:endParaRPr lang="it-IT" sz="1400" dirty="0">
              <a:solidFill>
                <a:srgbClr val="C00000"/>
              </a:solidFill>
              <a:latin typeface="Arial Black" panose="020B0A04020102020204" pitchFamily="34"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smtClean="0">
                <a:solidFill>
                  <a:srgbClr val="C00000"/>
                </a:solidFill>
              </a:rPr>
              <a:t>NOTA </a:t>
            </a:r>
            <a:r>
              <a:rPr lang="it-IT" dirty="0" err="1" smtClean="0">
                <a:solidFill>
                  <a:srgbClr val="C00000"/>
                </a:solidFill>
              </a:rPr>
              <a:t>DI</a:t>
            </a:r>
            <a:r>
              <a:rPr lang="it-IT" dirty="0" smtClean="0">
                <a:solidFill>
                  <a:srgbClr val="C00000"/>
                </a:solidFill>
              </a:rPr>
              <a:t> CHIARIMENTO</a:t>
            </a:r>
            <a:br>
              <a:rPr lang="it-IT" dirty="0" smtClean="0">
                <a:solidFill>
                  <a:srgbClr val="C00000"/>
                </a:solidFill>
              </a:rPr>
            </a:br>
            <a:r>
              <a:rPr lang="it-IT" dirty="0" smtClean="0">
                <a:solidFill>
                  <a:srgbClr val="C00000"/>
                </a:solidFill>
              </a:rPr>
              <a:t>sul DPCM 3 novembre 2020</a:t>
            </a:r>
            <a:endParaRPr lang="it-IT" dirty="0">
              <a:solidFill>
                <a:srgbClr val="C00000"/>
              </a:solidFill>
            </a:endParaRPr>
          </a:p>
        </p:txBody>
      </p:sp>
      <p:sp>
        <p:nvSpPr>
          <p:cNvPr id="3" name="Segnaposto contenuto 2"/>
          <p:cNvSpPr>
            <a:spLocks noGrp="1"/>
          </p:cNvSpPr>
          <p:nvPr>
            <p:ph idx="1"/>
          </p:nvPr>
        </p:nvSpPr>
        <p:spPr/>
        <p:txBody>
          <a:bodyPr>
            <a:normAutofit/>
          </a:bodyPr>
          <a:lstStyle/>
          <a:p>
            <a:pPr eaLnBrk="0" hangingPunct="0">
              <a:buNone/>
            </a:pPr>
            <a:r>
              <a:rPr lang="it-IT" sz="2000" b="1" dirty="0" smtClean="0">
                <a:solidFill>
                  <a:srgbClr val="7030A0"/>
                </a:solidFill>
              </a:rPr>
              <a:t>SCUOLA IN OSPEDALE E ISTRUZIONE DOMICILIARE</a:t>
            </a:r>
          </a:p>
          <a:p>
            <a:pPr marL="82296" indent="0" algn="just" eaLnBrk="0" hangingPunct="0">
              <a:buNone/>
            </a:pPr>
            <a:r>
              <a:rPr lang="it-IT" sz="2000" dirty="0" smtClean="0">
                <a:solidFill>
                  <a:schemeClr val="tx2"/>
                </a:solidFill>
              </a:rPr>
              <a:t>Vanno preservate le realtà relative alla scuola in ospedale e i progetti di istruzione domiciliare, per i quali è auspicabile il proseguimento della didattica in presenza ove sia possibile garantirla, nello stretto rapporto con i medici e con le famiglie che caratterizza questa esperienza.</a:t>
            </a:r>
          </a:p>
          <a:p>
            <a:pPr marL="82296" indent="0" algn="just" eaLnBrk="0" hangingPunct="0">
              <a:buNone/>
            </a:pPr>
            <a:r>
              <a:rPr lang="it-IT" sz="2000" dirty="0" smtClean="0">
                <a:solidFill>
                  <a:schemeClr val="tx2"/>
                </a:solidFill>
              </a:rPr>
              <a:t> </a:t>
            </a:r>
          </a:p>
          <a:p>
            <a:pPr marL="82296" indent="0" algn="just" eaLnBrk="0" hangingPunct="0">
              <a:buNone/>
            </a:pPr>
            <a:r>
              <a:rPr lang="it-IT" sz="2000" b="1" dirty="0" smtClean="0">
                <a:solidFill>
                  <a:srgbClr val="7030A0"/>
                </a:solidFill>
              </a:rPr>
              <a:t>SCUOLE IN CARCERE</a:t>
            </a:r>
          </a:p>
          <a:p>
            <a:pPr marL="82296" indent="0" algn="just" eaLnBrk="0" hangingPunct="0">
              <a:buNone/>
            </a:pPr>
            <a:r>
              <a:rPr lang="it-IT" sz="2000" dirty="0" smtClean="0">
                <a:solidFill>
                  <a:schemeClr val="tx2"/>
                </a:solidFill>
              </a:rPr>
              <a:t>Per le attività presso le scuole con sedi carcerarie, in particolare con riferimento alle sezioni minorili, va garantito il diritto all’istruzione, secondo le modalità da concordare con i direttori degli istituti penitenziari, tenendo conto della peculiarità dell’utenza e del più generale compito rieducativo affidato dal nostro ordinamento all’istituzione carceraria.</a:t>
            </a:r>
            <a:endParaRPr lang="it-IT" sz="2000" dirty="0">
              <a:solidFill>
                <a:schemeClr val="tx2"/>
              </a:solidFill>
            </a:endParaRPr>
          </a:p>
        </p:txBody>
      </p:sp>
      <p:sp>
        <p:nvSpPr>
          <p:cNvPr id="4" name="Segnaposto numero diapositiva 3"/>
          <p:cNvSpPr>
            <a:spLocks noGrp="1"/>
          </p:cNvSpPr>
          <p:nvPr>
            <p:ph type="sldNum" sz="quarter" idx="12"/>
          </p:nvPr>
        </p:nvSpPr>
        <p:spPr>
          <a:xfrm>
            <a:off x="8429652" y="6305550"/>
            <a:ext cx="641196" cy="476250"/>
          </a:xfrm>
        </p:spPr>
        <p:txBody>
          <a:bodyPr/>
          <a:lstStyle/>
          <a:p>
            <a:fld id="{D2E57653-3E58-4892-A7ED-712530ACC680}" type="slidenum">
              <a:rPr kumimoji="0" lang="en-US" sz="2800" b="1" smtClean="0">
                <a:solidFill>
                  <a:schemeClr val="tx2"/>
                </a:solidFill>
              </a:rPr>
              <a:pPr/>
              <a:t>41</a:t>
            </a:fld>
            <a:endParaRPr kumimoji="0" lang="en-US" b="1" dirty="0">
              <a:solidFill>
                <a:schemeClr val="tx2"/>
              </a:solidFill>
            </a:endParaRPr>
          </a:p>
        </p:txBody>
      </p:sp>
      <p:sp>
        <p:nvSpPr>
          <p:cNvPr id="5" name="Segnaposto piè di pagina 4"/>
          <p:cNvSpPr>
            <a:spLocks noGrp="1"/>
          </p:cNvSpPr>
          <p:nvPr>
            <p:ph type="ftr" sz="quarter" idx="11"/>
          </p:nvPr>
        </p:nvSpPr>
        <p:spPr>
          <a:xfrm>
            <a:off x="1857356" y="6305550"/>
            <a:ext cx="6753244" cy="338160"/>
          </a:xfrm>
        </p:spPr>
        <p:txBody>
          <a:bodyPr/>
          <a:lstStyle/>
          <a:p>
            <a:pPr algn="ctr"/>
            <a:r>
              <a:rPr lang="it-IT" sz="1400" dirty="0">
                <a:solidFill>
                  <a:srgbClr val="C00000"/>
                </a:solidFill>
                <a:latin typeface="Arial Black" panose="020B0A04020102020204" pitchFamily="34" charset="0"/>
              </a:rPr>
              <a:t>USR LIGURIA –    ISTITUTO COMPRENSIVO PEGLI</a:t>
            </a:r>
            <a:endParaRPr lang="it-IT" sz="1400" dirty="0">
              <a:solidFill>
                <a:srgbClr val="C00000"/>
              </a:solidFill>
              <a:latin typeface="Arial Black" panose="020B0A04020102020204" pitchFamily="34"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smtClean="0">
                <a:solidFill>
                  <a:srgbClr val="C00000"/>
                </a:solidFill>
              </a:rPr>
              <a:t>NOTA </a:t>
            </a:r>
            <a:r>
              <a:rPr lang="it-IT" dirty="0" err="1" smtClean="0">
                <a:solidFill>
                  <a:srgbClr val="C00000"/>
                </a:solidFill>
              </a:rPr>
              <a:t>DI</a:t>
            </a:r>
            <a:r>
              <a:rPr lang="it-IT" dirty="0" smtClean="0">
                <a:solidFill>
                  <a:srgbClr val="C00000"/>
                </a:solidFill>
              </a:rPr>
              <a:t> CHIARIMENTO</a:t>
            </a:r>
            <a:br>
              <a:rPr lang="it-IT" dirty="0" smtClean="0">
                <a:solidFill>
                  <a:srgbClr val="C00000"/>
                </a:solidFill>
              </a:rPr>
            </a:br>
            <a:r>
              <a:rPr lang="it-IT" dirty="0" smtClean="0">
                <a:solidFill>
                  <a:srgbClr val="C00000"/>
                </a:solidFill>
              </a:rPr>
              <a:t>sul DPCM 3 novembre 2020</a:t>
            </a:r>
            <a:endParaRPr lang="it-IT" dirty="0">
              <a:solidFill>
                <a:srgbClr val="C00000"/>
              </a:solidFill>
            </a:endParaRPr>
          </a:p>
        </p:txBody>
      </p:sp>
      <p:sp>
        <p:nvSpPr>
          <p:cNvPr id="3" name="Segnaposto contenuto 2"/>
          <p:cNvSpPr>
            <a:spLocks noGrp="1"/>
          </p:cNvSpPr>
          <p:nvPr>
            <p:ph idx="1"/>
          </p:nvPr>
        </p:nvSpPr>
        <p:spPr/>
        <p:txBody>
          <a:bodyPr>
            <a:normAutofit/>
          </a:bodyPr>
          <a:lstStyle/>
          <a:p>
            <a:pPr eaLnBrk="0" hangingPunct="0">
              <a:buNone/>
            </a:pPr>
            <a:r>
              <a:rPr lang="it-IT" sz="2400" b="1" dirty="0" smtClean="0">
                <a:solidFill>
                  <a:srgbClr val="7030A0"/>
                </a:solidFill>
              </a:rPr>
              <a:t>ISTRUZIONE DEGLI ADULTI</a:t>
            </a:r>
          </a:p>
          <a:p>
            <a:pPr marL="82296" indent="0" algn="just" eaLnBrk="0" hangingPunct="0">
              <a:buNone/>
            </a:pPr>
            <a:r>
              <a:rPr lang="it-IT" sz="2400" dirty="0" smtClean="0"/>
              <a:t>In merito all'istruzione degli adulti, realizzata attraverso i Centri provinciali di istruzione, l'offerta formativa rientra nell'istruzione del primo ciclo e come tale ne segue le prescrizioni. </a:t>
            </a:r>
          </a:p>
          <a:p>
            <a:pPr marL="82296" indent="0" algn="just" eaLnBrk="0" hangingPunct="0">
              <a:buNone/>
            </a:pPr>
            <a:r>
              <a:rPr lang="it-IT" sz="2400" dirty="0" smtClean="0"/>
              <a:t>I percorsi formativi che vi si possono seguire prevedono già da ordinamento la possibilità per i corsisti di fruire a distanza di un 20% del monte ore didattico, disposizione quanto mai da utilizzare in questo periodo di emergenza e che può essere implementata, tenendo conto delle particolari situazioni dell’utenza.</a:t>
            </a:r>
            <a:endParaRPr lang="it-IT" sz="2400" dirty="0"/>
          </a:p>
        </p:txBody>
      </p:sp>
      <p:sp>
        <p:nvSpPr>
          <p:cNvPr id="4" name="Segnaposto numero diapositiva 3"/>
          <p:cNvSpPr>
            <a:spLocks noGrp="1"/>
          </p:cNvSpPr>
          <p:nvPr>
            <p:ph type="sldNum" sz="quarter" idx="12"/>
          </p:nvPr>
        </p:nvSpPr>
        <p:spPr>
          <a:xfrm>
            <a:off x="8429652" y="6305550"/>
            <a:ext cx="641196" cy="476250"/>
          </a:xfrm>
        </p:spPr>
        <p:txBody>
          <a:bodyPr/>
          <a:lstStyle/>
          <a:p>
            <a:fld id="{D2E57653-3E58-4892-A7ED-712530ACC680}" type="slidenum">
              <a:rPr kumimoji="0" lang="en-US" sz="2800" b="1" smtClean="0">
                <a:solidFill>
                  <a:schemeClr val="tx2"/>
                </a:solidFill>
              </a:rPr>
              <a:pPr/>
              <a:t>42</a:t>
            </a:fld>
            <a:endParaRPr kumimoji="0" lang="en-US" b="1" dirty="0">
              <a:solidFill>
                <a:schemeClr val="tx2"/>
              </a:solidFill>
            </a:endParaRPr>
          </a:p>
        </p:txBody>
      </p:sp>
      <p:sp>
        <p:nvSpPr>
          <p:cNvPr id="5" name="Segnaposto piè di pagina 4"/>
          <p:cNvSpPr>
            <a:spLocks noGrp="1"/>
          </p:cNvSpPr>
          <p:nvPr>
            <p:ph type="ftr" sz="quarter" idx="11"/>
          </p:nvPr>
        </p:nvSpPr>
        <p:spPr>
          <a:xfrm>
            <a:off x="1857356" y="6305550"/>
            <a:ext cx="6753244" cy="338160"/>
          </a:xfrm>
        </p:spPr>
        <p:txBody>
          <a:bodyPr/>
          <a:lstStyle/>
          <a:p>
            <a:pPr algn="ctr"/>
            <a:r>
              <a:rPr lang="it-IT" sz="1400" dirty="0">
                <a:solidFill>
                  <a:srgbClr val="C00000"/>
                </a:solidFill>
                <a:latin typeface="Arial Black" panose="020B0A04020102020204" pitchFamily="34" charset="0"/>
              </a:rPr>
              <a:t>USR LIGURIA –    ISTITUTO COMPRENSIVO PEGLI</a:t>
            </a:r>
            <a:endParaRPr lang="it-IT" sz="1400" dirty="0">
              <a:solidFill>
                <a:srgbClr val="C00000"/>
              </a:solidFill>
              <a:latin typeface="Arial Black" panose="020B0A04020102020204" pitchFamily="34"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smtClean="0">
                <a:solidFill>
                  <a:srgbClr val="C00000"/>
                </a:solidFill>
              </a:rPr>
              <a:t>NOTA </a:t>
            </a:r>
            <a:r>
              <a:rPr lang="it-IT" dirty="0" err="1" smtClean="0">
                <a:solidFill>
                  <a:srgbClr val="C00000"/>
                </a:solidFill>
              </a:rPr>
              <a:t>DI</a:t>
            </a:r>
            <a:r>
              <a:rPr lang="it-IT" dirty="0" smtClean="0">
                <a:solidFill>
                  <a:srgbClr val="C00000"/>
                </a:solidFill>
              </a:rPr>
              <a:t> CHIARIMENTO</a:t>
            </a:r>
            <a:br>
              <a:rPr lang="it-IT" dirty="0" smtClean="0">
                <a:solidFill>
                  <a:srgbClr val="C00000"/>
                </a:solidFill>
              </a:rPr>
            </a:br>
            <a:r>
              <a:rPr lang="it-IT" dirty="0" smtClean="0">
                <a:solidFill>
                  <a:srgbClr val="C00000"/>
                </a:solidFill>
              </a:rPr>
              <a:t>sul DPCM 3 novembre 2020</a:t>
            </a:r>
            <a:endParaRPr lang="it-IT" dirty="0">
              <a:solidFill>
                <a:srgbClr val="C00000"/>
              </a:solidFill>
            </a:endParaRPr>
          </a:p>
        </p:txBody>
      </p:sp>
      <p:sp>
        <p:nvSpPr>
          <p:cNvPr id="3" name="Segnaposto contenuto 2"/>
          <p:cNvSpPr>
            <a:spLocks noGrp="1"/>
          </p:cNvSpPr>
          <p:nvPr>
            <p:ph idx="1"/>
          </p:nvPr>
        </p:nvSpPr>
        <p:spPr/>
        <p:txBody>
          <a:bodyPr>
            <a:normAutofit lnSpcReduction="10000"/>
          </a:bodyPr>
          <a:lstStyle/>
          <a:p>
            <a:pPr eaLnBrk="0" hangingPunct="0">
              <a:buNone/>
            </a:pPr>
            <a:r>
              <a:rPr lang="it-IT" sz="2400" b="1" dirty="0" smtClean="0">
                <a:solidFill>
                  <a:srgbClr val="7030A0"/>
                </a:solidFill>
              </a:rPr>
              <a:t>ALUNNI FRAGILI</a:t>
            </a:r>
          </a:p>
          <a:p>
            <a:pPr marL="82296" indent="0" algn="just" eaLnBrk="0" hangingPunct="0">
              <a:buNone/>
            </a:pPr>
            <a:r>
              <a:rPr lang="it-IT" sz="2400" dirty="0" smtClean="0">
                <a:solidFill>
                  <a:schemeClr val="tx2"/>
                </a:solidFill>
              </a:rPr>
              <a:t>Dopo il parere del CSPI,</a:t>
            </a:r>
            <a:r>
              <a:rPr lang="it-IT" sz="2400" dirty="0" smtClean="0">
                <a:solidFill>
                  <a:schemeClr val="tx2"/>
                </a:solidFill>
                <a:hlinkClick r:id="rId2"/>
              </a:rPr>
              <a:t> </a:t>
            </a:r>
            <a:r>
              <a:rPr lang="it-IT" sz="2400" dirty="0" smtClean="0">
                <a:solidFill>
                  <a:schemeClr val="tx2"/>
                </a:solidFill>
              </a:rPr>
              <a:t>il </a:t>
            </a:r>
            <a:r>
              <a:rPr lang="it-IT" sz="2400" dirty="0" err="1" smtClean="0">
                <a:solidFill>
                  <a:schemeClr val="tx2"/>
                </a:solidFill>
              </a:rPr>
              <a:t>MI</a:t>
            </a:r>
            <a:r>
              <a:rPr lang="it-IT" sz="2400" dirty="0" smtClean="0">
                <a:solidFill>
                  <a:schemeClr val="tx2"/>
                </a:solidFill>
              </a:rPr>
              <a:t> ha finalmente pubblicato l'attesa ordinanza relativa agli alunni e studenti con patologie gravi o </a:t>
            </a:r>
            <a:r>
              <a:rPr lang="it-IT" sz="2400" dirty="0" err="1" smtClean="0">
                <a:solidFill>
                  <a:schemeClr val="tx2"/>
                </a:solidFill>
              </a:rPr>
              <a:t>immunodepressi</a:t>
            </a:r>
            <a:r>
              <a:rPr lang="it-IT" sz="2400" dirty="0" smtClean="0">
                <a:solidFill>
                  <a:schemeClr val="tx2"/>
                </a:solidFill>
              </a:rPr>
              <a:t>.</a:t>
            </a:r>
          </a:p>
          <a:p>
            <a:pPr marL="82296" indent="0" algn="just" eaLnBrk="0" hangingPunct="0">
              <a:buNone/>
            </a:pPr>
            <a:r>
              <a:rPr lang="it-IT" sz="2400" dirty="0" smtClean="0">
                <a:solidFill>
                  <a:schemeClr val="tx2"/>
                </a:solidFill>
              </a:rPr>
              <a:t>L'ordinanza intende garantire, per l’anno scolastico 2020/2021, la tutela del diritto allo studio per tali studenti, definendo le modalità di svolgimento delle attività didattiche tenuto conto della loro specifica condizione di salute, con particolare riferimento alla condizione di immunodepressione certificata, nonché del conseguente rischio di contagio particolarmente elevato, con impossibilità di frequentare le lezioni scolastiche in presenza.</a:t>
            </a:r>
          </a:p>
        </p:txBody>
      </p:sp>
      <p:sp>
        <p:nvSpPr>
          <p:cNvPr id="4" name="Segnaposto numero diapositiva 3"/>
          <p:cNvSpPr>
            <a:spLocks noGrp="1"/>
          </p:cNvSpPr>
          <p:nvPr>
            <p:ph type="sldNum" sz="quarter" idx="12"/>
          </p:nvPr>
        </p:nvSpPr>
        <p:spPr>
          <a:xfrm>
            <a:off x="8429652" y="6305550"/>
            <a:ext cx="641196" cy="476250"/>
          </a:xfrm>
        </p:spPr>
        <p:txBody>
          <a:bodyPr/>
          <a:lstStyle/>
          <a:p>
            <a:fld id="{D2E57653-3E58-4892-A7ED-712530ACC680}" type="slidenum">
              <a:rPr kumimoji="0" lang="en-US" sz="2800" b="1" smtClean="0">
                <a:solidFill>
                  <a:schemeClr val="tx2"/>
                </a:solidFill>
              </a:rPr>
              <a:pPr/>
              <a:t>43</a:t>
            </a:fld>
            <a:endParaRPr kumimoji="0" lang="en-US" b="1" dirty="0">
              <a:solidFill>
                <a:schemeClr val="tx2"/>
              </a:solidFill>
            </a:endParaRPr>
          </a:p>
        </p:txBody>
      </p:sp>
      <p:sp>
        <p:nvSpPr>
          <p:cNvPr id="5" name="Segnaposto piè di pagina 4"/>
          <p:cNvSpPr>
            <a:spLocks noGrp="1"/>
          </p:cNvSpPr>
          <p:nvPr>
            <p:ph type="ftr" sz="quarter" idx="11"/>
          </p:nvPr>
        </p:nvSpPr>
        <p:spPr>
          <a:xfrm>
            <a:off x="1857356" y="6305550"/>
            <a:ext cx="6753244" cy="338160"/>
          </a:xfrm>
        </p:spPr>
        <p:txBody>
          <a:bodyPr/>
          <a:lstStyle/>
          <a:p>
            <a:pPr algn="ctr"/>
            <a:r>
              <a:rPr lang="it-IT" sz="1400" dirty="0">
                <a:solidFill>
                  <a:srgbClr val="C00000"/>
                </a:solidFill>
                <a:latin typeface="Arial Black" panose="020B0A04020102020204" pitchFamily="34" charset="0"/>
              </a:rPr>
              <a:t>USR LIGURIA –    ISTITUTO COMPRENSIVO PEGLI</a:t>
            </a:r>
            <a:endParaRPr lang="it-IT" sz="1400" dirty="0">
              <a:solidFill>
                <a:srgbClr val="C00000"/>
              </a:solidFill>
              <a:latin typeface="Arial Black" panose="020B0A04020102020204" pitchFamily="34"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smtClean="0">
                <a:solidFill>
                  <a:srgbClr val="C00000"/>
                </a:solidFill>
              </a:rPr>
              <a:t>NOTA </a:t>
            </a:r>
            <a:r>
              <a:rPr lang="it-IT" dirty="0" err="1" smtClean="0">
                <a:solidFill>
                  <a:srgbClr val="C00000"/>
                </a:solidFill>
              </a:rPr>
              <a:t>DI</a:t>
            </a:r>
            <a:r>
              <a:rPr lang="it-IT" dirty="0" smtClean="0">
                <a:solidFill>
                  <a:srgbClr val="C00000"/>
                </a:solidFill>
              </a:rPr>
              <a:t> CHIARIMENTO</a:t>
            </a:r>
            <a:br>
              <a:rPr lang="it-IT" dirty="0" smtClean="0">
                <a:solidFill>
                  <a:srgbClr val="C00000"/>
                </a:solidFill>
              </a:rPr>
            </a:br>
            <a:r>
              <a:rPr lang="it-IT" dirty="0" smtClean="0">
                <a:solidFill>
                  <a:srgbClr val="C00000"/>
                </a:solidFill>
              </a:rPr>
              <a:t>sul DPCM 3 novembre 2020</a:t>
            </a:r>
            <a:endParaRPr lang="it-IT" dirty="0">
              <a:solidFill>
                <a:srgbClr val="C00000"/>
              </a:solidFill>
            </a:endParaRPr>
          </a:p>
        </p:txBody>
      </p:sp>
      <p:sp>
        <p:nvSpPr>
          <p:cNvPr id="3" name="Segnaposto contenuto 2"/>
          <p:cNvSpPr>
            <a:spLocks noGrp="1"/>
          </p:cNvSpPr>
          <p:nvPr>
            <p:ph idx="1"/>
          </p:nvPr>
        </p:nvSpPr>
        <p:spPr/>
        <p:txBody>
          <a:bodyPr>
            <a:normAutofit fontScale="92500" lnSpcReduction="10000"/>
          </a:bodyPr>
          <a:lstStyle/>
          <a:p>
            <a:pPr marL="82296" indent="0" algn="just" eaLnBrk="0" hangingPunct="0">
              <a:buNone/>
            </a:pPr>
            <a:r>
              <a:rPr lang="it-IT" sz="2400" dirty="0" smtClean="0">
                <a:solidFill>
                  <a:schemeClr val="tx2"/>
                </a:solidFill>
              </a:rPr>
              <a:t>Tale condizione è valutata e certificata dal Pediatra o dal Medico in raccordo con il Dipartimento di Prevenzione territoriale. La famiglia dello studente deve informare immediatamente all’istituzione scolastica della predetta condizione in forma scritta e documentata dalle competenti strutture socio-sanitarie pubbliche.</a:t>
            </a:r>
          </a:p>
          <a:p>
            <a:pPr marL="82296" indent="0" algn="just" eaLnBrk="0" hangingPunct="0">
              <a:buNone/>
            </a:pPr>
            <a:r>
              <a:rPr lang="it-IT" sz="2400" dirty="0" smtClean="0">
                <a:solidFill>
                  <a:schemeClr val="tx2"/>
                </a:solidFill>
              </a:rPr>
              <a:t>Gli studenti interessati, qualora nella certificazione prodotta sia comprovata l’impossibilità di fruizione di lezioni in presenza presso l’istituzione scolastica, possono beneficiare di forme di Didattica Digitale Integrata (DDI) ovvero di ulteriori modalità di percorsi di istruzione integrativi predisposti, avvalendosi del contingente di personale docente disponibile.</a:t>
            </a:r>
          </a:p>
          <a:p>
            <a:pPr marL="82296" indent="0" algn="just" eaLnBrk="0" hangingPunct="0">
              <a:buNone/>
            </a:pPr>
            <a:r>
              <a:rPr lang="it-IT" sz="2400" dirty="0" smtClean="0">
                <a:solidFill>
                  <a:schemeClr val="tx2"/>
                </a:solidFill>
              </a:rPr>
              <a:t>Deve dunque essere garantito il diritto allo studio, nel rispetto dei principi di pari opportunità e non discriminazione, piena partecipazione e inclusione, accessibilità e fruibilità.</a:t>
            </a:r>
            <a:endParaRPr lang="it-IT" sz="2400" dirty="0">
              <a:solidFill>
                <a:schemeClr val="tx2"/>
              </a:solidFill>
            </a:endParaRPr>
          </a:p>
        </p:txBody>
      </p:sp>
      <p:sp>
        <p:nvSpPr>
          <p:cNvPr id="4" name="Segnaposto numero diapositiva 3"/>
          <p:cNvSpPr>
            <a:spLocks noGrp="1"/>
          </p:cNvSpPr>
          <p:nvPr>
            <p:ph type="sldNum" sz="quarter" idx="12"/>
          </p:nvPr>
        </p:nvSpPr>
        <p:spPr>
          <a:xfrm>
            <a:off x="8429652" y="6305550"/>
            <a:ext cx="641196" cy="476250"/>
          </a:xfrm>
        </p:spPr>
        <p:txBody>
          <a:bodyPr/>
          <a:lstStyle/>
          <a:p>
            <a:fld id="{D2E57653-3E58-4892-A7ED-712530ACC680}" type="slidenum">
              <a:rPr kumimoji="0" lang="en-US" sz="2800" b="1" smtClean="0">
                <a:solidFill>
                  <a:schemeClr val="tx2"/>
                </a:solidFill>
              </a:rPr>
              <a:pPr/>
              <a:t>44</a:t>
            </a:fld>
            <a:endParaRPr kumimoji="0" lang="en-US" b="1" dirty="0">
              <a:solidFill>
                <a:schemeClr val="tx2"/>
              </a:solidFill>
            </a:endParaRPr>
          </a:p>
        </p:txBody>
      </p:sp>
      <p:sp>
        <p:nvSpPr>
          <p:cNvPr id="5" name="Segnaposto piè di pagina 4"/>
          <p:cNvSpPr>
            <a:spLocks noGrp="1"/>
          </p:cNvSpPr>
          <p:nvPr>
            <p:ph type="ftr" sz="quarter" idx="11"/>
          </p:nvPr>
        </p:nvSpPr>
        <p:spPr>
          <a:xfrm>
            <a:off x="1857356" y="6305550"/>
            <a:ext cx="6753244" cy="338160"/>
          </a:xfrm>
        </p:spPr>
        <p:txBody>
          <a:bodyPr/>
          <a:lstStyle/>
          <a:p>
            <a:pPr algn="ctr"/>
            <a:r>
              <a:rPr lang="it-IT" sz="1400" dirty="0">
                <a:solidFill>
                  <a:srgbClr val="C00000"/>
                </a:solidFill>
                <a:latin typeface="Arial Black" panose="020B0A04020102020204" pitchFamily="34" charset="0"/>
              </a:rPr>
              <a:t>USR LIGURIA –    ISTITUTO COMPRENSIVO PEGLI</a:t>
            </a:r>
            <a:endParaRPr lang="it-IT" sz="1400" dirty="0">
              <a:solidFill>
                <a:srgbClr val="C00000"/>
              </a:solidFill>
              <a:latin typeface="Arial Black" panose="020B0A04020102020204" pitchFamily="34"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a:xfrm>
            <a:off x="755576" y="247650"/>
            <a:ext cx="7498080" cy="1143000"/>
          </a:xfrm>
        </p:spPr>
        <p:txBody>
          <a:bodyPr>
            <a:normAutofit fontScale="90000"/>
          </a:bodyPr>
          <a:lstStyle/>
          <a:p>
            <a:pPr algn="ctr"/>
            <a:r>
              <a:rPr lang="it-IT" dirty="0" smtClean="0">
                <a:solidFill>
                  <a:srgbClr val="C00000"/>
                </a:solidFill>
              </a:rPr>
              <a:t>NOTA </a:t>
            </a:r>
            <a:r>
              <a:rPr lang="it-IT" dirty="0" err="1" smtClean="0">
                <a:solidFill>
                  <a:srgbClr val="C00000"/>
                </a:solidFill>
              </a:rPr>
              <a:t>DI</a:t>
            </a:r>
            <a:r>
              <a:rPr lang="it-IT" dirty="0" smtClean="0">
                <a:solidFill>
                  <a:srgbClr val="C00000"/>
                </a:solidFill>
              </a:rPr>
              <a:t> CHIARIMENTO</a:t>
            </a:r>
            <a:br>
              <a:rPr lang="it-IT" dirty="0" smtClean="0">
                <a:solidFill>
                  <a:srgbClr val="C00000"/>
                </a:solidFill>
              </a:rPr>
            </a:br>
            <a:r>
              <a:rPr lang="it-IT" dirty="0" smtClean="0">
                <a:solidFill>
                  <a:srgbClr val="C00000"/>
                </a:solidFill>
              </a:rPr>
              <a:t>sul DPCM 3 novembre 2020</a:t>
            </a:r>
            <a:endParaRPr lang="it-IT" dirty="0">
              <a:solidFill>
                <a:srgbClr val="C00000"/>
              </a:solidFill>
            </a:endParaRPr>
          </a:p>
        </p:txBody>
      </p:sp>
      <p:sp>
        <p:nvSpPr>
          <p:cNvPr id="3" name="Segnaposto contenuto 2"/>
          <p:cNvSpPr>
            <a:spLocks noGrp="1"/>
          </p:cNvSpPr>
          <p:nvPr>
            <p:ph idx="1"/>
          </p:nvPr>
        </p:nvSpPr>
        <p:spPr>
          <a:xfrm>
            <a:off x="611560" y="1447800"/>
            <a:ext cx="8322128" cy="4800600"/>
          </a:xfrm>
        </p:spPr>
        <p:txBody>
          <a:bodyPr>
            <a:normAutofit/>
          </a:bodyPr>
          <a:lstStyle/>
          <a:p>
            <a:pPr eaLnBrk="0" hangingPunct="0">
              <a:buNone/>
            </a:pPr>
            <a:r>
              <a:rPr lang="it-IT" sz="2000" b="1" dirty="0" smtClean="0">
                <a:solidFill>
                  <a:srgbClr val="7030A0"/>
                </a:solidFill>
              </a:rPr>
              <a:t>COSA DEVONO FARE LE SCUOLE</a:t>
            </a:r>
          </a:p>
          <a:p>
            <a:pPr marL="82296" indent="0" algn="just" eaLnBrk="0" hangingPunct="0">
              <a:buNone/>
            </a:pPr>
            <a:r>
              <a:rPr lang="it-IT" sz="2000" dirty="0" smtClean="0">
                <a:solidFill>
                  <a:schemeClr val="tx2"/>
                </a:solidFill>
              </a:rPr>
              <a:t>A tal fine le Istituzioni Scolastiche:</a:t>
            </a:r>
          </a:p>
          <a:p>
            <a:pPr algn="just" eaLnBrk="0" hangingPunct="0"/>
            <a:r>
              <a:rPr lang="it-IT" sz="2000" dirty="0" smtClean="0">
                <a:solidFill>
                  <a:schemeClr val="tx2"/>
                </a:solidFill>
              </a:rPr>
              <a:t>prevedono nel Piano scolastico per la didattica digitale integrata il diritto per gli studenti con patologie gravi o </a:t>
            </a:r>
            <a:r>
              <a:rPr lang="it-IT" sz="2000" dirty="0" err="1" smtClean="0">
                <a:solidFill>
                  <a:schemeClr val="tx2"/>
                </a:solidFill>
              </a:rPr>
              <a:t>immunodepressi</a:t>
            </a:r>
            <a:r>
              <a:rPr lang="it-IT" sz="2000" dirty="0" smtClean="0">
                <a:solidFill>
                  <a:schemeClr val="tx2"/>
                </a:solidFill>
              </a:rPr>
              <a:t> a beneficiare della stessa, in modalità integrata ovvero esclusiva con i docenti già assegnati alla classe di appartenenza, secondo le specifiche esigenze dello studente tenuto conto della particolare condizione certificata dell’alunno secondo le procedure descritte nel Rapporto dell’Istituto Superiore di Sanità COVID 19 n. 58 del 21 agosto 2020;</a:t>
            </a:r>
          </a:p>
          <a:p>
            <a:pPr algn="just" eaLnBrk="0" hangingPunct="0"/>
            <a:r>
              <a:rPr lang="it-IT" sz="2000" dirty="0" smtClean="0">
                <a:solidFill>
                  <a:schemeClr val="tx2"/>
                </a:solidFill>
              </a:rPr>
              <a:t>consentono agli studenti interessati, ove possibile e consentito dalle norme vigenti, nonché attivando ogni procedura di competenza degli Organi collegiali, di poter beneficiare di percorsi di istruzione domiciliare, ovvero di fruire delle modalità di DDI previste per gli alunni beneficiari del servizio di “scuola in ospedale”;</a:t>
            </a:r>
            <a:endParaRPr lang="it-IT" sz="2000" dirty="0">
              <a:solidFill>
                <a:schemeClr val="tx2"/>
              </a:solidFill>
            </a:endParaRPr>
          </a:p>
        </p:txBody>
      </p:sp>
      <p:sp>
        <p:nvSpPr>
          <p:cNvPr id="4" name="Segnaposto numero diapositiva 3"/>
          <p:cNvSpPr>
            <a:spLocks noGrp="1"/>
          </p:cNvSpPr>
          <p:nvPr>
            <p:ph type="sldNum" sz="quarter" idx="12"/>
          </p:nvPr>
        </p:nvSpPr>
        <p:spPr>
          <a:xfrm>
            <a:off x="8429652" y="6305550"/>
            <a:ext cx="641196" cy="476250"/>
          </a:xfrm>
        </p:spPr>
        <p:txBody>
          <a:bodyPr/>
          <a:lstStyle/>
          <a:p>
            <a:fld id="{D2E57653-3E58-4892-A7ED-712530ACC680}" type="slidenum">
              <a:rPr kumimoji="0" lang="en-US" sz="2800" b="1" smtClean="0">
                <a:solidFill>
                  <a:schemeClr val="tx2"/>
                </a:solidFill>
              </a:rPr>
              <a:pPr/>
              <a:t>45</a:t>
            </a:fld>
            <a:endParaRPr kumimoji="0" lang="en-US" b="1" dirty="0">
              <a:solidFill>
                <a:schemeClr val="tx2"/>
              </a:solidFill>
            </a:endParaRPr>
          </a:p>
        </p:txBody>
      </p:sp>
      <p:sp>
        <p:nvSpPr>
          <p:cNvPr id="5" name="Segnaposto piè di pagina 4"/>
          <p:cNvSpPr>
            <a:spLocks noGrp="1"/>
          </p:cNvSpPr>
          <p:nvPr>
            <p:ph type="ftr" sz="quarter" idx="11"/>
          </p:nvPr>
        </p:nvSpPr>
        <p:spPr>
          <a:xfrm>
            <a:off x="1857356" y="6305550"/>
            <a:ext cx="6753244" cy="338160"/>
          </a:xfrm>
        </p:spPr>
        <p:txBody>
          <a:bodyPr/>
          <a:lstStyle/>
          <a:p>
            <a:pPr algn="ctr"/>
            <a:r>
              <a:rPr lang="it-IT" sz="1400" dirty="0">
                <a:solidFill>
                  <a:srgbClr val="C00000"/>
                </a:solidFill>
                <a:latin typeface="Arial Black" panose="020B0A04020102020204" pitchFamily="34" charset="0"/>
              </a:rPr>
              <a:t>USR LIGURIA –    ISTITUTO COMPRENSIVO PEGLI</a:t>
            </a:r>
            <a:endParaRPr lang="it-IT" sz="1400" dirty="0">
              <a:solidFill>
                <a:srgbClr val="C00000"/>
              </a:solidFill>
              <a:latin typeface="Arial Black" panose="020B0A04020102020204" pitchFamily="34"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a:xfrm>
            <a:off x="611560" y="274638"/>
            <a:ext cx="8322128" cy="1143000"/>
          </a:xfrm>
        </p:spPr>
        <p:txBody>
          <a:bodyPr>
            <a:normAutofit fontScale="90000"/>
          </a:bodyPr>
          <a:lstStyle/>
          <a:p>
            <a:pPr algn="ctr"/>
            <a:r>
              <a:rPr lang="it-IT" dirty="0" smtClean="0">
                <a:solidFill>
                  <a:srgbClr val="C00000"/>
                </a:solidFill>
              </a:rPr>
              <a:t>NOTA </a:t>
            </a:r>
            <a:r>
              <a:rPr lang="it-IT" dirty="0" err="1" smtClean="0">
                <a:solidFill>
                  <a:srgbClr val="C00000"/>
                </a:solidFill>
              </a:rPr>
              <a:t>DI</a:t>
            </a:r>
            <a:r>
              <a:rPr lang="it-IT" dirty="0" smtClean="0">
                <a:solidFill>
                  <a:srgbClr val="C00000"/>
                </a:solidFill>
              </a:rPr>
              <a:t> CHIARIMENTO</a:t>
            </a:r>
            <a:br>
              <a:rPr lang="it-IT" dirty="0" smtClean="0">
                <a:solidFill>
                  <a:srgbClr val="C00000"/>
                </a:solidFill>
              </a:rPr>
            </a:br>
            <a:r>
              <a:rPr lang="it-IT" dirty="0" smtClean="0">
                <a:solidFill>
                  <a:srgbClr val="C00000"/>
                </a:solidFill>
              </a:rPr>
              <a:t>sul DPCM 3 novembre 2020</a:t>
            </a:r>
            <a:endParaRPr lang="it-IT" dirty="0">
              <a:solidFill>
                <a:srgbClr val="C00000"/>
              </a:solidFill>
            </a:endParaRPr>
          </a:p>
        </p:txBody>
      </p:sp>
      <p:sp>
        <p:nvSpPr>
          <p:cNvPr id="3" name="Segnaposto contenuto 2"/>
          <p:cNvSpPr>
            <a:spLocks noGrp="1"/>
          </p:cNvSpPr>
          <p:nvPr>
            <p:ph idx="1"/>
          </p:nvPr>
        </p:nvSpPr>
        <p:spPr>
          <a:xfrm>
            <a:off x="251520" y="1447800"/>
            <a:ext cx="8682168" cy="4800600"/>
          </a:xfrm>
        </p:spPr>
        <p:txBody>
          <a:bodyPr>
            <a:normAutofit/>
          </a:bodyPr>
          <a:lstStyle/>
          <a:p>
            <a:pPr algn="just" eaLnBrk="0" hangingPunct="0"/>
            <a:r>
              <a:rPr lang="it-IT" sz="2000" dirty="0" smtClean="0">
                <a:solidFill>
                  <a:schemeClr val="tx2"/>
                </a:solidFill>
              </a:rPr>
              <a:t>valutano, nel caso in cui la condizione di disabilità certificata dello studente con patologie gravi o </a:t>
            </a:r>
            <a:r>
              <a:rPr lang="it-IT" sz="2000" dirty="0" err="1" smtClean="0">
                <a:solidFill>
                  <a:schemeClr val="tx2"/>
                </a:solidFill>
              </a:rPr>
              <a:t>immunodepresso</a:t>
            </a:r>
            <a:r>
              <a:rPr lang="it-IT" sz="2000" dirty="0" smtClean="0">
                <a:solidFill>
                  <a:schemeClr val="tx2"/>
                </a:solidFill>
              </a:rPr>
              <a:t> sia associata a una condizione documentata che comporti implicazioni emotive o socio culturali tali da doversi privilegiare la presenza a scuola, sentiti il PLS/MMG e il </a:t>
            </a:r>
            <a:r>
              <a:rPr lang="it-IT" sz="2000" dirty="0" err="1" smtClean="0">
                <a:solidFill>
                  <a:schemeClr val="tx2"/>
                </a:solidFill>
              </a:rPr>
              <a:t>DdP</a:t>
            </a:r>
            <a:r>
              <a:rPr lang="it-IT" sz="2000" dirty="0" smtClean="0">
                <a:solidFill>
                  <a:schemeClr val="tx2"/>
                </a:solidFill>
              </a:rPr>
              <a:t> e d’intesa con le famiglie, di adottare ogni opportuna forma organizzativa per garantire, anche periodicamente, lo svolgimento di attività didattiche in presenza. È comunque garantita l’attività didattica in presenza agli studenti con disabilità certificata che non presentino la predetta condizione di grave patologia o immunodepressione documentata;</a:t>
            </a:r>
          </a:p>
          <a:p>
            <a:pPr algn="just" eaLnBrk="0" hangingPunct="0"/>
            <a:r>
              <a:rPr lang="it-IT" sz="2000" dirty="0" smtClean="0">
                <a:solidFill>
                  <a:schemeClr val="tx2"/>
                </a:solidFill>
              </a:rPr>
              <a:t>effettuano monitoraggi periodici al fine di adattare le azioni volte a garantire l’effettiva fruizione delle attività didattiche;</a:t>
            </a:r>
          </a:p>
          <a:p>
            <a:pPr algn="just" eaLnBrk="0" hangingPunct="0"/>
            <a:r>
              <a:rPr lang="it-IT" sz="2000" dirty="0" smtClean="0">
                <a:solidFill>
                  <a:schemeClr val="tx2"/>
                </a:solidFill>
              </a:rPr>
              <a:t>prevedono specifiche misure a tutela dei dati dei minori anche mediante apposita integrazione del Regolamento d’istituto;</a:t>
            </a:r>
            <a:endParaRPr lang="it-IT" sz="2000" dirty="0">
              <a:solidFill>
                <a:schemeClr val="tx2"/>
              </a:solidFill>
            </a:endParaRPr>
          </a:p>
        </p:txBody>
      </p:sp>
      <p:sp>
        <p:nvSpPr>
          <p:cNvPr id="4" name="Segnaposto numero diapositiva 3"/>
          <p:cNvSpPr>
            <a:spLocks noGrp="1"/>
          </p:cNvSpPr>
          <p:nvPr>
            <p:ph type="sldNum" sz="quarter" idx="12"/>
          </p:nvPr>
        </p:nvSpPr>
        <p:spPr>
          <a:xfrm>
            <a:off x="8429652" y="6305550"/>
            <a:ext cx="641196" cy="476250"/>
          </a:xfrm>
        </p:spPr>
        <p:txBody>
          <a:bodyPr/>
          <a:lstStyle/>
          <a:p>
            <a:fld id="{D2E57653-3E58-4892-A7ED-712530ACC680}" type="slidenum">
              <a:rPr kumimoji="0" lang="en-US" sz="2800" b="1" smtClean="0">
                <a:solidFill>
                  <a:schemeClr val="tx2"/>
                </a:solidFill>
              </a:rPr>
              <a:pPr/>
              <a:t>46</a:t>
            </a:fld>
            <a:endParaRPr kumimoji="0" lang="en-US" b="1" dirty="0">
              <a:solidFill>
                <a:schemeClr val="tx2"/>
              </a:solidFill>
            </a:endParaRPr>
          </a:p>
        </p:txBody>
      </p:sp>
      <p:sp>
        <p:nvSpPr>
          <p:cNvPr id="5" name="Segnaposto piè di pagina 4"/>
          <p:cNvSpPr>
            <a:spLocks noGrp="1"/>
          </p:cNvSpPr>
          <p:nvPr>
            <p:ph type="ftr" sz="quarter" idx="11"/>
          </p:nvPr>
        </p:nvSpPr>
        <p:spPr>
          <a:xfrm>
            <a:off x="1857356" y="6305550"/>
            <a:ext cx="6753244" cy="338160"/>
          </a:xfrm>
        </p:spPr>
        <p:txBody>
          <a:bodyPr/>
          <a:lstStyle/>
          <a:p>
            <a:pPr algn="ctr"/>
            <a:r>
              <a:rPr lang="it-IT" sz="1400" dirty="0">
                <a:solidFill>
                  <a:srgbClr val="C00000"/>
                </a:solidFill>
                <a:latin typeface="Arial Black" panose="020B0A04020102020204" pitchFamily="34" charset="0"/>
              </a:rPr>
              <a:t>USR LIGURIA –    ISTITUTO COMPRENSIVO PEGLI</a:t>
            </a:r>
            <a:endParaRPr lang="it-IT" sz="1400" dirty="0">
              <a:solidFill>
                <a:srgbClr val="C00000"/>
              </a:solidFill>
              <a:latin typeface="Arial Black" panose="020B0A04020102020204" pitchFamily="34" charset="0"/>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a:xfrm>
            <a:off x="683568" y="274638"/>
            <a:ext cx="8250120" cy="1143000"/>
          </a:xfrm>
        </p:spPr>
        <p:txBody>
          <a:bodyPr>
            <a:normAutofit fontScale="90000"/>
          </a:bodyPr>
          <a:lstStyle/>
          <a:p>
            <a:pPr algn="ctr"/>
            <a:r>
              <a:rPr lang="it-IT" dirty="0" smtClean="0">
                <a:solidFill>
                  <a:srgbClr val="C00000"/>
                </a:solidFill>
              </a:rPr>
              <a:t>NOTA </a:t>
            </a:r>
            <a:r>
              <a:rPr lang="it-IT" dirty="0" err="1" smtClean="0">
                <a:solidFill>
                  <a:srgbClr val="C00000"/>
                </a:solidFill>
              </a:rPr>
              <a:t>DI</a:t>
            </a:r>
            <a:r>
              <a:rPr lang="it-IT" dirty="0" smtClean="0">
                <a:solidFill>
                  <a:srgbClr val="C00000"/>
                </a:solidFill>
              </a:rPr>
              <a:t> CHIARIMENTO</a:t>
            </a:r>
            <a:br>
              <a:rPr lang="it-IT" dirty="0" smtClean="0">
                <a:solidFill>
                  <a:srgbClr val="C00000"/>
                </a:solidFill>
              </a:rPr>
            </a:br>
            <a:r>
              <a:rPr lang="it-IT" dirty="0" smtClean="0">
                <a:solidFill>
                  <a:srgbClr val="C00000"/>
                </a:solidFill>
              </a:rPr>
              <a:t>sul DPCM 3 novembre 2020</a:t>
            </a:r>
            <a:endParaRPr lang="it-IT" dirty="0">
              <a:solidFill>
                <a:srgbClr val="C00000"/>
              </a:solidFill>
            </a:endParaRPr>
          </a:p>
        </p:txBody>
      </p:sp>
      <p:sp>
        <p:nvSpPr>
          <p:cNvPr id="3" name="Segnaposto contenuto 2"/>
          <p:cNvSpPr>
            <a:spLocks noGrp="1"/>
          </p:cNvSpPr>
          <p:nvPr>
            <p:ph idx="1"/>
          </p:nvPr>
        </p:nvSpPr>
        <p:spPr>
          <a:xfrm>
            <a:off x="179512" y="1447800"/>
            <a:ext cx="8754176" cy="4800600"/>
          </a:xfrm>
        </p:spPr>
        <p:txBody>
          <a:bodyPr>
            <a:normAutofit/>
          </a:bodyPr>
          <a:lstStyle/>
          <a:p>
            <a:pPr algn="just" eaLnBrk="0" hangingPunct="0"/>
            <a:r>
              <a:rPr lang="it-IT" sz="2000" dirty="0" smtClean="0">
                <a:solidFill>
                  <a:schemeClr val="tx2"/>
                </a:solidFill>
              </a:rPr>
              <a:t>garantiscono, sulla base delle specifiche comprovate esigenze dello studente, una modulazione adeguata, in modalità sincrona e asincrona, dell’offerta formativa di DDI;</a:t>
            </a:r>
          </a:p>
          <a:p>
            <a:pPr algn="just" eaLnBrk="0" hangingPunct="0"/>
            <a:r>
              <a:rPr lang="it-IT" sz="2000" dirty="0" smtClean="0">
                <a:solidFill>
                  <a:schemeClr val="tx2"/>
                </a:solidFill>
              </a:rPr>
              <a:t>favoriscono il rapporto scuola - famiglia attraverso l’aggiornamento del Patto educativo di corresponsabilità e mediante attività di informazione e condivisione delle proposte progettuali delle modalità didattiche e dei percorsi di istruzione;</a:t>
            </a:r>
          </a:p>
          <a:p>
            <a:pPr algn="just" eaLnBrk="0" hangingPunct="0"/>
            <a:r>
              <a:rPr lang="it-IT" sz="2000" dirty="0" smtClean="0">
                <a:solidFill>
                  <a:schemeClr val="tx2"/>
                </a:solidFill>
              </a:rPr>
              <a:t>ai fini dell’inclusione degli studenti con patologie gravi o </a:t>
            </a:r>
            <a:r>
              <a:rPr lang="it-IT" sz="2000" dirty="0" err="1" smtClean="0">
                <a:solidFill>
                  <a:schemeClr val="tx2"/>
                </a:solidFill>
              </a:rPr>
              <a:t>immunodepressi</a:t>
            </a:r>
            <a:r>
              <a:rPr lang="it-IT" sz="2000" dirty="0" smtClean="0">
                <a:solidFill>
                  <a:schemeClr val="tx2"/>
                </a:solidFill>
              </a:rPr>
              <a:t>, nel caso in cui siano stati predisposti i piani educativi individualizzati ovvero i piani didattici personalizzati, gli stessi saranno allineati ai criteri e alle modalità di cui alla ordinanza;</a:t>
            </a:r>
          </a:p>
          <a:p>
            <a:pPr algn="just" eaLnBrk="0" hangingPunct="0"/>
            <a:r>
              <a:rPr lang="it-IT" sz="2000" dirty="0" smtClean="0">
                <a:solidFill>
                  <a:schemeClr val="tx2"/>
                </a:solidFill>
              </a:rPr>
              <a:t>valutano, d’intesa con le famiglie, il ricorso ad azioni di supporto psicologico o psicopedagogico. </a:t>
            </a:r>
            <a:endParaRPr lang="it-IT" sz="2000" dirty="0">
              <a:solidFill>
                <a:schemeClr val="tx2"/>
              </a:solidFill>
            </a:endParaRPr>
          </a:p>
        </p:txBody>
      </p:sp>
      <p:sp>
        <p:nvSpPr>
          <p:cNvPr id="4" name="Segnaposto numero diapositiva 3"/>
          <p:cNvSpPr>
            <a:spLocks noGrp="1"/>
          </p:cNvSpPr>
          <p:nvPr>
            <p:ph type="sldNum" sz="quarter" idx="12"/>
          </p:nvPr>
        </p:nvSpPr>
        <p:spPr>
          <a:xfrm>
            <a:off x="8429652" y="6305550"/>
            <a:ext cx="641196" cy="476250"/>
          </a:xfrm>
        </p:spPr>
        <p:txBody>
          <a:bodyPr/>
          <a:lstStyle/>
          <a:p>
            <a:fld id="{D2E57653-3E58-4892-A7ED-712530ACC680}" type="slidenum">
              <a:rPr kumimoji="0" lang="en-US" sz="2800" b="1" smtClean="0">
                <a:solidFill>
                  <a:schemeClr val="tx2"/>
                </a:solidFill>
              </a:rPr>
              <a:pPr/>
              <a:t>47</a:t>
            </a:fld>
            <a:endParaRPr kumimoji="0" lang="en-US" b="1" dirty="0">
              <a:solidFill>
                <a:schemeClr val="tx2"/>
              </a:solidFill>
            </a:endParaRPr>
          </a:p>
        </p:txBody>
      </p:sp>
      <p:sp>
        <p:nvSpPr>
          <p:cNvPr id="5" name="Segnaposto piè di pagina 4"/>
          <p:cNvSpPr>
            <a:spLocks noGrp="1"/>
          </p:cNvSpPr>
          <p:nvPr>
            <p:ph type="ftr" sz="quarter" idx="11"/>
          </p:nvPr>
        </p:nvSpPr>
        <p:spPr>
          <a:xfrm>
            <a:off x="1857356" y="6305550"/>
            <a:ext cx="6753244" cy="338160"/>
          </a:xfrm>
        </p:spPr>
        <p:txBody>
          <a:bodyPr/>
          <a:lstStyle/>
          <a:p>
            <a:pPr algn="ctr"/>
            <a:r>
              <a:rPr lang="it-IT" sz="1400" dirty="0">
                <a:solidFill>
                  <a:srgbClr val="C00000"/>
                </a:solidFill>
                <a:latin typeface="Arial Black" panose="020B0A04020102020204" pitchFamily="34" charset="0"/>
              </a:rPr>
              <a:t>USR LIGURIA –    ISTITUTO COMPRENSIVO PEGLI</a:t>
            </a:r>
            <a:endParaRPr lang="it-IT" sz="1400" dirty="0">
              <a:solidFill>
                <a:srgbClr val="C00000"/>
              </a:solidFill>
              <a:latin typeface="Arial Black" panose="020B0A04020102020204" pitchFamily="34" charset="0"/>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a:xfrm>
            <a:off x="827584" y="247650"/>
            <a:ext cx="7498080" cy="1143000"/>
          </a:xfrm>
        </p:spPr>
        <p:txBody>
          <a:bodyPr>
            <a:normAutofit fontScale="90000"/>
          </a:bodyPr>
          <a:lstStyle/>
          <a:p>
            <a:pPr algn="ctr"/>
            <a:r>
              <a:rPr lang="it-IT" dirty="0" smtClean="0">
                <a:solidFill>
                  <a:srgbClr val="C00000"/>
                </a:solidFill>
              </a:rPr>
              <a:t>NOTA </a:t>
            </a:r>
            <a:r>
              <a:rPr lang="it-IT" dirty="0" err="1" smtClean="0">
                <a:solidFill>
                  <a:srgbClr val="C00000"/>
                </a:solidFill>
              </a:rPr>
              <a:t>DI</a:t>
            </a:r>
            <a:r>
              <a:rPr lang="it-IT" dirty="0" smtClean="0">
                <a:solidFill>
                  <a:srgbClr val="C00000"/>
                </a:solidFill>
              </a:rPr>
              <a:t> CHIARIMENTO</a:t>
            </a:r>
            <a:br>
              <a:rPr lang="it-IT" dirty="0" smtClean="0">
                <a:solidFill>
                  <a:srgbClr val="C00000"/>
                </a:solidFill>
              </a:rPr>
            </a:br>
            <a:r>
              <a:rPr lang="it-IT" dirty="0" smtClean="0">
                <a:solidFill>
                  <a:srgbClr val="C00000"/>
                </a:solidFill>
              </a:rPr>
              <a:t>sul DPCM 3 novembre 2020</a:t>
            </a:r>
            <a:endParaRPr lang="it-IT" dirty="0">
              <a:solidFill>
                <a:srgbClr val="C00000"/>
              </a:solidFill>
            </a:endParaRPr>
          </a:p>
        </p:txBody>
      </p:sp>
      <p:sp>
        <p:nvSpPr>
          <p:cNvPr id="3" name="Segnaposto contenuto 2"/>
          <p:cNvSpPr>
            <a:spLocks noGrp="1"/>
          </p:cNvSpPr>
          <p:nvPr>
            <p:ph idx="1"/>
          </p:nvPr>
        </p:nvSpPr>
        <p:spPr>
          <a:xfrm>
            <a:off x="683568" y="1447800"/>
            <a:ext cx="8250120" cy="4800600"/>
          </a:xfrm>
        </p:spPr>
        <p:txBody>
          <a:bodyPr>
            <a:normAutofit/>
          </a:bodyPr>
          <a:lstStyle/>
          <a:p>
            <a:pPr eaLnBrk="0" hangingPunct="0">
              <a:buNone/>
            </a:pPr>
            <a:endParaRPr lang="it-IT" sz="2400" b="1" dirty="0" smtClean="0">
              <a:solidFill>
                <a:srgbClr val="7030A0"/>
              </a:solidFill>
            </a:endParaRPr>
          </a:p>
          <a:p>
            <a:pPr eaLnBrk="0" hangingPunct="0">
              <a:buNone/>
            </a:pPr>
            <a:r>
              <a:rPr lang="it-IT" sz="2400" b="1" dirty="0" smtClean="0">
                <a:solidFill>
                  <a:srgbClr val="7030A0"/>
                </a:solidFill>
              </a:rPr>
              <a:t>VALUTAZIONE</a:t>
            </a:r>
          </a:p>
          <a:p>
            <a:pPr marL="82296" indent="0" algn="just" eaLnBrk="0" hangingPunct="0">
              <a:buNone/>
            </a:pPr>
            <a:r>
              <a:rPr lang="it-IT" sz="2400" dirty="0" smtClean="0">
                <a:solidFill>
                  <a:schemeClr val="tx2"/>
                </a:solidFill>
              </a:rPr>
              <a:t>La valutazione periodica e finale degli studenti con patologie gravi o </a:t>
            </a:r>
            <a:r>
              <a:rPr lang="it-IT" sz="2400" dirty="0" err="1" smtClean="0">
                <a:solidFill>
                  <a:schemeClr val="tx2"/>
                </a:solidFill>
              </a:rPr>
              <a:t>immunodepressi</a:t>
            </a:r>
            <a:r>
              <a:rPr lang="it-IT" sz="2400" dirty="0" smtClean="0">
                <a:solidFill>
                  <a:schemeClr val="tx2"/>
                </a:solidFill>
              </a:rPr>
              <a:t> è condotta ai sensi della normativa vigente, nel rispetto dei criteri generali definiti dal Collegio dei docenti.</a:t>
            </a:r>
          </a:p>
          <a:p>
            <a:pPr marL="82296" indent="0" algn="just" eaLnBrk="0" hangingPunct="0">
              <a:buNone/>
            </a:pPr>
            <a:r>
              <a:rPr lang="it-IT" sz="2400" dirty="0" smtClean="0">
                <a:solidFill>
                  <a:schemeClr val="tx2"/>
                </a:solidFill>
              </a:rPr>
              <a:t>I docenti contitolari della classe o i consigli di classe coordinano l’adattamento delle modalità di valutazione sulla base delle specifiche modulazioni dell’attività didattica.</a:t>
            </a:r>
            <a:endParaRPr lang="it-IT" sz="2400" dirty="0">
              <a:solidFill>
                <a:schemeClr val="tx2"/>
              </a:solidFill>
            </a:endParaRPr>
          </a:p>
        </p:txBody>
      </p:sp>
      <p:sp>
        <p:nvSpPr>
          <p:cNvPr id="4" name="Segnaposto numero diapositiva 3"/>
          <p:cNvSpPr>
            <a:spLocks noGrp="1"/>
          </p:cNvSpPr>
          <p:nvPr>
            <p:ph type="sldNum" sz="quarter" idx="12"/>
          </p:nvPr>
        </p:nvSpPr>
        <p:spPr>
          <a:xfrm>
            <a:off x="8429652" y="6305550"/>
            <a:ext cx="641196" cy="476250"/>
          </a:xfrm>
        </p:spPr>
        <p:txBody>
          <a:bodyPr/>
          <a:lstStyle/>
          <a:p>
            <a:fld id="{D2E57653-3E58-4892-A7ED-712530ACC680}" type="slidenum">
              <a:rPr kumimoji="0" lang="en-US" sz="2800" b="1" smtClean="0">
                <a:solidFill>
                  <a:schemeClr val="tx2"/>
                </a:solidFill>
              </a:rPr>
              <a:pPr/>
              <a:t>48</a:t>
            </a:fld>
            <a:endParaRPr kumimoji="0" lang="en-US" b="1" dirty="0">
              <a:solidFill>
                <a:schemeClr val="tx2"/>
              </a:solidFill>
            </a:endParaRPr>
          </a:p>
        </p:txBody>
      </p:sp>
      <p:sp>
        <p:nvSpPr>
          <p:cNvPr id="5" name="Segnaposto piè di pagina 4"/>
          <p:cNvSpPr>
            <a:spLocks noGrp="1"/>
          </p:cNvSpPr>
          <p:nvPr>
            <p:ph type="ftr" sz="quarter" idx="11"/>
          </p:nvPr>
        </p:nvSpPr>
        <p:spPr>
          <a:xfrm>
            <a:off x="1857356" y="6305550"/>
            <a:ext cx="6753244" cy="338160"/>
          </a:xfrm>
        </p:spPr>
        <p:txBody>
          <a:bodyPr/>
          <a:lstStyle/>
          <a:p>
            <a:pPr algn="ctr"/>
            <a:r>
              <a:rPr lang="it-IT" sz="1400" dirty="0">
                <a:solidFill>
                  <a:srgbClr val="C00000"/>
                </a:solidFill>
                <a:latin typeface="Arial Black" panose="020B0A04020102020204" pitchFamily="34" charset="0"/>
              </a:rPr>
              <a:t>USR LIGURIA –    ISTITUTO COMPRENSIVO PEGLI</a:t>
            </a:r>
            <a:endParaRPr lang="it-IT" sz="1400" dirty="0">
              <a:solidFill>
                <a:srgbClr val="C00000"/>
              </a:solidFill>
              <a:latin typeface="Arial Black" panose="020B0A04020102020204" pitchFamily="34" charset="0"/>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a:xfrm>
            <a:off x="539552" y="274638"/>
            <a:ext cx="8394136" cy="1143000"/>
          </a:xfrm>
        </p:spPr>
        <p:txBody>
          <a:bodyPr>
            <a:normAutofit fontScale="90000"/>
          </a:bodyPr>
          <a:lstStyle/>
          <a:p>
            <a:pPr algn="ctr"/>
            <a:r>
              <a:rPr lang="it-IT" dirty="0" smtClean="0">
                <a:solidFill>
                  <a:srgbClr val="C00000"/>
                </a:solidFill>
              </a:rPr>
              <a:t>NOTA </a:t>
            </a:r>
            <a:r>
              <a:rPr lang="it-IT" dirty="0" err="1" smtClean="0">
                <a:solidFill>
                  <a:srgbClr val="C00000"/>
                </a:solidFill>
              </a:rPr>
              <a:t>DI</a:t>
            </a:r>
            <a:r>
              <a:rPr lang="it-IT" dirty="0" smtClean="0">
                <a:solidFill>
                  <a:srgbClr val="C00000"/>
                </a:solidFill>
              </a:rPr>
              <a:t> CHIARIMENTO</a:t>
            </a:r>
            <a:br>
              <a:rPr lang="it-IT" dirty="0" smtClean="0">
                <a:solidFill>
                  <a:srgbClr val="C00000"/>
                </a:solidFill>
              </a:rPr>
            </a:br>
            <a:r>
              <a:rPr lang="it-IT" dirty="0" smtClean="0">
                <a:solidFill>
                  <a:srgbClr val="C00000"/>
                </a:solidFill>
              </a:rPr>
              <a:t>sul DPCM 3 novembre 2020</a:t>
            </a:r>
            <a:endParaRPr lang="it-IT" dirty="0">
              <a:solidFill>
                <a:srgbClr val="C00000"/>
              </a:solidFill>
            </a:endParaRPr>
          </a:p>
        </p:txBody>
      </p:sp>
      <p:sp>
        <p:nvSpPr>
          <p:cNvPr id="3" name="Segnaposto contenuto 2"/>
          <p:cNvSpPr>
            <a:spLocks noGrp="1"/>
          </p:cNvSpPr>
          <p:nvPr>
            <p:ph idx="1"/>
          </p:nvPr>
        </p:nvSpPr>
        <p:spPr>
          <a:xfrm>
            <a:off x="251520" y="1447800"/>
            <a:ext cx="8682168" cy="4800600"/>
          </a:xfrm>
        </p:spPr>
        <p:txBody>
          <a:bodyPr>
            <a:normAutofit/>
          </a:bodyPr>
          <a:lstStyle/>
          <a:p>
            <a:pPr eaLnBrk="0" hangingPunct="0">
              <a:buNone/>
            </a:pPr>
            <a:r>
              <a:rPr lang="it-IT" sz="2400" b="1" dirty="0" smtClean="0">
                <a:solidFill>
                  <a:srgbClr val="7030A0"/>
                </a:solidFill>
              </a:rPr>
              <a:t>ATTIVITÀ SCOLASTICHE FUORI DA SCUOLA</a:t>
            </a:r>
          </a:p>
          <a:p>
            <a:pPr marL="82296" indent="0" algn="just" eaLnBrk="0" hangingPunct="0">
              <a:buNone/>
            </a:pPr>
            <a:r>
              <a:rPr lang="it-IT" sz="2400" dirty="0" smtClean="0">
                <a:solidFill>
                  <a:schemeClr val="tx2"/>
                </a:solidFill>
              </a:rPr>
              <a:t>L’articolo 1, comma 6, lettera s) del DPCM 13 ottobre recita: “sono sospesi i viaggi d’istruzione, le iniziative di scambio o gemellaggio, le visite guidate e le uscite didattiche comunque denominate, programmate dalle istituzioni scolastiche di ogni ordine e grado, fatte salve le attività inerenti i percorsi per le competenze trasversali e per l’orientamento, nonché le attività di tirocinio di cui al decreto del Ministro dell’Istruzione, dell’Università e della Ricerca 10 settembre 2010, n.249, da svolgersi nei casi in cui sia possibile garantire il rispetto delle prescrizioni sanitarie e di sicurezza vigenti”.</a:t>
            </a:r>
          </a:p>
        </p:txBody>
      </p:sp>
      <p:sp>
        <p:nvSpPr>
          <p:cNvPr id="4" name="Segnaposto numero diapositiva 3"/>
          <p:cNvSpPr>
            <a:spLocks noGrp="1"/>
          </p:cNvSpPr>
          <p:nvPr>
            <p:ph type="sldNum" sz="quarter" idx="12"/>
          </p:nvPr>
        </p:nvSpPr>
        <p:spPr>
          <a:xfrm>
            <a:off x="8429652" y="6305550"/>
            <a:ext cx="641196" cy="476250"/>
          </a:xfrm>
        </p:spPr>
        <p:txBody>
          <a:bodyPr/>
          <a:lstStyle/>
          <a:p>
            <a:fld id="{D2E57653-3E58-4892-A7ED-712530ACC680}" type="slidenum">
              <a:rPr kumimoji="0" lang="en-US" sz="2800" b="1" smtClean="0">
                <a:solidFill>
                  <a:schemeClr val="tx2"/>
                </a:solidFill>
              </a:rPr>
              <a:pPr/>
              <a:t>49</a:t>
            </a:fld>
            <a:endParaRPr kumimoji="0" lang="en-US" b="1" dirty="0">
              <a:solidFill>
                <a:schemeClr val="tx2"/>
              </a:solidFill>
            </a:endParaRPr>
          </a:p>
        </p:txBody>
      </p:sp>
      <p:sp>
        <p:nvSpPr>
          <p:cNvPr id="5" name="Segnaposto piè di pagina 4"/>
          <p:cNvSpPr>
            <a:spLocks noGrp="1"/>
          </p:cNvSpPr>
          <p:nvPr>
            <p:ph type="ftr" sz="quarter" idx="11"/>
          </p:nvPr>
        </p:nvSpPr>
        <p:spPr>
          <a:xfrm>
            <a:off x="1857356" y="6305550"/>
            <a:ext cx="6753244" cy="338160"/>
          </a:xfrm>
        </p:spPr>
        <p:txBody>
          <a:bodyPr/>
          <a:lstStyle/>
          <a:p>
            <a:pPr algn="ctr"/>
            <a:r>
              <a:rPr lang="it-IT" sz="1400" dirty="0">
                <a:solidFill>
                  <a:srgbClr val="C00000"/>
                </a:solidFill>
                <a:latin typeface="Arial Black" panose="020B0A04020102020204" pitchFamily="34" charset="0"/>
              </a:rPr>
              <a:t>USR LIGURIA –    ISTITUTO COMPRENSIVO PEGLI</a:t>
            </a:r>
            <a:endParaRPr lang="it-IT" sz="1400" dirty="0">
              <a:solidFill>
                <a:srgbClr val="C00000"/>
              </a:solidFill>
              <a:latin typeface="Arial Black" panose="020B0A04020102020204"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smtClean="0">
                <a:solidFill>
                  <a:schemeClr val="bg2">
                    <a:lumMod val="50000"/>
                  </a:schemeClr>
                </a:solidFill>
                <a:latin typeface="Arial" panose="020B0604020202020204" pitchFamily="34" charset="0"/>
                <a:cs typeface="Arial" panose="020B0604020202020204" pitchFamily="34" charset="0"/>
              </a:rPr>
              <a:t>IL LAVORO AGILE NEL PERIODO DELL’EMERGENZA</a:t>
            </a:r>
            <a:endParaRPr lang="it-IT" sz="2800" dirty="0"/>
          </a:p>
        </p:txBody>
      </p:sp>
      <p:sp>
        <p:nvSpPr>
          <p:cNvPr id="3" name="Segnaposto contenuto 2"/>
          <p:cNvSpPr>
            <a:spLocks noGrp="1"/>
          </p:cNvSpPr>
          <p:nvPr>
            <p:ph idx="1"/>
          </p:nvPr>
        </p:nvSpPr>
        <p:spPr>
          <a:xfrm>
            <a:off x="683568" y="1447800"/>
            <a:ext cx="8250120" cy="4800600"/>
          </a:xfrm>
        </p:spPr>
        <p:txBody>
          <a:bodyPr>
            <a:normAutofit/>
          </a:bodyPr>
          <a:lstStyle/>
          <a:p>
            <a:pPr marL="82296" indent="0" algn="just">
              <a:buNone/>
            </a:pPr>
            <a:r>
              <a:rPr lang="it-IT" sz="2400" dirty="0" smtClean="0">
                <a:solidFill>
                  <a:srgbClr val="0070C0"/>
                </a:solidFill>
              </a:rPr>
              <a:t>La Direttiva n. 1/2020 del Ministero della Funzione Pubblica incentiva il lavoro agile e flessibile </a:t>
            </a:r>
            <a:r>
              <a:rPr lang="it-IT" sz="2400" dirty="0" smtClean="0"/>
              <a:t>ed invita ad utilizzare modalità telematiche per riunioni, convegni e momenti formativi, fornendo chiarimenti sulle  modalità di realizzazione delle misure normative e sugli strumenti, anche informatici, cui le pubbliche amministrazioni possono ricorrere per incentivare l’utilizzo di modalità più adeguate e flessibili di svolgimento dell’attività lavorativa.</a:t>
            </a:r>
          </a:p>
          <a:p>
            <a:pPr marL="82296" indent="0" algn="just">
              <a:buNone/>
            </a:pPr>
            <a:r>
              <a:rPr lang="it-IT" sz="2400" dirty="0" smtClean="0"/>
              <a:t>La </a:t>
            </a:r>
            <a:r>
              <a:rPr lang="it-IT" sz="2400" dirty="0" smtClean="0">
                <a:solidFill>
                  <a:srgbClr val="0070C0"/>
                </a:solidFill>
              </a:rPr>
              <a:t>Direttiva n. 2 del 12 marzo 2020 </a:t>
            </a:r>
            <a:r>
              <a:rPr lang="it-IT" sz="2400" dirty="0" smtClean="0"/>
              <a:t>sostituisce la precedente Direttiva, prevedendo che </a:t>
            </a:r>
            <a:r>
              <a:rPr lang="it-IT" sz="2400" dirty="0" smtClean="0">
                <a:solidFill>
                  <a:srgbClr val="0070C0"/>
                </a:solidFill>
              </a:rPr>
              <a:t>lo </a:t>
            </a:r>
            <a:r>
              <a:rPr lang="it-IT" sz="2400" i="1" dirty="0" err="1" smtClean="0">
                <a:solidFill>
                  <a:srgbClr val="0070C0"/>
                </a:solidFill>
              </a:rPr>
              <a:t>smart</a:t>
            </a:r>
            <a:r>
              <a:rPr lang="it-IT" sz="2400" i="1" dirty="0" smtClean="0">
                <a:solidFill>
                  <a:srgbClr val="0070C0"/>
                </a:solidFill>
              </a:rPr>
              <a:t> </a:t>
            </a:r>
            <a:r>
              <a:rPr lang="it-IT" sz="2400" i="1" dirty="0" err="1" smtClean="0">
                <a:solidFill>
                  <a:srgbClr val="0070C0"/>
                </a:solidFill>
              </a:rPr>
              <a:t>working</a:t>
            </a:r>
            <a:r>
              <a:rPr lang="it-IT" sz="2400" i="1" dirty="0" smtClean="0">
                <a:solidFill>
                  <a:srgbClr val="0070C0"/>
                </a:solidFill>
              </a:rPr>
              <a:t> </a:t>
            </a:r>
            <a:r>
              <a:rPr lang="it-IT" sz="2400" dirty="0" smtClean="0">
                <a:solidFill>
                  <a:srgbClr val="0070C0"/>
                </a:solidFill>
              </a:rPr>
              <a:t>diventi la forma organizzativa ordinaria per le pubbliche amministrazioni</a:t>
            </a:r>
            <a:r>
              <a:rPr lang="it-IT" sz="2400" dirty="0" smtClean="0"/>
              <a:t>.</a:t>
            </a:r>
          </a:p>
        </p:txBody>
      </p:sp>
      <p:sp>
        <p:nvSpPr>
          <p:cNvPr id="4" name="Segnaposto numero diapositiva 3"/>
          <p:cNvSpPr>
            <a:spLocks noGrp="1"/>
          </p:cNvSpPr>
          <p:nvPr>
            <p:ph type="sldNum" sz="quarter" idx="12"/>
          </p:nvPr>
        </p:nvSpPr>
        <p:spPr/>
        <p:txBody>
          <a:bodyPr/>
          <a:lstStyle/>
          <a:p>
            <a:fld id="{D2E57653-3E58-4892-A7ED-712530ACC680}" type="slidenum">
              <a:rPr kumimoji="0" lang="en-US" sz="2800" b="1" smtClean="0">
                <a:solidFill>
                  <a:schemeClr val="tx2"/>
                </a:solidFill>
              </a:rPr>
              <a:pPr/>
              <a:t>5</a:t>
            </a:fld>
            <a:endParaRPr kumimoji="0" lang="en-US" b="1" dirty="0">
              <a:solidFill>
                <a:schemeClr val="tx2"/>
              </a:solidFill>
            </a:endParaRPr>
          </a:p>
        </p:txBody>
      </p:sp>
      <p:sp>
        <p:nvSpPr>
          <p:cNvPr id="5" name="Segnaposto piè di pagina 4"/>
          <p:cNvSpPr>
            <a:spLocks noGrp="1"/>
          </p:cNvSpPr>
          <p:nvPr>
            <p:ph type="ftr" sz="quarter" idx="11"/>
          </p:nvPr>
        </p:nvSpPr>
        <p:spPr/>
        <p:txBody>
          <a:bodyPr/>
          <a:lstStyle/>
          <a:p>
            <a:pPr algn="ctr"/>
            <a:r>
              <a:rPr lang="it-IT" sz="1400" dirty="0">
                <a:solidFill>
                  <a:srgbClr val="C00000"/>
                </a:solidFill>
                <a:latin typeface="Arial Black" panose="020B0A04020102020204" pitchFamily="34" charset="0"/>
              </a:rPr>
              <a:t>USR LIGURIA –    ISTITUTO COMPRENSIVO PEGLI</a:t>
            </a:r>
            <a:endParaRPr lang="it-IT" sz="1400" dirty="0">
              <a:solidFill>
                <a:srgbClr val="C00000"/>
              </a:solidFill>
              <a:latin typeface="Arial Black" panose="020B0A04020102020204" pitchFamily="34" charset="0"/>
            </a:endParaRPr>
          </a:p>
        </p:txBody>
      </p:sp>
    </p:spTree>
    <p:extLst>
      <p:ext uri="{BB962C8B-B14F-4D97-AF65-F5344CB8AC3E}">
        <p14:creationId xmlns:p14="http://schemas.microsoft.com/office/powerpoint/2010/main" val="389649404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a:xfrm>
            <a:off x="611560" y="274638"/>
            <a:ext cx="8322128" cy="1143000"/>
          </a:xfrm>
        </p:spPr>
        <p:txBody>
          <a:bodyPr>
            <a:normAutofit fontScale="90000"/>
          </a:bodyPr>
          <a:lstStyle/>
          <a:p>
            <a:pPr algn="ctr"/>
            <a:r>
              <a:rPr lang="it-IT" dirty="0" smtClean="0">
                <a:solidFill>
                  <a:srgbClr val="C00000"/>
                </a:solidFill>
              </a:rPr>
              <a:t>NOTA </a:t>
            </a:r>
            <a:r>
              <a:rPr lang="it-IT" dirty="0" err="1" smtClean="0">
                <a:solidFill>
                  <a:srgbClr val="C00000"/>
                </a:solidFill>
              </a:rPr>
              <a:t>DI</a:t>
            </a:r>
            <a:r>
              <a:rPr lang="it-IT" dirty="0" smtClean="0">
                <a:solidFill>
                  <a:srgbClr val="C00000"/>
                </a:solidFill>
              </a:rPr>
              <a:t> CHIARIMENTO</a:t>
            </a:r>
            <a:br>
              <a:rPr lang="it-IT" dirty="0" smtClean="0">
                <a:solidFill>
                  <a:srgbClr val="C00000"/>
                </a:solidFill>
              </a:rPr>
            </a:br>
            <a:r>
              <a:rPr lang="it-IT" dirty="0" smtClean="0">
                <a:solidFill>
                  <a:srgbClr val="C00000"/>
                </a:solidFill>
              </a:rPr>
              <a:t>sul DPCM 3 novembre 2020</a:t>
            </a:r>
            <a:endParaRPr lang="it-IT" dirty="0">
              <a:solidFill>
                <a:srgbClr val="C00000"/>
              </a:solidFill>
            </a:endParaRPr>
          </a:p>
        </p:txBody>
      </p:sp>
      <p:sp>
        <p:nvSpPr>
          <p:cNvPr id="3" name="Segnaposto contenuto 2"/>
          <p:cNvSpPr>
            <a:spLocks noGrp="1"/>
          </p:cNvSpPr>
          <p:nvPr>
            <p:ph idx="1"/>
          </p:nvPr>
        </p:nvSpPr>
        <p:spPr>
          <a:xfrm>
            <a:off x="611560" y="1447800"/>
            <a:ext cx="8322128" cy="4800600"/>
          </a:xfrm>
        </p:spPr>
        <p:txBody>
          <a:bodyPr>
            <a:normAutofit/>
          </a:bodyPr>
          <a:lstStyle/>
          <a:p>
            <a:pPr marL="82296" indent="0" algn="just" eaLnBrk="0" hangingPunct="0">
              <a:buNone/>
            </a:pPr>
            <a:endParaRPr lang="it-IT" sz="2400" dirty="0" smtClean="0">
              <a:solidFill>
                <a:schemeClr val="tx2"/>
              </a:solidFill>
            </a:endParaRPr>
          </a:p>
          <a:p>
            <a:pPr marL="82296" indent="0" algn="just" eaLnBrk="0" hangingPunct="0">
              <a:buNone/>
            </a:pPr>
            <a:r>
              <a:rPr lang="it-IT" sz="2400" dirty="0" smtClean="0">
                <a:solidFill>
                  <a:schemeClr val="tx2"/>
                </a:solidFill>
              </a:rPr>
              <a:t>Il Ministero dell’Istruzione in proposito, con nota 1870 del 14/10/2020,</a:t>
            </a:r>
            <a:r>
              <a:rPr lang="it-IT" sz="2400" dirty="0" smtClean="0">
                <a:solidFill>
                  <a:schemeClr val="tx2"/>
                </a:solidFill>
                <a:hlinkClick r:id="rId2"/>
              </a:rPr>
              <a:t> </a:t>
            </a:r>
            <a:r>
              <a:rPr lang="it-IT" sz="2400" dirty="0">
                <a:solidFill>
                  <a:schemeClr val="tx2"/>
                </a:solidFill>
              </a:rPr>
              <a:t>chiarisce che </a:t>
            </a:r>
            <a:r>
              <a:rPr lang="it-IT" sz="2400" dirty="0" smtClean="0">
                <a:solidFill>
                  <a:schemeClr val="tx2"/>
                </a:solidFill>
              </a:rPr>
              <a:t>la disposizione non si riferisce alle ordinarie attività didattiche organizzate dalle singole istituzioni scolastiche in spazi alternativi ubicati all’esterno degli edifici scolastici allo scopo di tradurre le indicazioni volte a prevenire e contenere la diffusione del contagio con l’individuazione di ulteriori aree atte a favorire il distanziamento fisico in contesti di azione diversi da quelli usuali.</a:t>
            </a:r>
          </a:p>
        </p:txBody>
      </p:sp>
      <p:sp>
        <p:nvSpPr>
          <p:cNvPr id="4" name="Segnaposto numero diapositiva 3"/>
          <p:cNvSpPr>
            <a:spLocks noGrp="1"/>
          </p:cNvSpPr>
          <p:nvPr>
            <p:ph type="sldNum" sz="quarter" idx="12"/>
          </p:nvPr>
        </p:nvSpPr>
        <p:spPr>
          <a:xfrm>
            <a:off x="8429652" y="6305550"/>
            <a:ext cx="641196" cy="476250"/>
          </a:xfrm>
        </p:spPr>
        <p:txBody>
          <a:bodyPr/>
          <a:lstStyle/>
          <a:p>
            <a:fld id="{D2E57653-3E58-4892-A7ED-712530ACC680}" type="slidenum">
              <a:rPr kumimoji="0" lang="en-US" sz="2800" b="1" smtClean="0">
                <a:solidFill>
                  <a:schemeClr val="tx2"/>
                </a:solidFill>
              </a:rPr>
              <a:pPr/>
              <a:t>50</a:t>
            </a:fld>
            <a:endParaRPr kumimoji="0" lang="en-US" b="1" dirty="0">
              <a:solidFill>
                <a:schemeClr val="tx2"/>
              </a:solidFill>
            </a:endParaRPr>
          </a:p>
        </p:txBody>
      </p:sp>
      <p:sp>
        <p:nvSpPr>
          <p:cNvPr id="5" name="Segnaposto piè di pagina 4"/>
          <p:cNvSpPr>
            <a:spLocks noGrp="1"/>
          </p:cNvSpPr>
          <p:nvPr>
            <p:ph type="ftr" sz="quarter" idx="11"/>
          </p:nvPr>
        </p:nvSpPr>
        <p:spPr>
          <a:xfrm>
            <a:off x="1857356" y="6305550"/>
            <a:ext cx="6753244" cy="338160"/>
          </a:xfrm>
        </p:spPr>
        <p:txBody>
          <a:bodyPr/>
          <a:lstStyle/>
          <a:p>
            <a:pPr algn="ctr"/>
            <a:r>
              <a:rPr lang="it-IT" sz="1400" dirty="0">
                <a:solidFill>
                  <a:srgbClr val="C00000"/>
                </a:solidFill>
                <a:latin typeface="Arial Black" panose="020B0A04020102020204" pitchFamily="34" charset="0"/>
              </a:rPr>
              <a:t>USR LIGURIA –    ISTITUTO COMPRENSIVO PEGLI</a:t>
            </a:r>
            <a:endParaRPr lang="it-IT" sz="1400" dirty="0">
              <a:solidFill>
                <a:srgbClr val="C00000"/>
              </a:solidFill>
              <a:latin typeface="Arial Black" panose="020B0A04020102020204" pitchFamily="34" charset="0"/>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a:xfrm>
            <a:off x="683568" y="274638"/>
            <a:ext cx="8250120" cy="1143000"/>
          </a:xfrm>
        </p:spPr>
        <p:txBody>
          <a:bodyPr>
            <a:normAutofit fontScale="90000"/>
          </a:bodyPr>
          <a:lstStyle/>
          <a:p>
            <a:pPr algn="ctr"/>
            <a:r>
              <a:rPr lang="it-IT" dirty="0" smtClean="0">
                <a:solidFill>
                  <a:srgbClr val="C00000"/>
                </a:solidFill>
              </a:rPr>
              <a:t>NOTA </a:t>
            </a:r>
            <a:r>
              <a:rPr lang="it-IT" dirty="0" err="1" smtClean="0">
                <a:solidFill>
                  <a:srgbClr val="C00000"/>
                </a:solidFill>
              </a:rPr>
              <a:t>DI</a:t>
            </a:r>
            <a:r>
              <a:rPr lang="it-IT" dirty="0" smtClean="0">
                <a:solidFill>
                  <a:srgbClr val="C00000"/>
                </a:solidFill>
              </a:rPr>
              <a:t> CHIARIMENTO</a:t>
            </a:r>
            <a:br>
              <a:rPr lang="it-IT" dirty="0" smtClean="0">
                <a:solidFill>
                  <a:srgbClr val="C00000"/>
                </a:solidFill>
              </a:rPr>
            </a:br>
            <a:r>
              <a:rPr lang="it-IT" dirty="0" smtClean="0">
                <a:solidFill>
                  <a:srgbClr val="C00000"/>
                </a:solidFill>
              </a:rPr>
              <a:t>sul DPCM 3 novembre 2020</a:t>
            </a:r>
            <a:endParaRPr lang="it-IT" dirty="0">
              <a:solidFill>
                <a:srgbClr val="C00000"/>
              </a:solidFill>
            </a:endParaRPr>
          </a:p>
        </p:txBody>
      </p:sp>
      <p:sp>
        <p:nvSpPr>
          <p:cNvPr id="3" name="Segnaposto contenuto 2"/>
          <p:cNvSpPr>
            <a:spLocks noGrp="1"/>
          </p:cNvSpPr>
          <p:nvPr>
            <p:ph idx="1"/>
          </p:nvPr>
        </p:nvSpPr>
        <p:spPr>
          <a:xfrm>
            <a:off x="395536" y="1447800"/>
            <a:ext cx="8538152" cy="4800600"/>
          </a:xfrm>
        </p:spPr>
        <p:txBody>
          <a:bodyPr>
            <a:normAutofit/>
          </a:bodyPr>
          <a:lstStyle/>
          <a:p>
            <a:pPr marL="82296" indent="0" algn="just" eaLnBrk="0" hangingPunct="0">
              <a:buNone/>
            </a:pPr>
            <a:r>
              <a:rPr lang="it-IT" sz="2400" dirty="0" smtClean="0">
                <a:solidFill>
                  <a:schemeClr val="tx2"/>
                </a:solidFill>
              </a:rPr>
              <a:t>Pertanto, restano regolarmente consentite, ovviamente rispettando i protocolli di sicurezza, tutte le attività didattiche svolte in ordinaria organizzazione in altri ambienti, come, ad esempio, parchi, teatri, biblioteche, archivi, cinema, musei, in ottemperanza al compito formativo istituzionale, anche a seguito di specifici accordi quali i “Patti di comunità” , in collaborazione con gli Enti locali, le istituzioni pubbliche e private variamente operanti sui territori, le realtà del Terzo Settore e tutti coloro i quali hanno non solo aderito, ma applicato il principio di sussidiarietà e di corresponsabilità educativa.</a:t>
            </a:r>
            <a:endParaRPr lang="it-IT" sz="2400" dirty="0">
              <a:solidFill>
                <a:schemeClr val="tx2"/>
              </a:solidFill>
            </a:endParaRPr>
          </a:p>
        </p:txBody>
      </p:sp>
      <p:sp>
        <p:nvSpPr>
          <p:cNvPr id="4" name="Segnaposto numero diapositiva 3"/>
          <p:cNvSpPr>
            <a:spLocks noGrp="1"/>
          </p:cNvSpPr>
          <p:nvPr>
            <p:ph type="sldNum" sz="quarter" idx="12"/>
          </p:nvPr>
        </p:nvSpPr>
        <p:spPr>
          <a:xfrm>
            <a:off x="8429652" y="6305550"/>
            <a:ext cx="641196" cy="476250"/>
          </a:xfrm>
        </p:spPr>
        <p:txBody>
          <a:bodyPr/>
          <a:lstStyle/>
          <a:p>
            <a:fld id="{D2E57653-3E58-4892-A7ED-712530ACC680}" type="slidenum">
              <a:rPr kumimoji="0" lang="en-US" sz="2800" b="1" smtClean="0">
                <a:solidFill>
                  <a:schemeClr val="tx2"/>
                </a:solidFill>
              </a:rPr>
              <a:pPr/>
              <a:t>51</a:t>
            </a:fld>
            <a:endParaRPr kumimoji="0" lang="en-US" b="1" dirty="0">
              <a:solidFill>
                <a:schemeClr val="tx2"/>
              </a:solidFill>
            </a:endParaRPr>
          </a:p>
        </p:txBody>
      </p:sp>
      <p:sp>
        <p:nvSpPr>
          <p:cNvPr id="5" name="Segnaposto piè di pagina 4"/>
          <p:cNvSpPr>
            <a:spLocks noGrp="1"/>
          </p:cNvSpPr>
          <p:nvPr>
            <p:ph type="ftr" sz="quarter" idx="11"/>
          </p:nvPr>
        </p:nvSpPr>
        <p:spPr>
          <a:xfrm>
            <a:off x="1857356" y="6305550"/>
            <a:ext cx="6753244" cy="338160"/>
          </a:xfrm>
        </p:spPr>
        <p:txBody>
          <a:bodyPr/>
          <a:lstStyle/>
          <a:p>
            <a:pPr algn="ctr"/>
            <a:r>
              <a:rPr lang="it-IT" sz="1400" dirty="0">
                <a:solidFill>
                  <a:srgbClr val="C00000"/>
                </a:solidFill>
                <a:latin typeface="Arial Black" panose="020B0A04020102020204" pitchFamily="34" charset="0"/>
              </a:rPr>
              <a:t>USR LIGURIA –    ISTITUTO COMPRENSIVO PEGLI</a:t>
            </a:r>
            <a:endParaRPr lang="it-IT" sz="1400" dirty="0">
              <a:solidFill>
                <a:srgbClr val="C00000"/>
              </a:solidFill>
              <a:latin typeface="Arial Black" panose="020B0A04020102020204" pitchFamily="34" charset="0"/>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a:xfrm>
            <a:off x="323528" y="274638"/>
            <a:ext cx="8610160" cy="1143000"/>
          </a:xfrm>
        </p:spPr>
        <p:txBody>
          <a:bodyPr>
            <a:normAutofit fontScale="90000"/>
          </a:bodyPr>
          <a:lstStyle/>
          <a:p>
            <a:pPr algn="ctr"/>
            <a:r>
              <a:rPr lang="it-IT" dirty="0" smtClean="0">
                <a:solidFill>
                  <a:srgbClr val="C00000"/>
                </a:solidFill>
              </a:rPr>
              <a:t>NOTA </a:t>
            </a:r>
            <a:r>
              <a:rPr lang="it-IT" dirty="0" err="1" smtClean="0">
                <a:solidFill>
                  <a:srgbClr val="C00000"/>
                </a:solidFill>
              </a:rPr>
              <a:t>DI</a:t>
            </a:r>
            <a:r>
              <a:rPr lang="it-IT" dirty="0" smtClean="0">
                <a:solidFill>
                  <a:srgbClr val="C00000"/>
                </a:solidFill>
              </a:rPr>
              <a:t> CHIARIMENTO</a:t>
            </a:r>
            <a:br>
              <a:rPr lang="it-IT" dirty="0" smtClean="0">
                <a:solidFill>
                  <a:srgbClr val="C00000"/>
                </a:solidFill>
              </a:rPr>
            </a:br>
            <a:r>
              <a:rPr lang="it-IT" dirty="0" smtClean="0">
                <a:solidFill>
                  <a:srgbClr val="C00000"/>
                </a:solidFill>
              </a:rPr>
              <a:t>sul DPCM 3 novembre 2020</a:t>
            </a:r>
            <a:endParaRPr lang="it-IT" dirty="0">
              <a:solidFill>
                <a:srgbClr val="C00000"/>
              </a:solidFill>
            </a:endParaRPr>
          </a:p>
        </p:txBody>
      </p:sp>
      <p:sp>
        <p:nvSpPr>
          <p:cNvPr id="3" name="Segnaposto contenuto 2"/>
          <p:cNvSpPr>
            <a:spLocks noGrp="1"/>
          </p:cNvSpPr>
          <p:nvPr>
            <p:ph idx="1"/>
          </p:nvPr>
        </p:nvSpPr>
        <p:spPr>
          <a:xfrm>
            <a:off x="395536" y="1447800"/>
            <a:ext cx="8538152" cy="4800600"/>
          </a:xfrm>
        </p:spPr>
        <p:txBody>
          <a:bodyPr>
            <a:normAutofit lnSpcReduction="10000"/>
          </a:bodyPr>
          <a:lstStyle/>
          <a:p>
            <a:pPr eaLnBrk="0" hangingPunct="0">
              <a:buNone/>
            </a:pPr>
            <a:r>
              <a:rPr lang="it-IT" sz="2400" b="1" dirty="0" smtClean="0">
                <a:solidFill>
                  <a:srgbClr val="0070C0"/>
                </a:solidFill>
              </a:rPr>
              <a:t>CONCORSI DOCENTI E DSGA</a:t>
            </a:r>
          </a:p>
          <a:p>
            <a:pPr algn="just" eaLnBrk="0" hangingPunct="0"/>
            <a:r>
              <a:rPr lang="it-IT" sz="2400" dirty="0" smtClean="0">
                <a:solidFill>
                  <a:schemeClr val="tx2"/>
                </a:solidFill>
              </a:rPr>
              <a:t>Con nota 1979 del 4/11/2020 il </a:t>
            </a:r>
            <a:r>
              <a:rPr lang="it-IT" sz="2400" dirty="0" err="1" smtClean="0">
                <a:solidFill>
                  <a:schemeClr val="tx2"/>
                </a:solidFill>
              </a:rPr>
              <a:t>MI</a:t>
            </a:r>
            <a:r>
              <a:rPr lang="it-IT" sz="2400" dirty="0" smtClean="0">
                <a:solidFill>
                  <a:schemeClr val="tx2"/>
                </a:solidFill>
              </a:rPr>
              <a:t> ha comunicato che per effetto di quanto previsto dal DPCM del 3 novembre 2020, è disposta la sospensione dello svolgimento delle prove scritte della procedura straordinaria finalizzata all’immissione in ruolo del personale docente su posti comuni e di sostegno nella scuola secondaria di primo e secondo grado, per le quali si procederà a una nuova </a:t>
            </a:r>
            <a:r>
              <a:rPr lang="it-IT" sz="2400" dirty="0" err="1" smtClean="0">
                <a:solidFill>
                  <a:schemeClr val="tx2"/>
                </a:solidFill>
              </a:rPr>
              <a:t>calendarizzazione</a:t>
            </a:r>
            <a:r>
              <a:rPr lang="it-IT" sz="2400" dirty="0" smtClean="0">
                <a:solidFill>
                  <a:schemeClr val="tx2"/>
                </a:solidFill>
              </a:rPr>
              <a:t> delle prove ancora da svolgere.</a:t>
            </a:r>
          </a:p>
          <a:p>
            <a:pPr algn="just" eaLnBrk="0" hangingPunct="0"/>
            <a:r>
              <a:rPr lang="it-IT" sz="2400" dirty="0" smtClean="0">
                <a:solidFill>
                  <a:schemeClr val="tx2"/>
                </a:solidFill>
              </a:rPr>
              <a:t>L’Amministrazione darà, quanto prima, istruzioni in merito alle procedure per la correzione in remoto delle prove già svolte.</a:t>
            </a:r>
          </a:p>
          <a:p>
            <a:pPr algn="just" eaLnBrk="0" hangingPunct="0"/>
            <a:r>
              <a:rPr lang="it-IT" sz="2400" dirty="0" smtClean="0">
                <a:solidFill>
                  <a:schemeClr val="tx2"/>
                </a:solidFill>
              </a:rPr>
              <a:t>Le procedure del concorso per Direttore dei Servizi Generali ed Amministrativi proseguono regolarmente.</a:t>
            </a:r>
            <a:endParaRPr lang="it-IT" sz="2400" dirty="0">
              <a:solidFill>
                <a:schemeClr val="tx2"/>
              </a:solidFill>
            </a:endParaRPr>
          </a:p>
        </p:txBody>
      </p:sp>
      <p:sp>
        <p:nvSpPr>
          <p:cNvPr id="4" name="Segnaposto numero diapositiva 3"/>
          <p:cNvSpPr>
            <a:spLocks noGrp="1"/>
          </p:cNvSpPr>
          <p:nvPr>
            <p:ph type="sldNum" sz="quarter" idx="12"/>
          </p:nvPr>
        </p:nvSpPr>
        <p:spPr>
          <a:xfrm>
            <a:off x="8429652" y="6305550"/>
            <a:ext cx="641196" cy="476250"/>
          </a:xfrm>
        </p:spPr>
        <p:txBody>
          <a:bodyPr/>
          <a:lstStyle/>
          <a:p>
            <a:fld id="{D2E57653-3E58-4892-A7ED-712530ACC680}" type="slidenum">
              <a:rPr kumimoji="0" lang="en-US" sz="2800" b="1" smtClean="0">
                <a:solidFill>
                  <a:schemeClr val="tx2"/>
                </a:solidFill>
              </a:rPr>
              <a:pPr/>
              <a:t>52</a:t>
            </a:fld>
            <a:endParaRPr kumimoji="0" lang="en-US" b="1" dirty="0">
              <a:solidFill>
                <a:schemeClr val="tx2"/>
              </a:solidFill>
            </a:endParaRPr>
          </a:p>
        </p:txBody>
      </p:sp>
      <p:sp>
        <p:nvSpPr>
          <p:cNvPr id="5" name="Segnaposto piè di pagina 4"/>
          <p:cNvSpPr>
            <a:spLocks noGrp="1"/>
          </p:cNvSpPr>
          <p:nvPr>
            <p:ph type="ftr" sz="quarter" idx="11"/>
          </p:nvPr>
        </p:nvSpPr>
        <p:spPr>
          <a:xfrm>
            <a:off x="1287990" y="6278562"/>
            <a:ext cx="6753244" cy="338160"/>
          </a:xfrm>
        </p:spPr>
        <p:txBody>
          <a:bodyPr/>
          <a:lstStyle/>
          <a:p>
            <a:pPr algn="ctr"/>
            <a:r>
              <a:rPr lang="it-IT" sz="1400" dirty="0">
                <a:solidFill>
                  <a:srgbClr val="C00000"/>
                </a:solidFill>
                <a:latin typeface="Arial Black" panose="020B0A04020102020204" pitchFamily="34" charset="0"/>
              </a:rPr>
              <a:t>USR LIGURIA –    ISTITUTO COMPRENSIVO PEGLI</a:t>
            </a:r>
            <a:endParaRPr lang="it-IT" sz="1400" dirty="0">
              <a:solidFill>
                <a:srgbClr val="C00000"/>
              </a:solidFill>
              <a:latin typeface="Arial Black" panose="020B0A04020102020204" pitchFamily="34" charset="0"/>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a:xfrm>
            <a:off x="683568" y="274638"/>
            <a:ext cx="8250120" cy="1143000"/>
          </a:xfrm>
        </p:spPr>
        <p:txBody>
          <a:bodyPr>
            <a:normAutofit fontScale="90000"/>
          </a:bodyPr>
          <a:lstStyle/>
          <a:p>
            <a:pPr algn="ctr"/>
            <a:r>
              <a:rPr lang="it-IT" dirty="0" smtClean="0">
                <a:solidFill>
                  <a:srgbClr val="C00000"/>
                </a:solidFill>
              </a:rPr>
              <a:t>NOTA </a:t>
            </a:r>
            <a:r>
              <a:rPr lang="it-IT" dirty="0" err="1" smtClean="0">
                <a:solidFill>
                  <a:srgbClr val="C00000"/>
                </a:solidFill>
              </a:rPr>
              <a:t>DI</a:t>
            </a:r>
            <a:r>
              <a:rPr lang="it-IT" dirty="0" smtClean="0">
                <a:solidFill>
                  <a:srgbClr val="C00000"/>
                </a:solidFill>
              </a:rPr>
              <a:t> CHIARIMENTO</a:t>
            </a:r>
            <a:br>
              <a:rPr lang="it-IT" dirty="0" smtClean="0">
                <a:solidFill>
                  <a:srgbClr val="C00000"/>
                </a:solidFill>
              </a:rPr>
            </a:br>
            <a:r>
              <a:rPr lang="it-IT" dirty="0" smtClean="0">
                <a:solidFill>
                  <a:srgbClr val="C00000"/>
                </a:solidFill>
              </a:rPr>
              <a:t>sul DPCM 3 novembre 2020</a:t>
            </a:r>
            <a:endParaRPr lang="it-IT" dirty="0">
              <a:solidFill>
                <a:srgbClr val="C00000"/>
              </a:solidFill>
            </a:endParaRPr>
          </a:p>
        </p:txBody>
      </p:sp>
      <p:sp>
        <p:nvSpPr>
          <p:cNvPr id="3" name="Segnaposto contenuto 2"/>
          <p:cNvSpPr>
            <a:spLocks noGrp="1"/>
          </p:cNvSpPr>
          <p:nvPr>
            <p:ph idx="1"/>
          </p:nvPr>
        </p:nvSpPr>
        <p:spPr>
          <a:xfrm>
            <a:off x="683568" y="1447800"/>
            <a:ext cx="8250120" cy="4800600"/>
          </a:xfrm>
        </p:spPr>
        <p:txBody>
          <a:bodyPr>
            <a:normAutofit fontScale="92500" lnSpcReduction="10000"/>
          </a:bodyPr>
          <a:lstStyle/>
          <a:p>
            <a:pPr eaLnBrk="0" hangingPunct="0">
              <a:buNone/>
            </a:pPr>
            <a:r>
              <a:rPr lang="it-IT" sz="2400" b="1" dirty="0" smtClean="0">
                <a:solidFill>
                  <a:srgbClr val="0070C0"/>
                </a:solidFill>
              </a:rPr>
              <a:t>DIDATTICA DIGITALE INTEGRATA</a:t>
            </a:r>
          </a:p>
          <a:p>
            <a:pPr marL="82296" indent="0" algn="just" eaLnBrk="0" hangingPunct="0">
              <a:buNone/>
            </a:pPr>
            <a:r>
              <a:rPr lang="it-IT" sz="2400" dirty="0" smtClean="0">
                <a:solidFill>
                  <a:schemeClr val="tx2"/>
                </a:solidFill>
              </a:rPr>
              <a:t>Con nota 1934 del 26/10/2020 il </a:t>
            </a:r>
            <a:r>
              <a:rPr lang="it-IT" sz="2400" dirty="0" err="1" smtClean="0">
                <a:solidFill>
                  <a:schemeClr val="tx2"/>
                </a:solidFill>
              </a:rPr>
              <a:t>MI</a:t>
            </a:r>
            <a:r>
              <a:rPr lang="it-IT" sz="2400" dirty="0" smtClean="0">
                <a:solidFill>
                  <a:schemeClr val="tx2"/>
                </a:solidFill>
              </a:rPr>
              <a:t> ha fornito indicazioni operative per lo svolgimento delle attività didattiche nelle scuole del territorio nazionale in materia di Didattica digitale integrata e di attuazione del decreto del Ministro della pubblica amministrazione 19 ottobre 2020.</a:t>
            </a:r>
          </a:p>
          <a:p>
            <a:pPr marL="82296" indent="0" algn="just" eaLnBrk="0" hangingPunct="0">
              <a:buNone/>
            </a:pPr>
            <a:r>
              <a:rPr lang="it-IT" sz="2400" dirty="0" smtClean="0">
                <a:solidFill>
                  <a:schemeClr val="tx2"/>
                </a:solidFill>
              </a:rPr>
              <a:t>La nota ricorda che fino al perdurare dello stato di emergenza deliberato dal Consiglio dei ministri, dovuto al diffondersi del virus COVID-19, l’attività didattica, per le scuole secondarie di II grado, sarà effettuata a distanza attraverso la modalità di didattica digitale integrata, in forma complementare o in forma esclusiva qualora dovesse disporsi la sospensione dell’attività didattica in presenza, al fine di garantire la continuità del diritto all’istruzione.</a:t>
            </a:r>
          </a:p>
          <a:p>
            <a:pPr marL="82296" indent="0" algn="just" eaLnBrk="0" hangingPunct="0">
              <a:buNone/>
            </a:pPr>
            <a:r>
              <a:rPr lang="it-IT" sz="2400" dirty="0" smtClean="0">
                <a:solidFill>
                  <a:schemeClr val="tx2"/>
                </a:solidFill>
              </a:rPr>
              <a:t>Nulla cambia per quanto concerne la scuola dell’infanzia e il primo ciclo di istruzione, la cui attività è da garantire in presenza.</a:t>
            </a:r>
            <a:endParaRPr lang="it-IT" sz="2400" dirty="0">
              <a:solidFill>
                <a:schemeClr val="tx2"/>
              </a:solidFill>
            </a:endParaRPr>
          </a:p>
        </p:txBody>
      </p:sp>
      <p:sp>
        <p:nvSpPr>
          <p:cNvPr id="4" name="Segnaposto numero diapositiva 3"/>
          <p:cNvSpPr>
            <a:spLocks noGrp="1"/>
          </p:cNvSpPr>
          <p:nvPr>
            <p:ph type="sldNum" sz="quarter" idx="12"/>
          </p:nvPr>
        </p:nvSpPr>
        <p:spPr>
          <a:xfrm>
            <a:off x="8429652" y="6305550"/>
            <a:ext cx="641196" cy="476250"/>
          </a:xfrm>
        </p:spPr>
        <p:txBody>
          <a:bodyPr/>
          <a:lstStyle/>
          <a:p>
            <a:fld id="{D2E57653-3E58-4892-A7ED-712530ACC680}" type="slidenum">
              <a:rPr kumimoji="0" lang="en-US" sz="2800" b="1" smtClean="0">
                <a:solidFill>
                  <a:schemeClr val="tx2"/>
                </a:solidFill>
              </a:rPr>
              <a:pPr/>
              <a:t>53</a:t>
            </a:fld>
            <a:endParaRPr kumimoji="0" lang="en-US" b="1" dirty="0">
              <a:solidFill>
                <a:schemeClr val="tx2"/>
              </a:solidFill>
            </a:endParaRPr>
          </a:p>
        </p:txBody>
      </p:sp>
      <p:sp>
        <p:nvSpPr>
          <p:cNvPr id="5" name="Segnaposto piè di pagina 4"/>
          <p:cNvSpPr>
            <a:spLocks noGrp="1"/>
          </p:cNvSpPr>
          <p:nvPr>
            <p:ph type="ftr" sz="quarter" idx="11"/>
          </p:nvPr>
        </p:nvSpPr>
        <p:spPr>
          <a:xfrm>
            <a:off x="1857356" y="6305550"/>
            <a:ext cx="6753244" cy="338160"/>
          </a:xfrm>
        </p:spPr>
        <p:txBody>
          <a:bodyPr/>
          <a:lstStyle/>
          <a:p>
            <a:pPr algn="ctr"/>
            <a:r>
              <a:rPr lang="it-IT" sz="1400" dirty="0">
                <a:solidFill>
                  <a:srgbClr val="C00000"/>
                </a:solidFill>
                <a:latin typeface="Arial Black" panose="020B0A04020102020204" pitchFamily="34" charset="0"/>
              </a:rPr>
              <a:t>USR LIGURIA –    ISTITUTO COMPRENSIVO PEGLI</a:t>
            </a:r>
            <a:endParaRPr lang="it-IT" sz="1400" dirty="0">
              <a:solidFill>
                <a:srgbClr val="C00000"/>
              </a:solidFill>
              <a:latin typeface="Arial Black" panose="020B0A04020102020204" pitchFamily="34" charset="0"/>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274638"/>
            <a:ext cx="8466144" cy="1143000"/>
          </a:xfrm>
        </p:spPr>
        <p:txBody>
          <a:bodyPr>
            <a:normAutofit fontScale="90000"/>
          </a:bodyPr>
          <a:lstStyle/>
          <a:p>
            <a:pPr algn="ctr"/>
            <a:r>
              <a:rPr lang="it-IT" dirty="0" smtClean="0">
                <a:solidFill>
                  <a:srgbClr val="C00000"/>
                </a:solidFill>
              </a:rPr>
              <a:t>NOTA </a:t>
            </a:r>
            <a:r>
              <a:rPr lang="it-IT" dirty="0" err="1" smtClean="0">
                <a:solidFill>
                  <a:srgbClr val="C00000"/>
                </a:solidFill>
              </a:rPr>
              <a:t>DI</a:t>
            </a:r>
            <a:r>
              <a:rPr lang="it-IT" dirty="0" smtClean="0">
                <a:solidFill>
                  <a:srgbClr val="C00000"/>
                </a:solidFill>
              </a:rPr>
              <a:t> CHIARIMENTO</a:t>
            </a:r>
            <a:br>
              <a:rPr lang="it-IT" dirty="0" smtClean="0">
                <a:solidFill>
                  <a:srgbClr val="C00000"/>
                </a:solidFill>
              </a:rPr>
            </a:br>
            <a:r>
              <a:rPr lang="it-IT" dirty="0" smtClean="0">
                <a:solidFill>
                  <a:srgbClr val="C00000"/>
                </a:solidFill>
              </a:rPr>
              <a:t>sul DPCM 3 novembre 2020</a:t>
            </a:r>
            <a:endParaRPr lang="it-IT" dirty="0">
              <a:solidFill>
                <a:srgbClr val="C00000"/>
              </a:solidFill>
            </a:endParaRPr>
          </a:p>
        </p:txBody>
      </p:sp>
      <p:sp>
        <p:nvSpPr>
          <p:cNvPr id="3" name="Segnaposto contenuto 2"/>
          <p:cNvSpPr>
            <a:spLocks noGrp="1"/>
          </p:cNvSpPr>
          <p:nvPr>
            <p:ph idx="1"/>
          </p:nvPr>
        </p:nvSpPr>
        <p:spPr>
          <a:xfrm>
            <a:off x="611560" y="1447800"/>
            <a:ext cx="8322128" cy="4800600"/>
          </a:xfrm>
        </p:spPr>
        <p:txBody>
          <a:bodyPr>
            <a:normAutofit lnSpcReduction="10000"/>
          </a:bodyPr>
          <a:lstStyle/>
          <a:p>
            <a:pPr marL="82296" indent="0" algn="just" eaLnBrk="0" hangingPunct="0">
              <a:buNone/>
            </a:pPr>
            <a:r>
              <a:rPr lang="it-IT" sz="2400" dirty="0" smtClean="0">
                <a:solidFill>
                  <a:schemeClr val="tx2"/>
                </a:solidFill>
              </a:rPr>
              <a:t>La DDI si svolge in ottemperanza a quanto previsto dalle Linee Guida che rappresenta lo strumento organizzativo che le scuole si sono date per garantire il diritto all’istruzione. </a:t>
            </a:r>
          </a:p>
          <a:p>
            <a:pPr marL="82296" indent="0" algn="just" eaLnBrk="0" hangingPunct="0">
              <a:buNone/>
            </a:pPr>
            <a:r>
              <a:rPr lang="it-IT" sz="2400" dirty="0" smtClean="0">
                <a:solidFill>
                  <a:schemeClr val="tx2"/>
                </a:solidFill>
              </a:rPr>
              <a:t>Particolarmente utile si rivela la possibilità di adottare una unità oraria inferiore ai 60 minuti e stabilire le eventuali relative pause tra le lezioni sincrone, tenendo comunque presente quanto stabilito dall’articolo 28 del CCNL 2016/18, in particolare al comma 2 (</a:t>
            </a:r>
            <a:r>
              <a:rPr lang="it-IT" sz="2400" i="1" dirty="0" err="1" smtClean="0">
                <a:solidFill>
                  <a:schemeClr val="tx2"/>
                </a:solidFill>
              </a:rPr>
              <a:t>2</a:t>
            </a:r>
            <a:r>
              <a:rPr lang="it-IT" sz="2400" i="1" dirty="0" smtClean="0">
                <a:solidFill>
                  <a:schemeClr val="tx2"/>
                </a:solidFill>
              </a:rPr>
              <a:t>. Al di fuori dei casi previsti dall’articolo 28, comma 8, del CCNL 29/11/2007, qualunque riduzione della durata dell’unità oraria di lezione ne comporta il recupero prioritariamente in favore dei medesimi alunni nell’ambito delle attività didattiche programmate dall’istituzione scolastica. La relativa delibera è assunta dal collegio dei docenti</a:t>
            </a:r>
            <a:r>
              <a:rPr lang="it-IT" sz="2400" dirty="0" smtClean="0">
                <a:solidFill>
                  <a:schemeClr val="tx2"/>
                </a:solidFill>
              </a:rPr>
              <a:t>).</a:t>
            </a:r>
            <a:endParaRPr lang="it-IT" sz="2400" dirty="0">
              <a:solidFill>
                <a:schemeClr val="tx2"/>
              </a:solidFill>
            </a:endParaRPr>
          </a:p>
        </p:txBody>
      </p:sp>
      <p:sp>
        <p:nvSpPr>
          <p:cNvPr id="4" name="Segnaposto numero diapositiva 3"/>
          <p:cNvSpPr>
            <a:spLocks noGrp="1"/>
          </p:cNvSpPr>
          <p:nvPr>
            <p:ph type="sldNum" sz="quarter" idx="12"/>
          </p:nvPr>
        </p:nvSpPr>
        <p:spPr>
          <a:xfrm>
            <a:off x="8429652" y="6305550"/>
            <a:ext cx="641196" cy="476250"/>
          </a:xfrm>
        </p:spPr>
        <p:txBody>
          <a:bodyPr/>
          <a:lstStyle/>
          <a:p>
            <a:fld id="{D2E57653-3E58-4892-A7ED-712530ACC680}" type="slidenum">
              <a:rPr kumimoji="0" lang="en-US" sz="2800" b="1" smtClean="0">
                <a:solidFill>
                  <a:schemeClr val="tx2"/>
                </a:solidFill>
              </a:rPr>
              <a:pPr/>
              <a:t>54</a:t>
            </a:fld>
            <a:endParaRPr kumimoji="0" lang="en-US" b="1" dirty="0">
              <a:solidFill>
                <a:schemeClr val="tx2"/>
              </a:solidFill>
            </a:endParaRPr>
          </a:p>
        </p:txBody>
      </p:sp>
      <p:sp>
        <p:nvSpPr>
          <p:cNvPr id="5" name="Segnaposto piè di pagina 4"/>
          <p:cNvSpPr>
            <a:spLocks noGrp="1"/>
          </p:cNvSpPr>
          <p:nvPr>
            <p:ph type="ftr" sz="quarter" idx="11"/>
          </p:nvPr>
        </p:nvSpPr>
        <p:spPr>
          <a:xfrm>
            <a:off x="1857356" y="6305550"/>
            <a:ext cx="6753244" cy="338160"/>
          </a:xfrm>
        </p:spPr>
        <p:txBody>
          <a:bodyPr/>
          <a:lstStyle/>
          <a:p>
            <a:pPr algn="ctr"/>
            <a:r>
              <a:rPr lang="it-IT" sz="1400" dirty="0">
                <a:solidFill>
                  <a:srgbClr val="C00000"/>
                </a:solidFill>
                <a:latin typeface="Arial Black" panose="020B0A04020102020204" pitchFamily="34" charset="0"/>
              </a:rPr>
              <a:t>USR LIGURIA –    ISTITUTO COMPRENSIVO PEGLI</a:t>
            </a:r>
            <a:endParaRPr lang="it-IT" sz="1400" dirty="0">
              <a:solidFill>
                <a:srgbClr val="C00000"/>
              </a:solidFill>
              <a:latin typeface="Arial Black" panose="020B0A04020102020204" pitchFamily="34" charset="0"/>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a:xfrm>
            <a:off x="683568" y="247650"/>
            <a:ext cx="7498080" cy="1143000"/>
          </a:xfrm>
        </p:spPr>
        <p:txBody>
          <a:bodyPr>
            <a:normAutofit fontScale="90000"/>
          </a:bodyPr>
          <a:lstStyle/>
          <a:p>
            <a:pPr algn="ctr"/>
            <a:r>
              <a:rPr lang="it-IT" dirty="0" smtClean="0">
                <a:solidFill>
                  <a:srgbClr val="C00000"/>
                </a:solidFill>
              </a:rPr>
              <a:t>NOTA </a:t>
            </a:r>
            <a:r>
              <a:rPr lang="it-IT" dirty="0" err="1" smtClean="0">
                <a:solidFill>
                  <a:srgbClr val="C00000"/>
                </a:solidFill>
              </a:rPr>
              <a:t>DI</a:t>
            </a:r>
            <a:r>
              <a:rPr lang="it-IT" dirty="0" smtClean="0">
                <a:solidFill>
                  <a:srgbClr val="C00000"/>
                </a:solidFill>
              </a:rPr>
              <a:t> CHIARIMENTO</a:t>
            </a:r>
            <a:br>
              <a:rPr lang="it-IT" dirty="0" smtClean="0">
                <a:solidFill>
                  <a:srgbClr val="C00000"/>
                </a:solidFill>
              </a:rPr>
            </a:br>
            <a:r>
              <a:rPr lang="it-IT" dirty="0" smtClean="0">
                <a:solidFill>
                  <a:srgbClr val="C00000"/>
                </a:solidFill>
              </a:rPr>
              <a:t>sul DPCM 3 novembre 2020</a:t>
            </a:r>
            <a:endParaRPr lang="it-IT" dirty="0">
              <a:solidFill>
                <a:srgbClr val="C00000"/>
              </a:solidFill>
            </a:endParaRPr>
          </a:p>
        </p:txBody>
      </p:sp>
      <p:sp>
        <p:nvSpPr>
          <p:cNvPr id="3" name="Segnaposto contenuto 2"/>
          <p:cNvSpPr>
            <a:spLocks noGrp="1"/>
          </p:cNvSpPr>
          <p:nvPr>
            <p:ph idx="1"/>
          </p:nvPr>
        </p:nvSpPr>
        <p:spPr>
          <a:xfrm>
            <a:off x="467544" y="1504950"/>
            <a:ext cx="7498080" cy="4800600"/>
          </a:xfrm>
        </p:spPr>
        <p:txBody>
          <a:bodyPr>
            <a:normAutofit fontScale="92500"/>
          </a:bodyPr>
          <a:lstStyle/>
          <a:p>
            <a:pPr marL="82296" indent="0" algn="just" eaLnBrk="0" hangingPunct="0">
              <a:buNone/>
            </a:pPr>
            <a:r>
              <a:rPr lang="it-IT" sz="2400" dirty="0" smtClean="0">
                <a:solidFill>
                  <a:schemeClr val="tx2"/>
                </a:solidFill>
              </a:rPr>
              <a:t>In merito agli obblighi, la nota ricorda che il personale docente:</a:t>
            </a:r>
          </a:p>
          <a:p>
            <a:pPr marL="355600" lvl="0" indent="0" algn="just" eaLnBrk="0" hangingPunct="0">
              <a:buNone/>
              <a:tabLst>
                <a:tab pos="723900" algn="l"/>
              </a:tabLst>
            </a:pPr>
            <a:r>
              <a:rPr lang="it-IT" sz="2400" dirty="0" smtClean="0">
                <a:solidFill>
                  <a:schemeClr val="tx2"/>
                </a:solidFill>
              </a:rPr>
              <a:t>è comunque tenuto al </a:t>
            </a:r>
            <a:r>
              <a:rPr lang="it-IT" sz="2400" b="1" dirty="0" smtClean="0">
                <a:solidFill>
                  <a:srgbClr val="C00000"/>
                </a:solidFill>
              </a:rPr>
              <a:t>rispetto del proprio orario di servizi</a:t>
            </a:r>
            <a:r>
              <a:rPr lang="it-IT" sz="2400" dirty="0" smtClean="0">
                <a:solidFill>
                  <a:srgbClr val="C00000"/>
                </a:solidFill>
              </a:rPr>
              <a:t>o</a:t>
            </a:r>
            <a:r>
              <a:rPr lang="it-IT" sz="2400" dirty="0" smtClean="0">
                <a:solidFill>
                  <a:schemeClr val="tx2"/>
                </a:solidFill>
              </a:rPr>
              <a:t> e alle prestazioni connesse all’esercizio della professione docente</a:t>
            </a:r>
          </a:p>
          <a:p>
            <a:pPr marL="355600" lvl="0" indent="0" algn="just" eaLnBrk="0" hangingPunct="0">
              <a:buNone/>
              <a:tabLst>
                <a:tab pos="723900" algn="l"/>
              </a:tabLst>
            </a:pPr>
            <a:r>
              <a:rPr lang="it-IT" sz="2400" dirty="0" smtClean="0">
                <a:solidFill>
                  <a:schemeClr val="tx2"/>
                </a:solidFill>
              </a:rPr>
              <a:t>mantiene intatti i </a:t>
            </a:r>
            <a:r>
              <a:rPr lang="it-IT" sz="2400" b="1" dirty="0" smtClean="0">
                <a:solidFill>
                  <a:srgbClr val="C00000"/>
                </a:solidFill>
              </a:rPr>
              <a:t>diritti sindacali, </a:t>
            </a:r>
            <a:r>
              <a:rPr lang="it-IT" sz="2400" dirty="0" smtClean="0">
                <a:solidFill>
                  <a:schemeClr val="tx2"/>
                </a:solidFill>
              </a:rPr>
              <a:t>compresa la partecipazione alle assemblee sindacali durante l’orario di lavoro, che si potranno tenere con le stessa procedure con cui si svolgono le attività didattiche a distanza</a:t>
            </a:r>
          </a:p>
          <a:p>
            <a:pPr marL="355600" lvl="0" indent="0" algn="just" eaLnBrk="0" hangingPunct="0">
              <a:buNone/>
              <a:tabLst>
                <a:tab pos="723900" algn="l"/>
              </a:tabLst>
            </a:pPr>
            <a:r>
              <a:rPr lang="it-IT" sz="2400" dirty="0" smtClean="0">
                <a:solidFill>
                  <a:schemeClr val="tx2"/>
                </a:solidFill>
              </a:rPr>
              <a:t>assicura le prestazioni in </a:t>
            </a:r>
            <a:r>
              <a:rPr lang="it-IT" sz="2400" b="1" dirty="0" smtClean="0">
                <a:solidFill>
                  <a:srgbClr val="C00000"/>
                </a:solidFill>
              </a:rPr>
              <a:t>modalità sincrona </a:t>
            </a:r>
            <a:r>
              <a:rPr lang="it-IT" sz="2400" dirty="0" smtClean="0">
                <a:solidFill>
                  <a:schemeClr val="tx2"/>
                </a:solidFill>
              </a:rPr>
              <a:t>al gruppo classe o a gruppi circoscritti di alunni della classe.</a:t>
            </a:r>
          </a:p>
          <a:p>
            <a:pPr marL="82296" indent="0" algn="just" eaLnBrk="0" hangingPunct="0">
              <a:buNone/>
            </a:pPr>
            <a:r>
              <a:rPr lang="it-IT" sz="2400" dirty="0" smtClean="0">
                <a:solidFill>
                  <a:schemeClr val="tx2"/>
                </a:solidFill>
              </a:rPr>
              <a:t>Per la </a:t>
            </a:r>
            <a:r>
              <a:rPr lang="it-IT" sz="2400" b="1" dirty="0" smtClean="0">
                <a:solidFill>
                  <a:srgbClr val="C00000"/>
                </a:solidFill>
              </a:rPr>
              <a:t>rilevazione delle presenze </a:t>
            </a:r>
            <a:r>
              <a:rPr lang="it-IT" sz="2400" dirty="0" smtClean="0">
                <a:solidFill>
                  <a:schemeClr val="tx2"/>
                </a:solidFill>
              </a:rPr>
              <a:t>del personale e degli allievi è utilizzato il </a:t>
            </a:r>
            <a:r>
              <a:rPr lang="it-IT" sz="2400" b="1" dirty="0" smtClean="0">
                <a:solidFill>
                  <a:srgbClr val="C00000"/>
                </a:solidFill>
              </a:rPr>
              <a:t>registro elettronico</a:t>
            </a:r>
            <a:r>
              <a:rPr lang="it-IT" sz="2400" dirty="0" smtClean="0">
                <a:solidFill>
                  <a:srgbClr val="C00000"/>
                </a:solidFill>
              </a:rPr>
              <a:t>.</a:t>
            </a:r>
          </a:p>
          <a:p>
            <a:pPr eaLnBrk="0" hangingPunct="0"/>
            <a:endParaRPr lang="it-IT" sz="2400" dirty="0">
              <a:solidFill>
                <a:schemeClr val="tx2"/>
              </a:solidFill>
            </a:endParaRPr>
          </a:p>
        </p:txBody>
      </p:sp>
      <p:sp>
        <p:nvSpPr>
          <p:cNvPr id="4" name="Segnaposto numero diapositiva 3"/>
          <p:cNvSpPr>
            <a:spLocks noGrp="1"/>
          </p:cNvSpPr>
          <p:nvPr>
            <p:ph type="sldNum" sz="quarter" idx="12"/>
          </p:nvPr>
        </p:nvSpPr>
        <p:spPr>
          <a:xfrm>
            <a:off x="8429652" y="6305550"/>
            <a:ext cx="641196" cy="476250"/>
          </a:xfrm>
        </p:spPr>
        <p:txBody>
          <a:bodyPr/>
          <a:lstStyle/>
          <a:p>
            <a:fld id="{D2E57653-3E58-4892-A7ED-712530ACC680}" type="slidenum">
              <a:rPr kumimoji="0" lang="en-US" sz="2800" b="1" smtClean="0">
                <a:solidFill>
                  <a:schemeClr val="tx2"/>
                </a:solidFill>
              </a:rPr>
              <a:pPr/>
              <a:t>55</a:t>
            </a:fld>
            <a:endParaRPr kumimoji="0" lang="en-US" b="1" dirty="0">
              <a:solidFill>
                <a:schemeClr val="tx2"/>
              </a:solidFill>
            </a:endParaRPr>
          </a:p>
        </p:txBody>
      </p:sp>
      <p:sp>
        <p:nvSpPr>
          <p:cNvPr id="5" name="Segnaposto piè di pagina 4"/>
          <p:cNvSpPr>
            <a:spLocks noGrp="1"/>
          </p:cNvSpPr>
          <p:nvPr>
            <p:ph type="ftr" sz="quarter" idx="11"/>
          </p:nvPr>
        </p:nvSpPr>
        <p:spPr>
          <a:xfrm>
            <a:off x="1857356" y="6305550"/>
            <a:ext cx="6753244" cy="338160"/>
          </a:xfrm>
        </p:spPr>
        <p:txBody>
          <a:bodyPr/>
          <a:lstStyle/>
          <a:p>
            <a:pPr algn="ctr"/>
            <a:r>
              <a:rPr lang="it-IT" sz="1400" dirty="0">
                <a:solidFill>
                  <a:srgbClr val="C00000"/>
                </a:solidFill>
                <a:latin typeface="Arial Black" panose="020B0A04020102020204" pitchFamily="34" charset="0"/>
              </a:rPr>
              <a:t>USR LIGURIA –    ISTITUTO COMPRENSIVO PEGLI</a:t>
            </a:r>
            <a:endParaRPr lang="it-IT" sz="1400" dirty="0">
              <a:solidFill>
                <a:srgbClr val="C00000"/>
              </a:solidFill>
              <a:latin typeface="Arial Black" panose="020B0A04020102020204" pitchFamily="34" charset="0"/>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smtClean="0">
                <a:solidFill>
                  <a:srgbClr val="C00000"/>
                </a:solidFill>
              </a:rPr>
              <a:t>NOTA </a:t>
            </a:r>
            <a:r>
              <a:rPr lang="it-IT" dirty="0" err="1" smtClean="0">
                <a:solidFill>
                  <a:srgbClr val="C00000"/>
                </a:solidFill>
              </a:rPr>
              <a:t>DI</a:t>
            </a:r>
            <a:r>
              <a:rPr lang="it-IT" dirty="0" smtClean="0">
                <a:solidFill>
                  <a:srgbClr val="C00000"/>
                </a:solidFill>
              </a:rPr>
              <a:t> CHIARIMENTO</a:t>
            </a:r>
            <a:br>
              <a:rPr lang="it-IT" dirty="0" smtClean="0">
                <a:solidFill>
                  <a:srgbClr val="C00000"/>
                </a:solidFill>
              </a:rPr>
            </a:br>
            <a:r>
              <a:rPr lang="it-IT" dirty="0" smtClean="0">
                <a:solidFill>
                  <a:srgbClr val="C00000"/>
                </a:solidFill>
              </a:rPr>
              <a:t>sul DPCM 3 novembre 2020</a:t>
            </a:r>
            <a:endParaRPr lang="it-IT" dirty="0">
              <a:solidFill>
                <a:srgbClr val="C00000"/>
              </a:solidFill>
            </a:endParaRPr>
          </a:p>
        </p:txBody>
      </p:sp>
      <p:sp>
        <p:nvSpPr>
          <p:cNvPr id="3" name="Segnaposto contenuto 2"/>
          <p:cNvSpPr>
            <a:spLocks noGrp="1"/>
          </p:cNvSpPr>
          <p:nvPr>
            <p:ph idx="1"/>
          </p:nvPr>
        </p:nvSpPr>
        <p:spPr/>
        <p:txBody>
          <a:bodyPr>
            <a:normAutofit/>
          </a:bodyPr>
          <a:lstStyle/>
          <a:p>
            <a:pPr eaLnBrk="0" hangingPunct="0">
              <a:buNone/>
            </a:pPr>
            <a:r>
              <a:rPr lang="it-IT" sz="2400" b="1" dirty="0" smtClean="0">
                <a:solidFill>
                  <a:srgbClr val="7030A0"/>
                </a:solidFill>
              </a:rPr>
              <a:t>DIRITTO ALLA DISCONNESSIONE</a:t>
            </a:r>
          </a:p>
          <a:p>
            <a:pPr marL="82296" indent="0" algn="just" eaLnBrk="0" hangingPunct="0">
              <a:buNone/>
            </a:pPr>
            <a:r>
              <a:rPr lang="it-IT" sz="2400" dirty="0" smtClean="0">
                <a:solidFill>
                  <a:schemeClr val="tx2"/>
                </a:solidFill>
              </a:rPr>
              <a:t>Anche nel caso di </a:t>
            </a:r>
            <a:r>
              <a:rPr lang="it-IT" sz="2400" b="1" dirty="0" smtClean="0">
                <a:solidFill>
                  <a:srgbClr val="7030A0"/>
                </a:solidFill>
              </a:rPr>
              <a:t>sospensione delle attività didattiche in presenza</a:t>
            </a:r>
            <a:r>
              <a:rPr lang="it-IT" sz="2400" dirty="0" smtClean="0">
                <a:solidFill>
                  <a:schemeClr val="tx2"/>
                </a:solidFill>
              </a:rPr>
              <a:t>, gli impegni del personale docente seguono il piano delle attività deliberato dal collegio dei docenti e restano fermi i criteri stabiliti a livello di istituzione scolastica ai sensi dell’articolo 22, comma 4, lettera c8), del CCNL 2016/2018 </a:t>
            </a:r>
            <a:r>
              <a:rPr lang="it-IT" sz="2400" i="1" dirty="0" smtClean="0">
                <a:solidFill>
                  <a:schemeClr val="tx2"/>
                </a:solidFill>
              </a:rPr>
              <a:t>- 4. Sono oggetto di contrattazione integrativa: [...] c8. i criteri generali per l’utilizzo di strumentazioni tecnologiche di lavoro in orario diverso da quello di servizio, al fine di una maggiore conciliazione tra vita lavorativa e vita familiare (diritto alla disconnessione)</a:t>
            </a:r>
            <a:r>
              <a:rPr lang="it-IT" sz="2400" dirty="0" smtClean="0">
                <a:solidFill>
                  <a:schemeClr val="tx2"/>
                </a:solidFill>
              </a:rPr>
              <a:t>".</a:t>
            </a:r>
            <a:endParaRPr lang="it-IT" sz="2400" dirty="0">
              <a:solidFill>
                <a:schemeClr val="tx2"/>
              </a:solidFill>
            </a:endParaRPr>
          </a:p>
        </p:txBody>
      </p:sp>
      <p:sp>
        <p:nvSpPr>
          <p:cNvPr id="4" name="Segnaposto numero diapositiva 3"/>
          <p:cNvSpPr>
            <a:spLocks noGrp="1"/>
          </p:cNvSpPr>
          <p:nvPr>
            <p:ph type="sldNum" sz="quarter" idx="12"/>
          </p:nvPr>
        </p:nvSpPr>
        <p:spPr>
          <a:xfrm>
            <a:off x="8429652" y="6305550"/>
            <a:ext cx="641196" cy="476250"/>
          </a:xfrm>
        </p:spPr>
        <p:txBody>
          <a:bodyPr/>
          <a:lstStyle/>
          <a:p>
            <a:fld id="{D2E57653-3E58-4892-A7ED-712530ACC680}" type="slidenum">
              <a:rPr kumimoji="0" lang="en-US" sz="2800" b="1" smtClean="0">
                <a:solidFill>
                  <a:schemeClr val="tx2"/>
                </a:solidFill>
              </a:rPr>
              <a:pPr/>
              <a:t>56</a:t>
            </a:fld>
            <a:endParaRPr kumimoji="0" lang="en-US" b="1" dirty="0">
              <a:solidFill>
                <a:schemeClr val="tx2"/>
              </a:solidFill>
            </a:endParaRPr>
          </a:p>
        </p:txBody>
      </p:sp>
      <p:sp>
        <p:nvSpPr>
          <p:cNvPr id="5" name="Segnaposto piè di pagina 4"/>
          <p:cNvSpPr>
            <a:spLocks noGrp="1"/>
          </p:cNvSpPr>
          <p:nvPr>
            <p:ph type="ftr" sz="quarter" idx="11"/>
          </p:nvPr>
        </p:nvSpPr>
        <p:spPr>
          <a:xfrm>
            <a:off x="1857356" y="6305550"/>
            <a:ext cx="6753244" cy="338160"/>
          </a:xfrm>
        </p:spPr>
        <p:txBody>
          <a:bodyPr/>
          <a:lstStyle/>
          <a:p>
            <a:pPr algn="ctr"/>
            <a:r>
              <a:rPr lang="it-IT" sz="1400" dirty="0">
                <a:solidFill>
                  <a:srgbClr val="C00000"/>
                </a:solidFill>
                <a:latin typeface="Arial Black" panose="020B0A04020102020204" pitchFamily="34" charset="0"/>
              </a:rPr>
              <a:t>USR LIGURIA –    ISTITUTO COMPRENSIVO PEGLI</a:t>
            </a:r>
            <a:endParaRPr lang="it-IT" sz="1400" dirty="0">
              <a:solidFill>
                <a:srgbClr val="C00000"/>
              </a:solidFill>
              <a:latin typeface="Arial Black" panose="020B0A04020102020204" pitchFamily="34" charset="0"/>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smtClean="0">
                <a:solidFill>
                  <a:srgbClr val="C00000"/>
                </a:solidFill>
              </a:rPr>
              <a:t>NOTA </a:t>
            </a:r>
            <a:r>
              <a:rPr lang="it-IT" dirty="0" err="1" smtClean="0">
                <a:solidFill>
                  <a:srgbClr val="C00000"/>
                </a:solidFill>
              </a:rPr>
              <a:t>DI</a:t>
            </a:r>
            <a:r>
              <a:rPr lang="it-IT" dirty="0" smtClean="0">
                <a:solidFill>
                  <a:srgbClr val="C00000"/>
                </a:solidFill>
              </a:rPr>
              <a:t> CHIARIMENTO</a:t>
            </a:r>
            <a:br>
              <a:rPr lang="it-IT" dirty="0" smtClean="0">
                <a:solidFill>
                  <a:srgbClr val="C00000"/>
                </a:solidFill>
              </a:rPr>
            </a:br>
            <a:r>
              <a:rPr lang="it-IT" dirty="0" smtClean="0">
                <a:solidFill>
                  <a:srgbClr val="C00000"/>
                </a:solidFill>
              </a:rPr>
              <a:t>sul DPCM 3 novembre 2020</a:t>
            </a:r>
            <a:endParaRPr lang="it-IT" dirty="0">
              <a:solidFill>
                <a:srgbClr val="C00000"/>
              </a:solidFill>
            </a:endParaRPr>
          </a:p>
        </p:txBody>
      </p:sp>
      <p:sp>
        <p:nvSpPr>
          <p:cNvPr id="3" name="Segnaposto contenuto 2"/>
          <p:cNvSpPr>
            <a:spLocks noGrp="1"/>
          </p:cNvSpPr>
          <p:nvPr>
            <p:ph idx="1"/>
          </p:nvPr>
        </p:nvSpPr>
        <p:spPr/>
        <p:txBody>
          <a:bodyPr>
            <a:normAutofit fontScale="92500" lnSpcReduction="10000"/>
          </a:bodyPr>
          <a:lstStyle/>
          <a:p>
            <a:pPr eaLnBrk="0" hangingPunct="0">
              <a:buNone/>
            </a:pPr>
            <a:r>
              <a:rPr lang="it-IT" sz="2400" b="1" dirty="0" smtClean="0">
                <a:solidFill>
                  <a:srgbClr val="7030A0"/>
                </a:solidFill>
              </a:rPr>
              <a:t>PRIVACY</a:t>
            </a:r>
          </a:p>
          <a:p>
            <a:pPr marL="82296" indent="0" algn="just" eaLnBrk="0" hangingPunct="0">
              <a:buNone/>
            </a:pPr>
            <a:r>
              <a:rPr lang="it-IT" sz="2400" dirty="0" smtClean="0">
                <a:solidFill>
                  <a:schemeClr val="tx2"/>
                </a:solidFill>
              </a:rPr>
              <a:t>Nell’esercizio della DDI è assicurata la riservatezza delle informazioni, dei dati personali, dell’identità personale con riferimento all'utilizzo e la custodia delle credenziali di accesso, il divieto di condivisione delle stesse, il divieto di far accedere alla piattaforma persone non autorizzate, la protezione da </a:t>
            </a:r>
            <a:r>
              <a:rPr lang="it-IT" sz="2400" dirty="0" err="1" smtClean="0">
                <a:solidFill>
                  <a:schemeClr val="tx2"/>
                </a:solidFill>
              </a:rPr>
              <a:t>malware</a:t>
            </a:r>
            <a:r>
              <a:rPr lang="it-IT" sz="2400" dirty="0" smtClean="0">
                <a:solidFill>
                  <a:schemeClr val="tx2"/>
                </a:solidFill>
              </a:rPr>
              <a:t> e attacchi informatici, nonché i comportamenti da adottare durante la DDI e le conseguenze in caso di violazione di tali istruzioni.</a:t>
            </a:r>
          </a:p>
          <a:p>
            <a:pPr marL="82296" indent="0" algn="just" eaLnBrk="0" hangingPunct="0">
              <a:buNone/>
            </a:pPr>
            <a:r>
              <a:rPr lang="it-IT" sz="2400" dirty="0" smtClean="0">
                <a:solidFill>
                  <a:schemeClr val="tx2"/>
                </a:solidFill>
              </a:rPr>
              <a:t>L’istituzione scolastica fornirà le opportune informazioni in materia anche agli studenti e alle famiglie. Il documento congiunto MI-Garante privacy </a:t>
            </a:r>
            <a:r>
              <a:rPr lang="it-IT" sz="2400" b="1" dirty="0" smtClean="0">
                <a:solidFill>
                  <a:schemeClr val="tx2"/>
                </a:solidFill>
              </a:rPr>
              <a:t>“</a:t>
            </a:r>
            <a:r>
              <a:rPr lang="it-IT" sz="2400" b="1" dirty="0" smtClean="0">
                <a:solidFill>
                  <a:srgbClr val="0070C0"/>
                </a:solidFill>
              </a:rPr>
              <a:t>Didattica digitale integrata e tutela della privacy: indicazioni generali”, </a:t>
            </a:r>
            <a:r>
              <a:rPr lang="it-IT" sz="2400" dirty="0" smtClean="0">
                <a:solidFill>
                  <a:schemeClr val="tx2"/>
                </a:solidFill>
              </a:rPr>
              <a:t>pubblicato sul sito del Ministero dell’istruzione, rappresenta il punto di riferimento ineludibile sul tema.</a:t>
            </a:r>
            <a:endParaRPr lang="it-IT" sz="2400" dirty="0">
              <a:solidFill>
                <a:schemeClr val="tx2"/>
              </a:solidFill>
            </a:endParaRPr>
          </a:p>
        </p:txBody>
      </p:sp>
      <p:sp>
        <p:nvSpPr>
          <p:cNvPr id="4" name="Segnaposto numero diapositiva 3"/>
          <p:cNvSpPr>
            <a:spLocks noGrp="1"/>
          </p:cNvSpPr>
          <p:nvPr>
            <p:ph type="sldNum" sz="quarter" idx="12"/>
          </p:nvPr>
        </p:nvSpPr>
        <p:spPr>
          <a:xfrm>
            <a:off x="8429652" y="6305550"/>
            <a:ext cx="641196" cy="476250"/>
          </a:xfrm>
        </p:spPr>
        <p:txBody>
          <a:bodyPr/>
          <a:lstStyle/>
          <a:p>
            <a:fld id="{D2E57653-3E58-4892-A7ED-712530ACC680}" type="slidenum">
              <a:rPr kumimoji="0" lang="en-US" sz="2800" b="1" smtClean="0">
                <a:solidFill>
                  <a:schemeClr val="tx2"/>
                </a:solidFill>
              </a:rPr>
              <a:pPr/>
              <a:t>57</a:t>
            </a:fld>
            <a:endParaRPr kumimoji="0" lang="en-US" b="1" dirty="0">
              <a:solidFill>
                <a:schemeClr val="tx2"/>
              </a:solidFill>
            </a:endParaRPr>
          </a:p>
        </p:txBody>
      </p:sp>
      <p:sp>
        <p:nvSpPr>
          <p:cNvPr id="5" name="Segnaposto piè di pagina 4"/>
          <p:cNvSpPr>
            <a:spLocks noGrp="1"/>
          </p:cNvSpPr>
          <p:nvPr>
            <p:ph type="ftr" sz="quarter" idx="11"/>
          </p:nvPr>
        </p:nvSpPr>
        <p:spPr>
          <a:xfrm>
            <a:off x="1857356" y="6305550"/>
            <a:ext cx="6753244" cy="338160"/>
          </a:xfrm>
        </p:spPr>
        <p:txBody>
          <a:bodyPr/>
          <a:lstStyle/>
          <a:p>
            <a:pPr algn="ctr"/>
            <a:r>
              <a:rPr lang="it-IT" sz="1400" dirty="0">
                <a:solidFill>
                  <a:srgbClr val="C00000"/>
                </a:solidFill>
                <a:latin typeface="Arial Black" panose="020B0A04020102020204" pitchFamily="34" charset="0"/>
              </a:rPr>
              <a:t>USR LIGURIA –    ISTITUTO COMPRENSIVO PEGLI</a:t>
            </a:r>
            <a:endParaRPr lang="it-IT" sz="1400" dirty="0">
              <a:solidFill>
                <a:srgbClr val="C00000"/>
              </a:solidFill>
              <a:latin typeface="Arial Black" panose="020B0A04020102020204" pitchFamily="34" charset="0"/>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smtClean="0">
                <a:solidFill>
                  <a:srgbClr val="C00000"/>
                </a:solidFill>
              </a:rPr>
              <a:t>NOTA </a:t>
            </a:r>
            <a:r>
              <a:rPr lang="it-IT" dirty="0" err="1" smtClean="0">
                <a:solidFill>
                  <a:srgbClr val="C00000"/>
                </a:solidFill>
              </a:rPr>
              <a:t>DI</a:t>
            </a:r>
            <a:r>
              <a:rPr lang="it-IT" dirty="0" smtClean="0">
                <a:solidFill>
                  <a:srgbClr val="C00000"/>
                </a:solidFill>
              </a:rPr>
              <a:t> CHIARIMENTO</a:t>
            </a:r>
            <a:br>
              <a:rPr lang="it-IT" dirty="0" smtClean="0">
                <a:solidFill>
                  <a:srgbClr val="C00000"/>
                </a:solidFill>
              </a:rPr>
            </a:br>
            <a:r>
              <a:rPr lang="it-IT" dirty="0" smtClean="0">
                <a:solidFill>
                  <a:srgbClr val="C00000"/>
                </a:solidFill>
              </a:rPr>
              <a:t>sul DPCM 3 novembre 2020</a:t>
            </a:r>
            <a:endParaRPr lang="it-IT" dirty="0">
              <a:solidFill>
                <a:srgbClr val="C00000"/>
              </a:solidFill>
            </a:endParaRPr>
          </a:p>
        </p:txBody>
      </p:sp>
      <p:sp>
        <p:nvSpPr>
          <p:cNvPr id="3" name="Segnaposto contenuto 2"/>
          <p:cNvSpPr>
            <a:spLocks noGrp="1"/>
          </p:cNvSpPr>
          <p:nvPr>
            <p:ph idx="1"/>
          </p:nvPr>
        </p:nvSpPr>
        <p:spPr/>
        <p:txBody>
          <a:bodyPr>
            <a:normAutofit/>
          </a:bodyPr>
          <a:lstStyle/>
          <a:p>
            <a:pPr eaLnBrk="0" hangingPunct="0">
              <a:buNone/>
            </a:pPr>
            <a:endParaRPr lang="it-IT" sz="2400" b="1" dirty="0" smtClean="0">
              <a:solidFill>
                <a:srgbClr val="7030A0"/>
              </a:solidFill>
            </a:endParaRPr>
          </a:p>
          <a:p>
            <a:pPr eaLnBrk="0" hangingPunct="0">
              <a:buNone/>
            </a:pPr>
            <a:r>
              <a:rPr lang="it-IT" sz="2400" b="1" dirty="0" smtClean="0">
                <a:solidFill>
                  <a:srgbClr val="7030A0"/>
                </a:solidFill>
              </a:rPr>
              <a:t>SICUREZZA E FORMAZIONE</a:t>
            </a:r>
          </a:p>
          <a:p>
            <a:pPr marL="82296" indent="0" algn="just" eaLnBrk="0" hangingPunct="0">
              <a:buNone/>
            </a:pPr>
            <a:r>
              <a:rPr lang="it-IT" sz="2400" dirty="0" smtClean="0">
                <a:solidFill>
                  <a:schemeClr val="tx2"/>
                </a:solidFill>
              </a:rPr>
              <a:t>La prestazione di lavoro è svolta in conformità con le norme sulla sicurezza e la salute dei lavoratori e, nell’ambito della formazione obbligatoria in materia di sicurezza e salute dei lavoratori medesimi, è assicurato uno specifico modulo concernente l’uso degli strumenti tecnologici necessari allo svolgimento della DDI.</a:t>
            </a:r>
          </a:p>
          <a:p>
            <a:pPr marL="82296" indent="0" algn="just" eaLnBrk="0" hangingPunct="0">
              <a:buNone/>
            </a:pPr>
            <a:r>
              <a:rPr lang="it-IT" sz="2400" dirty="0" smtClean="0">
                <a:solidFill>
                  <a:schemeClr val="tx2"/>
                </a:solidFill>
              </a:rPr>
              <a:t>Le istituzioni scolastiche attivano la necessaria formazione al personale docente sulla DDI.</a:t>
            </a:r>
          </a:p>
          <a:p>
            <a:pPr eaLnBrk="0" hangingPunct="0">
              <a:buNone/>
            </a:pPr>
            <a:r>
              <a:rPr lang="it-IT" sz="2400" dirty="0" smtClean="0">
                <a:solidFill>
                  <a:schemeClr val="tx2"/>
                </a:solidFill>
              </a:rPr>
              <a:t> </a:t>
            </a:r>
          </a:p>
        </p:txBody>
      </p:sp>
      <p:sp>
        <p:nvSpPr>
          <p:cNvPr id="4" name="Segnaposto numero diapositiva 3"/>
          <p:cNvSpPr>
            <a:spLocks noGrp="1"/>
          </p:cNvSpPr>
          <p:nvPr>
            <p:ph type="sldNum" sz="quarter" idx="12"/>
          </p:nvPr>
        </p:nvSpPr>
        <p:spPr>
          <a:xfrm>
            <a:off x="8429652" y="6305550"/>
            <a:ext cx="641196" cy="476250"/>
          </a:xfrm>
        </p:spPr>
        <p:txBody>
          <a:bodyPr/>
          <a:lstStyle/>
          <a:p>
            <a:fld id="{D2E57653-3E58-4892-A7ED-712530ACC680}" type="slidenum">
              <a:rPr kumimoji="0" lang="en-US" sz="2800" b="1" smtClean="0">
                <a:solidFill>
                  <a:schemeClr val="tx2"/>
                </a:solidFill>
              </a:rPr>
              <a:pPr/>
              <a:t>58</a:t>
            </a:fld>
            <a:endParaRPr kumimoji="0" lang="en-US" b="1" dirty="0">
              <a:solidFill>
                <a:schemeClr val="tx2"/>
              </a:solidFill>
            </a:endParaRPr>
          </a:p>
        </p:txBody>
      </p:sp>
      <p:sp>
        <p:nvSpPr>
          <p:cNvPr id="5" name="Segnaposto piè di pagina 4"/>
          <p:cNvSpPr>
            <a:spLocks noGrp="1"/>
          </p:cNvSpPr>
          <p:nvPr>
            <p:ph type="ftr" sz="quarter" idx="11"/>
          </p:nvPr>
        </p:nvSpPr>
        <p:spPr>
          <a:xfrm>
            <a:off x="1857356" y="6305550"/>
            <a:ext cx="6753244" cy="338160"/>
          </a:xfrm>
        </p:spPr>
        <p:txBody>
          <a:bodyPr/>
          <a:lstStyle/>
          <a:p>
            <a:pPr algn="ctr"/>
            <a:r>
              <a:rPr lang="it-IT" sz="1400" dirty="0">
                <a:solidFill>
                  <a:srgbClr val="C00000"/>
                </a:solidFill>
                <a:latin typeface="Arial Black" panose="020B0A04020102020204" pitchFamily="34" charset="0"/>
              </a:rPr>
              <a:t>USR LIGURIA –    ISTITUTO COMPRENSIVO PEGLI</a:t>
            </a:r>
            <a:endParaRPr lang="it-IT" sz="1400" dirty="0">
              <a:solidFill>
                <a:srgbClr val="C00000"/>
              </a:solidFill>
              <a:latin typeface="Arial Black" panose="020B0A04020102020204" pitchFamily="34" charset="0"/>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smtClean="0">
                <a:solidFill>
                  <a:srgbClr val="C00000"/>
                </a:solidFill>
              </a:rPr>
              <a:t>NOTA </a:t>
            </a:r>
            <a:r>
              <a:rPr lang="it-IT" dirty="0" err="1" smtClean="0">
                <a:solidFill>
                  <a:srgbClr val="C00000"/>
                </a:solidFill>
              </a:rPr>
              <a:t>DI</a:t>
            </a:r>
            <a:r>
              <a:rPr lang="it-IT" dirty="0" smtClean="0">
                <a:solidFill>
                  <a:srgbClr val="C00000"/>
                </a:solidFill>
              </a:rPr>
              <a:t> CHIARIMENTO</a:t>
            </a:r>
            <a:br>
              <a:rPr lang="it-IT" dirty="0" smtClean="0">
                <a:solidFill>
                  <a:srgbClr val="C00000"/>
                </a:solidFill>
              </a:rPr>
            </a:br>
            <a:r>
              <a:rPr lang="it-IT" dirty="0" smtClean="0">
                <a:solidFill>
                  <a:srgbClr val="C00000"/>
                </a:solidFill>
              </a:rPr>
              <a:t>sul DPCM 3 novembre 2020</a:t>
            </a:r>
            <a:endParaRPr lang="it-IT" dirty="0">
              <a:solidFill>
                <a:srgbClr val="C00000"/>
              </a:solidFill>
            </a:endParaRPr>
          </a:p>
        </p:txBody>
      </p:sp>
      <p:sp>
        <p:nvSpPr>
          <p:cNvPr id="3" name="Segnaposto contenuto 2"/>
          <p:cNvSpPr>
            <a:spLocks noGrp="1"/>
          </p:cNvSpPr>
          <p:nvPr>
            <p:ph idx="1"/>
          </p:nvPr>
        </p:nvSpPr>
        <p:spPr/>
        <p:txBody>
          <a:bodyPr>
            <a:normAutofit fontScale="92500" lnSpcReduction="20000"/>
          </a:bodyPr>
          <a:lstStyle/>
          <a:p>
            <a:pPr eaLnBrk="0" hangingPunct="0">
              <a:buNone/>
            </a:pPr>
            <a:r>
              <a:rPr lang="it-IT" sz="2400" b="1" dirty="0" smtClean="0">
                <a:solidFill>
                  <a:srgbClr val="7030A0"/>
                </a:solidFill>
              </a:rPr>
              <a:t>PC IN COMODATO </a:t>
            </a:r>
            <a:r>
              <a:rPr lang="it-IT" sz="2400" b="1" dirty="0" err="1" smtClean="0">
                <a:solidFill>
                  <a:srgbClr val="7030A0"/>
                </a:solidFill>
              </a:rPr>
              <a:t>D'USO</a:t>
            </a:r>
            <a:r>
              <a:rPr lang="it-IT" sz="2400" b="1" dirty="0" smtClean="0">
                <a:solidFill>
                  <a:srgbClr val="7030A0"/>
                </a:solidFill>
              </a:rPr>
              <a:t> ANCHE AI SUPPLENTI</a:t>
            </a:r>
          </a:p>
          <a:p>
            <a:pPr marL="82296" indent="0" algn="just" eaLnBrk="0" hangingPunct="0">
              <a:buNone/>
            </a:pPr>
            <a:r>
              <a:rPr lang="it-IT" sz="2400" dirty="0" smtClean="0">
                <a:solidFill>
                  <a:schemeClr val="tx2"/>
                </a:solidFill>
              </a:rPr>
              <a:t>In subordine alla necessità di garantire la strumentazione adeguata agli alunni, e tenuto conto che il personale di ruolo può usufruire della Carta del docente, è opportuno che le istituzioni scolastiche attivino le verifiche delle effettive necessità del personale docente a tempo determinato, da poter assolvere attraverso lo strumento del comodato d’uso, al fine di essere comunque preparati ad ogni evenienza.</a:t>
            </a:r>
          </a:p>
          <a:p>
            <a:pPr marL="82296" indent="0" algn="just" eaLnBrk="0" hangingPunct="0">
              <a:buNone/>
            </a:pPr>
            <a:r>
              <a:rPr lang="it-IT" sz="2400" dirty="0" smtClean="0">
                <a:solidFill>
                  <a:schemeClr val="tx2"/>
                </a:solidFill>
              </a:rPr>
              <a:t> </a:t>
            </a:r>
          </a:p>
          <a:p>
            <a:pPr marL="82296" indent="0" algn="just" eaLnBrk="0" hangingPunct="0">
              <a:buNone/>
            </a:pPr>
            <a:r>
              <a:rPr lang="it-IT" sz="2400" b="1" dirty="0" smtClean="0">
                <a:solidFill>
                  <a:srgbClr val="7030A0"/>
                </a:solidFill>
              </a:rPr>
              <a:t>ULTERIORI PON PER IL DIGITALE</a:t>
            </a:r>
          </a:p>
          <a:p>
            <a:pPr marL="82296" indent="0" algn="just" eaLnBrk="0" hangingPunct="0">
              <a:buNone/>
            </a:pPr>
            <a:r>
              <a:rPr lang="it-IT" sz="2400" dirty="0" smtClean="0">
                <a:solidFill>
                  <a:schemeClr val="tx2"/>
                </a:solidFill>
              </a:rPr>
              <a:t>Il decreto-legge 104/2020 prevede un ulteriore finanziamento di 10 milioni di euro, a valere su risorse PON.</a:t>
            </a:r>
          </a:p>
          <a:p>
            <a:pPr marL="82296" indent="0" algn="just" eaLnBrk="0" hangingPunct="0">
              <a:buNone/>
            </a:pPr>
            <a:r>
              <a:rPr lang="it-IT" sz="2400" dirty="0" smtClean="0">
                <a:solidFill>
                  <a:schemeClr val="tx2"/>
                </a:solidFill>
              </a:rPr>
              <a:t>È, inoltre, prevista l'emanazione di ulteriori bandi PON per proseguire l'incremento della dotazione di strumentazioni tecnologiche e connettività, a favore del personale e degli studenti.</a:t>
            </a:r>
            <a:endParaRPr lang="it-IT" sz="2400" dirty="0">
              <a:solidFill>
                <a:schemeClr val="tx2"/>
              </a:solidFill>
            </a:endParaRPr>
          </a:p>
        </p:txBody>
      </p:sp>
      <p:sp>
        <p:nvSpPr>
          <p:cNvPr id="4" name="Segnaposto numero diapositiva 3"/>
          <p:cNvSpPr>
            <a:spLocks noGrp="1"/>
          </p:cNvSpPr>
          <p:nvPr>
            <p:ph type="sldNum" sz="quarter" idx="12"/>
          </p:nvPr>
        </p:nvSpPr>
        <p:spPr>
          <a:xfrm>
            <a:off x="8429652" y="6305550"/>
            <a:ext cx="641196" cy="476250"/>
          </a:xfrm>
        </p:spPr>
        <p:txBody>
          <a:bodyPr/>
          <a:lstStyle/>
          <a:p>
            <a:fld id="{D2E57653-3E58-4892-A7ED-712530ACC680}" type="slidenum">
              <a:rPr kumimoji="0" lang="en-US" sz="2800" b="1" smtClean="0">
                <a:solidFill>
                  <a:schemeClr val="tx2"/>
                </a:solidFill>
              </a:rPr>
              <a:pPr/>
              <a:t>59</a:t>
            </a:fld>
            <a:endParaRPr kumimoji="0" lang="en-US" b="1" dirty="0">
              <a:solidFill>
                <a:schemeClr val="tx2"/>
              </a:solidFill>
            </a:endParaRPr>
          </a:p>
        </p:txBody>
      </p:sp>
      <p:sp>
        <p:nvSpPr>
          <p:cNvPr id="5" name="Segnaposto piè di pagina 4"/>
          <p:cNvSpPr>
            <a:spLocks noGrp="1"/>
          </p:cNvSpPr>
          <p:nvPr>
            <p:ph type="ftr" sz="quarter" idx="11"/>
          </p:nvPr>
        </p:nvSpPr>
        <p:spPr>
          <a:xfrm>
            <a:off x="1857356" y="6305550"/>
            <a:ext cx="6753244" cy="338160"/>
          </a:xfrm>
        </p:spPr>
        <p:txBody>
          <a:bodyPr/>
          <a:lstStyle/>
          <a:p>
            <a:pPr algn="ctr"/>
            <a:r>
              <a:rPr lang="it-IT" sz="1400" dirty="0">
                <a:solidFill>
                  <a:srgbClr val="C00000"/>
                </a:solidFill>
                <a:latin typeface="Arial Black" panose="020B0A04020102020204" pitchFamily="34" charset="0"/>
              </a:rPr>
              <a:t>USR LIGURIA –    ISTITUTO COMPRENSIVO PEGLI</a:t>
            </a:r>
            <a:endParaRPr lang="it-IT" sz="1400" dirty="0">
              <a:solidFill>
                <a:srgbClr val="C00000"/>
              </a:solidFill>
              <a:latin typeface="Arial Black" panose="020B0A04020102020204"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a:xfrm>
            <a:off x="611560" y="274638"/>
            <a:ext cx="8322128" cy="1143000"/>
          </a:xfrm>
        </p:spPr>
        <p:txBody>
          <a:bodyPr>
            <a:normAutofit/>
          </a:bodyPr>
          <a:lstStyle/>
          <a:p>
            <a:pPr algn="ctr"/>
            <a:r>
              <a:rPr lang="it-IT" sz="2800" dirty="0" smtClean="0">
                <a:solidFill>
                  <a:schemeClr val="bg2">
                    <a:lumMod val="50000"/>
                  </a:schemeClr>
                </a:solidFill>
                <a:latin typeface="Arial" panose="020B0604020202020204" pitchFamily="34" charset="0"/>
                <a:cs typeface="Arial" panose="020B0604020202020204" pitchFamily="34" charset="0"/>
              </a:rPr>
              <a:t>IL LAVORO AGILE NEL PERIODO DELL’EMERGENZA</a:t>
            </a:r>
            <a:endParaRPr lang="it-IT" sz="2800" dirty="0"/>
          </a:p>
        </p:txBody>
      </p:sp>
      <p:sp>
        <p:nvSpPr>
          <p:cNvPr id="3" name="Segnaposto contenuto 2"/>
          <p:cNvSpPr>
            <a:spLocks noGrp="1"/>
          </p:cNvSpPr>
          <p:nvPr>
            <p:ph idx="1"/>
          </p:nvPr>
        </p:nvSpPr>
        <p:spPr>
          <a:xfrm>
            <a:off x="611560" y="1447800"/>
            <a:ext cx="8322128" cy="4800600"/>
          </a:xfrm>
        </p:spPr>
        <p:txBody>
          <a:bodyPr>
            <a:normAutofit/>
          </a:bodyPr>
          <a:lstStyle/>
          <a:p>
            <a:pPr marL="82296" indent="0" algn="just">
              <a:buNone/>
            </a:pPr>
            <a:r>
              <a:rPr lang="it-IT" sz="2400" dirty="0" smtClean="0"/>
              <a:t>La </a:t>
            </a:r>
            <a:r>
              <a:rPr lang="it-IT" sz="2400" dirty="0" smtClean="0">
                <a:solidFill>
                  <a:srgbClr val="0070C0"/>
                </a:solidFill>
              </a:rPr>
              <a:t>Direttiva n. 2 del 12 marzo 2020 </a:t>
            </a:r>
            <a:r>
              <a:rPr lang="it-IT" sz="2400" dirty="0" smtClean="0"/>
              <a:t>si pone l’obiettivo di tutelare il più possibile la salute di cittadini e dipendenti non trascurando nel contempo la necessità di erogare i servizi essenziali ed indifferibili.</a:t>
            </a:r>
          </a:p>
          <a:p>
            <a:pPr marL="82296" indent="0" algn="just">
              <a:buNone/>
            </a:pPr>
            <a:r>
              <a:rPr lang="it-IT" sz="2400" dirty="0" smtClean="0"/>
              <a:t>Il </a:t>
            </a:r>
            <a:r>
              <a:rPr lang="it-IT" sz="2400" dirty="0" smtClean="0">
                <a:solidFill>
                  <a:srgbClr val="0070C0"/>
                </a:solidFill>
              </a:rPr>
              <a:t>D.L. n. 18/2020</a:t>
            </a:r>
            <a:r>
              <a:rPr lang="it-IT" sz="2400" dirty="0" smtClean="0"/>
              <a:t>, cosiddetto «</a:t>
            </a:r>
            <a:r>
              <a:rPr lang="it-IT" sz="2400" i="1" dirty="0" smtClean="0">
                <a:solidFill>
                  <a:srgbClr val="0070C0"/>
                </a:solidFill>
              </a:rPr>
              <a:t>Cura Italia</a:t>
            </a:r>
            <a:r>
              <a:rPr lang="it-IT" sz="2400" dirty="0" smtClean="0"/>
              <a:t>», all’art. 87 dispone che «</a:t>
            </a:r>
            <a:r>
              <a:rPr lang="it-IT" sz="2400" i="1" dirty="0" smtClean="0"/>
              <a:t>il lavoro agile è una delle modalità ordinarie di svolgimento della prestazione lavorativa nelle pubbliche amministrazioni</a:t>
            </a:r>
            <a:r>
              <a:rPr lang="it-IT" sz="2400" dirty="0" smtClean="0"/>
              <a:t>» consentendo quindi di limitare il più possibile la presenza di personale negli Uffici pubblici.</a:t>
            </a:r>
          </a:p>
          <a:p>
            <a:pPr marL="82296" indent="0" algn="just">
              <a:buNone/>
            </a:pPr>
            <a:r>
              <a:rPr lang="it-IT" sz="2400" dirty="0" smtClean="0"/>
              <a:t>La </a:t>
            </a:r>
            <a:r>
              <a:rPr lang="it-IT" sz="2400" dirty="0" smtClean="0">
                <a:solidFill>
                  <a:srgbClr val="0070C0"/>
                </a:solidFill>
              </a:rPr>
              <a:t>Circolare n. 2 del 2 aprile 2020 della Funzione Pubblica</a:t>
            </a:r>
            <a:r>
              <a:rPr lang="it-IT" sz="2400" dirty="0" smtClean="0"/>
              <a:t>, attuativa dell’art. 87 del D.L 18/2020,  fornisce le necessarie indicazioni organizzative ed operative.</a:t>
            </a:r>
          </a:p>
        </p:txBody>
      </p:sp>
      <p:sp>
        <p:nvSpPr>
          <p:cNvPr id="4" name="Segnaposto numero diapositiva 3"/>
          <p:cNvSpPr>
            <a:spLocks noGrp="1"/>
          </p:cNvSpPr>
          <p:nvPr>
            <p:ph type="sldNum" sz="quarter" idx="12"/>
          </p:nvPr>
        </p:nvSpPr>
        <p:spPr/>
        <p:txBody>
          <a:bodyPr/>
          <a:lstStyle/>
          <a:p>
            <a:fld id="{D2E57653-3E58-4892-A7ED-712530ACC680}" type="slidenum">
              <a:rPr kumimoji="0" lang="en-US" sz="2800" b="1" smtClean="0">
                <a:solidFill>
                  <a:schemeClr val="tx2"/>
                </a:solidFill>
              </a:rPr>
              <a:pPr/>
              <a:t>6</a:t>
            </a:fld>
            <a:endParaRPr kumimoji="0" lang="en-US" b="1" dirty="0">
              <a:solidFill>
                <a:schemeClr val="tx2"/>
              </a:solidFill>
            </a:endParaRPr>
          </a:p>
        </p:txBody>
      </p:sp>
      <p:sp>
        <p:nvSpPr>
          <p:cNvPr id="5" name="Segnaposto piè di pagina 4"/>
          <p:cNvSpPr>
            <a:spLocks noGrp="1"/>
          </p:cNvSpPr>
          <p:nvPr>
            <p:ph type="ftr" sz="quarter" idx="11"/>
          </p:nvPr>
        </p:nvSpPr>
        <p:spPr/>
        <p:txBody>
          <a:bodyPr/>
          <a:lstStyle/>
          <a:p>
            <a:pPr algn="ctr"/>
            <a:r>
              <a:rPr lang="it-IT" sz="1400" dirty="0">
                <a:solidFill>
                  <a:srgbClr val="C00000"/>
                </a:solidFill>
                <a:latin typeface="Arial Black" panose="020B0A04020102020204" pitchFamily="34" charset="0"/>
              </a:rPr>
              <a:t>USR LIGURIA –    ISTITUTO COMPRENSIVO PEGLI</a:t>
            </a:r>
            <a:endParaRPr lang="it-IT" sz="1400" dirty="0">
              <a:solidFill>
                <a:srgbClr val="C00000"/>
              </a:solidFill>
              <a:latin typeface="Arial Black" panose="020B0A04020102020204" pitchFamily="34" charset="0"/>
            </a:endParaRPr>
          </a:p>
        </p:txBody>
      </p:sp>
    </p:spTree>
    <p:extLst>
      <p:ext uri="{BB962C8B-B14F-4D97-AF65-F5344CB8AC3E}">
        <p14:creationId xmlns:p14="http://schemas.microsoft.com/office/powerpoint/2010/main" val="3893381882"/>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smtClean="0">
                <a:solidFill>
                  <a:srgbClr val="C00000"/>
                </a:solidFill>
              </a:rPr>
              <a:t>NOTA </a:t>
            </a:r>
            <a:r>
              <a:rPr lang="it-IT" dirty="0" err="1" smtClean="0">
                <a:solidFill>
                  <a:srgbClr val="C00000"/>
                </a:solidFill>
              </a:rPr>
              <a:t>DI</a:t>
            </a:r>
            <a:r>
              <a:rPr lang="it-IT" dirty="0" smtClean="0">
                <a:solidFill>
                  <a:srgbClr val="C00000"/>
                </a:solidFill>
              </a:rPr>
              <a:t> CHIARIMENTO</a:t>
            </a:r>
            <a:br>
              <a:rPr lang="it-IT" dirty="0" smtClean="0">
                <a:solidFill>
                  <a:srgbClr val="C00000"/>
                </a:solidFill>
              </a:rPr>
            </a:br>
            <a:r>
              <a:rPr lang="it-IT" dirty="0" smtClean="0">
                <a:solidFill>
                  <a:srgbClr val="C00000"/>
                </a:solidFill>
              </a:rPr>
              <a:t>sul DPCM 3 novembre 2020</a:t>
            </a:r>
            <a:endParaRPr lang="it-IT" dirty="0">
              <a:solidFill>
                <a:srgbClr val="C00000"/>
              </a:solidFill>
            </a:endParaRPr>
          </a:p>
        </p:txBody>
      </p:sp>
      <p:sp>
        <p:nvSpPr>
          <p:cNvPr id="3" name="Segnaposto contenuto 2"/>
          <p:cNvSpPr>
            <a:spLocks noGrp="1"/>
          </p:cNvSpPr>
          <p:nvPr>
            <p:ph idx="1"/>
          </p:nvPr>
        </p:nvSpPr>
        <p:spPr/>
        <p:txBody>
          <a:bodyPr>
            <a:normAutofit/>
          </a:bodyPr>
          <a:lstStyle/>
          <a:p>
            <a:pPr eaLnBrk="0" hangingPunct="0">
              <a:buNone/>
            </a:pPr>
            <a:r>
              <a:rPr lang="it-IT" sz="2400" b="1" dirty="0" smtClean="0">
                <a:solidFill>
                  <a:srgbClr val="0070C0"/>
                </a:solidFill>
              </a:rPr>
              <a:t>ISOLAMENTO E QUARANTENA</a:t>
            </a:r>
          </a:p>
          <a:p>
            <a:pPr marL="82296" indent="0" algn="just" eaLnBrk="0" hangingPunct="0">
              <a:buNone/>
            </a:pPr>
            <a:r>
              <a:rPr lang="it-IT" sz="2400" dirty="0" smtClean="0">
                <a:solidFill>
                  <a:schemeClr val="tx2"/>
                </a:solidFill>
              </a:rPr>
              <a:t>Con circolare del 12/10/2020 il Ministero della Salute aggiorna la durata e il termine dell'isolamento e della quarantena, in considerazione dell'evoluzione dell'epidemia e delle nuove evidenze scientifiche.</a:t>
            </a:r>
          </a:p>
          <a:p>
            <a:pPr marL="82296" indent="0" algn="just" eaLnBrk="0" hangingPunct="0">
              <a:buNone/>
            </a:pPr>
            <a:r>
              <a:rPr lang="it-IT" sz="2400" dirty="0" smtClean="0">
                <a:solidFill>
                  <a:schemeClr val="tx2"/>
                </a:solidFill>
              </a:rPr>
              <a:t> </a:t>
            </a:r>
            <a:r>
              <a:rPr lang="it-IT" sz="2400" b="1" dirty="0" smtClean="0">
                <a:solidFill>
                  <a:srgbClr val="0070C0"/>
                </a:solidFill>
              </a:rPr>
              <a:t>CASI POSITIVI ASINTOMATICI</a:t>
            </a:r>
          </a:p>
          <a:p>
            <a:pPr marL="82296" indent="0" algn="just" eaLnBrk="0" hangingPunct="0">
              <a:buNone/>
            </a:pPr>
            <a:r>
              <a:rPr lang="it-IT" sz="2400" dirty="0" smtClean="0">
                <a:solidFill>
                  <a:schemeClr val="tx2"/>
                </a:solidFill>
              </a:rPr>
              <a:t>Le persone asintomatiche risultate positive alla ricerca di SARS-CoV-2 possono rientrare in comunità dopo un periodo di isolamento di almeno 10 giorni dalla comparsa della positività, al termine del quale risulti eseguito un test molecolare con risultato negativo (</a:t>
            </a:r>
            <a:r>
              <a:rPr lang="it-IT" sz="2400" b="1" dirty="0" smtClean="0">
                <a:solidFill>
                  <a:srgbClr val="0070C0"/>
                </a:solidFill>
              </a:rPr>
              <a:t>10 giorni + test</a:t>
            </a:r>
            <a:r>
              <a:rPr lang="it-IT" sz="2400" dirty="0" smtClean="0">
                <a:solidFill>
                  <a:schemeClr val="tx2"/>
                </a:solidFill>
              </a:rPr>
              <a:t>).</a:t>
            </a:r>
          </a:p>
          <a:p>
            <a:pPr eaLnBrk="0" hangingPunct="0"/>
            <a:endParaRPr lang="it-IT" sz="2400" dirty="0">
              <a:solidFill>
                <a:schemeClr val="tx2"/>
              </a:solidFill>
            </a:endParaRPr>
          </a:p>
        </p:txBody>
      </p:sp>
      <p:sp>
        <p:nvSpPr>
          <p:cNvPr id="4" name="Segnaposto numero diapositiva 3"/>
          <p:cNvSpPr>
            <a:spLocks noGrp="1"/>
          </p:cNvSpPr>
          <p:nvPr>
            <p:ph type="sldNum" sz="quarter" idx="12"/>
          </p:nvPr>
        </p:nvSpPr>
        <p:spPr>
          <a:xfrm>
            <a:off x="8429652" y="6305550"/>
            <a:ext cx="641196" cy="476250"/>
          </a:xfrm>
        </p:spPr>
        <p:txBody>
          <a:bodyPr/>
          <a:lstStyle/>
          <a:p>
            <a:fld id="{D2E57653-3E58-4892-A7ED-712530ACC680}" type="slidenum">
              <a:rPr kumimoji="0" lang="en-US" sz="2800" b="1" smtClean="0">
                <a:solidFill>
                  <a:schemeClr val="tx2"/>
                </a:solidFill>
              </a:rPr>
              <a:pPr/>
              <a:t>60</a:t>
            </a:fld>
            <a:endParaRPr kumimoji="0" lang="en-US" b="1" dirty="0">
              <a:solidFill>
                <a:schemeClr val="tx2"/>
              </a:solidFill>
            </a:endParaRPr>
          </a:p>
        </p:txBody>
      </p:sp>
      <p:sp>
        <p:nvSpPr>
          <p:cNvPr id="5" name="Segnaposto piè di pagina 4"/>
          <p:cNvSpPr>
            <a:spLocks noGrp="1"/>
          </p:cNvSpPr>
          <p:nvPr>
            <p:ph type="ftr" sz="quarter" idx="11"/>
          </p:nvPr>
        </p:nvSpPr>
        <p:spPr>
          <a:xfrm>
            <a:off x="1857356" y="6305550"/>
            <a:ext cx="6753244" cy="338160"/>
          </a:xfrm>
        </p:spPr>
        <p:txBody>
          <a:bodyPr/>
          <a:lstStyle/>
          <a:p>
            <a:pPr algn="ctr"/>
            <a:r>
              <a:rPr lang="it-IT" sz="1400" dirty="0">
                <a:solidFill>
                  <a:srgbClr val="C00000"/>
                </a:solidFill>
                <a:latin typeface="Arial Black" panose="020B0A04020102020204" pitchFamily="34" charset="0"/>
              </a:rPr>
              <a:t>USR LIGURIA –    ISTITUTO COMPRENSIVO PEGLI</a:t>
            </a:r>
            <a:endParaRPr lang="it-IT" sz="1400" dirty="0">
              <a:solidFill>
                <a:srgbClr val="C00000"/>
              </a:solidFill>
              <a:latin typeface="Arial Black" panose="020B0A04020102020204" pitchFamily="34" charset="0"/>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smtClean="0">
                <a:solidFill>
                  <a:srgbClr val="C00000"/>
                </a:solidFill>
              </a:rPr>
              <a:t>NOTA </a:t>
            </a:r>
            <a:r>
              <a:rPr lang="it-IT" dirty="0" err="1" smtClean="0">
                <a:solidFill>
                  <a:srgbClr val="C00000"/>
                </a:solidFill>
              </a:rPr>
              <a:t>DI</a:t>
            </a:r>
            <a:r>
              <a:rPr lang="it-IT" dirty="0" smtClean="0">
                <a:solidFill>
                  <a:srgbClr val="C00000"/>
                </a:solidFill>
              </a:rPr>
              <a:t> CHIARIMENTO</a:t>
            </a:r>
            <a:br>
              <a:rPr lang="it-IT" dirty="0" smtClean="0">
                <a:solidFill>
                  <a:srgbClr val="C00000"/>
                </a:solidFill>
              </a:rPr>
            </a:br>
            <a:r>
              <a:rPr lang="it-IT" dirty="0" smtClean="0">
                <a:solidFill>
                  <a:srgbClr val="C00000"/>
                </a:solidFill>
              </a:rPr>
              <a:t>sul DPCM 3 novembre 2020</a:t>
            </a:r>
            <a:endParaRPr lang="it-IT" dirty="0">
              <a:solidFill>
                <a:srgbClr val="C00000"/>
              </a:solidFill>
            </a:endParaRPr>
          </a:p>
        </p:txBody>
      </p:sp>
      <p:sp>
        <p:nvSpPr>
          <p:cNvPr id="3" name="Segnaposto contenuto 2"/>
          <p:cNvSpPr>
            <a:spLocks noGrp="1"/>
          </p:cNvSpPr>
          <p:nvPr>
            <p:ph idx="1"/>
          </p:nvPr>
        </p:nvSpPr>
        <p:spPr/>
        <p:txBody>
          <a:bodyPr>
            <a:normAutofit/>
          </a:bodyPr>
          <a:lstStyle/>
          <a:p>
            <a:pPr eaLnBrk="0" hangingPunct="0">
              <a:buNone/>
            </a:pPr>
            <a:endParaRPr lang="it-IT" sz="2400" b="1" dirty="0" smtClean="0">
              <a:solidFill>
                <a:srgbClr val="0070C0"/>
              </a:solidFill>
            </a:endParaRPr>
          </a:p>
          <a:p>
            <a:pPr eaLnBrk="0" hangingPunct="0">
              <a:buNone/>
            </a:pPr>
            <a:r>
              <a:rPr lang="it-IT" sz="2400" b="1" dirty="0" smtClean="0">
                <a:solidFill>
                  <a:srgbClr val="0070C0"/>
                </a:solidFill>
              </a:rPr>
              <a:t>CASI POSITIVI SINTOMATICI</a:t>
            </a:r>
          </a:p>
          <a:p>
            <a:pPr marL="82296" indent="0" algn="just" eaLnBrk="0" hangingPunct="0">
              <a:buNone/>
            </a:pPr>
            <a:r>
              <a:rPr lang="it-IT" sz="2400" dirty="0" smtClean="0"/>
              <a:t>Le persone sintomatiche risultate positive alla ricerca di SARS-CoV-2 possono rientrare in comunità dopo un periodo di isolamento di almeno 10 giorni dalla comparsa dei sintomi (non considerando anosmia e ageusia/disgeusia che possono avere prolungata persistenza nel tempo) accompagnato da un test molecolare con riscontro negativo eseguito dopo almeno 3 giorni senza sintomi </a:t>
            </a:r>
            <a:r>
              <a:rPr lang="it-IT" sz="2400" b="1" dirty="0" smtClean="0">
                <a:solidFill>
                  <a:srgbClr val="0070C0"/>
                </a:solidFill>
              </a:rPr>
              <a:t>(10 giorni, di cui almeno 3 giorni senza sintomi + test</a:t>
            </a:r>
            <a:r>
              <a:rPr lang="it-IT" sz="2400" dirty="0" smtClean="0"/>
              <a:t>).</a:t>
            </a:r>
            <a:endParaRPr lang="it-IT" sz="2400" dirty="0"/>
          </a:p>
        </p:txBody>
      </p:sp>
      <p:sp>
        <p:nvSpPr>
          <p:cNvPr id="4" name="Segnaposto numero diapositiva 3"/>
          <p:cNvSpPr>
            <a:spLocks noGrp="1"/>
          </p:cNvSpPr>
          <p:nvPr>
            <p:ph type="sldNum" sz="quarter" idx="12"/>
          </p:nvPr>
        </p:nvSpPr>
        <p:spPr>
          <a:xfrm>
            <a:off x="8429652" y="6305550"/>
            <a:ext cx="641196" cy="476250"/>
          </a:xfrm>
        </p:spPr>
        <p:txBody>
          <a:bodyPr/>
          <a:lstStyle/>
          <a:p>
            <a:fld id="{D2E57653-3E58-4892-A7ED-712530ACC680}" type="slidenum">
              <a:rPr kumimoji="0" lang="en-US" sz="2800" b="1" smtClean="0">
                <a:solidFill>
                  <a:schemeClr val="tx2"/>
                </a:solidFill>
              </a:rPr>
              <a:pPr/>
              <a:t>61</a:t>
            </a:fld>
            <a:endParaRPr kumimoji="0" lang="en-US" b="1" dirty="0">
              <a:solidFill>
                <a:schemeClr val="tx2"/>
              </a:solidFill>
            </a:endParaRPr>
          </a:p>
        </p:txBody>
      </p:sp>
      <p:sp>
        <p:nvSpPr>
          <p:cNvPr id="5" name="Segnaposto piè di pagina 4"/>
          <p:cNvSpPr>
            <a:spLocks noGrp="1"/>
          </p:cNvSpPr>
          <p:nvPr>
            <p:ph type="ftr" sz="quarter" idx="11"/>
          </p:nvPr>
        </p:nvSpPr>
        <p:spPr>
          <a:xfrm>
            <a:off x="1857356" y="6305550"/>
            <a:ext cx="6753244" cy="338160"/>
          </a:xfrm>
        </p:spPr>
        <p:txBody>
          <a:bodyPr/>
          <a:lstStyle/>
          <a:p>
            <a:pPr algn="ctr"/>
            <a:r>
              <a:rPr lang="it-IT" sz="1400" dirty="0">
                <a:solidFill>
                  <a:srgbClr val="C00000"/>
                </a:solidFill>
                <a:latin typeface="Arial Black" panose="020B0A04020102020204" pitchFamily="34" charset="0"/>
              </a:rPr>
              <a:t>USR LIGURIA –    ISTITUTO COMPRENSIVO PEGLI</a:t>
            </a:r>
            <a:endParaRPr lang="it-IT" sz="1400" dirty="0">
              <a:solidFill>
                <a:srgbClr val="C00000"/>
              </a:solidFill>
              <a:latin typeface="Arial Black" panose="020B0A04020102020204" pitchFamily="34" charset="0"/>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smtClean="0">
                <a:solidFill>
                  <a:srgbClr val="C00000"/>
                </a:solidFill>
              </a:rPr>
              <a:t>NOTA </a:t>
            </a:r>
            <a:r>
              <a:rPr lang="it-IT" dirty="0" err="1" smtClean="0">
                <a:solidFill>
                  <a:srgbClr val="C00000"/>
                </a:solidFill>
              </a:rPr>
              <a:t>DI</a:t>
            </a:r>
            <a:r>
              <a:rPr lang="it-IT" dirty="0" smtClean="0">
                <a:solidFill>
                  <a:srgbClr val="C00000"/>
                </a:solidFill>
              </a:rPr>
              <a:t> CHIARIMENTO</a:t>
            </a:r>
            <a:br>
              <a:rPr lang="it-IT" dirty="0" smtClean="0">
                <a:solidFill>
                  <a:srgbClr val="C00000"/>
                </a:solidFill>
              </a:rPr>
            </a:br>
            <a:r>
              <a:rPr lang="it-IT" dirty="0" smtClean="0">
                <a:solidFill>
                  <a:srgbClr val="C00000"/>
                </a:solidFill>
              </a:rPr>
              <a:t>sul DPCM 3 novembre 2020</a:t>
            </a:r>
            <a:endParaRPr lang="it-IT" dirty="0">
              <a:solidFill>
                <a:srgbClr val="C00000"/>
              </a:solidFill>
            </a:endParaRPr>
          </a:p>
        </p:txBody>
      </p:sp>
      <p:sp>
        <p:nvSpPr>
          <p:cNvPr id="3" name="Segnaposto contenuto 2"/>
          <p:cNvSpPr>
            <a:spLocks noGrp="1"/>
          </p:cNvSpPr>
          <p:nvPr>
            <p:ph idx="1"/>
          </p:nvPr>
        </p:nvSpPr>
        <p:spPr/>
        <p:txBody>
          <a:bodyPr>
            <a:normAutofit fontScale="92500"/>
          </a:bodyPr>
          <a:lstStyle/>
          <a:p>
            <a:pPr eaLnBrk="0" hangingPunct="0">
              <a:buNone/>
            </a:pPr>
            <a:r>
              <a:rPr lang="it-IT" sz="2400" b="1" dirty="0" smtClean="0">
                <a:solidFill>
                  <a:srgbClr val="0070C0"/>
                </a:solidFill>
              </a:rPr>
              <a:t>CASI POSITIVI A LUNGO TERMINE</a:t>
            </a:r>
          </a:p>
          <a:p>
            <a:pPr marL="82296" indent="0" algn="just" eaLnBrk="0" hangingPunct="0">
              <a:buNone/>
            </a:pPr>
            <a:r>
              <a:rPr lang="it-IT" sz="2400" dirty="0" smtClean="0">
                <a:solidFill>
                  <a:schemeClr val="tx2"/>
                </a:solidFill>
              </a:rPr>
              <a:t>Le persone che, pur non presentando più sintomi, continuano a risultare positive al test molecolare per SARS-CoV-2, in caso di assenza di sintomatologia (fatta eccezione per ageusia/</a:t>
            </a:r>
            <a:r>
              <a:rPr lang="it-IT" sz="2400" dirty="0" err="1" smtClean="0">
                <a:solidFill>
                  <a:schemeClr val="tx2"/>
                </a:solidFill>
              </a:rPr>
              <a:t>disgeusia</a:t>
            </a:r>
            <a:r>
              <a:rPr lang="it-IT" sz="2400" dirty="0" smtClean="0">
                <a:solidFill>
                  <a:schemeClr val="tx2"/>
                </a:solidFill>
              </a:rPr>
              <a:t> e anosmia 4 che possono perdurare per diverso tempo dopo la guarigione) da almeno una settimana, potranno interrompere l’</a:t>
            </a:r>
            <a:r>
              <a:rPr lang="it-IT" sz="2400" b="1" dirty="0" smtClean="0">
                <a:solidFill>
                  <a:schemeClr val="tx2"/>
                </a:solidFill>
              </a:rPr>
              <a:t>isolamento dopo 21 giorni </a:t>
            </a:r>
            <a:r>
              <a:rPr lang="it-IT" sz="2400" dirty="0" smtClean="0">
                <a:solidFill>
                  <a:schemeClr val="tx2"/>
                </a:solidFill>
              </a:rPr>
              <a:t>dalla comparsa dei sintomi.</a:t>
            </a:r>
          </a:p>
          <a:p>
            <a:pPr marL="82296" indent="0" algn="just" eaLnBrk="0" hangingPunct="0">
              <a:buNone/>
            </a:pPr>
            <a:r>
              <a:rPr lang="it-IT" sz="2400" dirty="0" smtClean="0">
                <a:solidFill>
                  <a:schemeClr val="tx2"/>
                </a:solidFill>
              </a:rPr>
              <a:t>Questo criterio potrà essere modulato dalle autorità sanitarie d’intesa con esperti clinici e microbiologi/virologi, tenendo conto dello stato immunitario delle persone interessate (nei pazienti </a:t>
            </a:r>
            <a:r>
              <a:rPr lang="it-IT" sz="2400" dirty="0" err="1" smtClean="0">
                <a:solidFill>
                  <a:schemeClr val="tx2"/>
                </a:solidFill>
              </a:rPr>
              <a:t>immunodepressi</a:t>
            </a:r>
            <a:r>
              <a:rPr lang="it-IT" sz="2400" dirty="0" smtClean="0">
                <a:solidFill>
                  <a:schemeClr val="tx2"/>
                </a:solidFill>
              </a:rPr>
              <a:t> il periodo di contagiosità può essere prolungato).</a:t>
            </a:r>
          </a:p>
        </p:txBody>
      </p:sp>
      <p:sp>
        <p:nvSpPr>
          <p:cNvPr id="4" name="Segnaposto numero diapositiva 3"/>
          <p:cNvSpPr>
            <a:spLocks noGrp="1"/>
          </p:cNvSpPr>
          <p:nvPr>
            <p:ph type="sldNum" sz="quarter" idx="12"/>
          </p:nvPr>
        </p:nvSpPr>
        <p:spPr>
          <a:xfrm>
            <a:off x="8429652" y="6305550"/>
            <a:ext cx="641196" cy="476250"/>
          </a:xfrm>
        </p:spPr>
        <p:txBody>
          <a:bodyPr/>
          <a:lstStyle/>
          <a:p>
            <a:fld id="{D2E57653-3E58-4892-A7ED-712530ACC680}" type="slidenum">
              <a:rPr kumimoji="0" lang="en-US" sz="2800" b="1" smtClean="0">
                <a:solidFill>
                  <a:schemeClr val="tx2"/>
                </a:solidFill>
              </a:rPr>
              <a:pPr/>
              <a:t>62</a:t>
            </a:fld>
            <a:endParaRPr kumimoji="0" lang="en-US" b="1" dirty="0">
              <a:solidFill>
                <a:schemeClr val="tx2"/>
              </a:solidFill>
            </a:endParaRPr>
          </a:p>
        </p:txBody>
      </p:sp>
      <p:sp>
        <p:nvSpPr>
          <p:cNvPr id="5" name="Segnaposto piè di pagina 4"/>
          <p:cNvSpPr>
            <a:spLocks noGrp="1"/>
          </p:cNvSpPr>
          <p:nvPr>
            <p:ph type="ftr" sz="quarter" idx="11"/>
          </p:nvPr>
        </p:nvSpPr>
        <p:spPr>
          <a:xfrm>
            <a:off x="1857356" y="6305550"/>
            <a:ext cx="6753244" cy="338160"/>
          </a:xfrm>
        </p:spPr>
        <p:txBody>
          <a:bodyPr/>
          <a:lstStyle/>
          <a:p>
            <a:pPr algn="ctr"/>
            <a:r>
              <a:rPr lang="it-IT" sz="1400" dirty="0">
                <a:solidFill>
                  <a:srgbClr val="C00000"/>
                </a:solidFill>
                <a:latin typeface="Arial Black" panose="020B0A04020102020204" pitchFamily="34" charset="0"/>
              </a:rPr>
              <a:t>USR LIGURIA –    ISTITUTO COMPRENSIVO PEGLI</a:t>
            </a:r>
            <a:endParaRPr lang="it-IT" sz="1400" dirty="0">
              <a:solidFill>
                <a:srgbClr val="C00000"/>
              </a:solidFill>
              <a:latin typeface="Arial Black" panose="020B0A04020102020204" pitchFamily="34" charset="0"/>
            </a:endParaRP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smtClean="0">
                <a:solidFill>
                  <a:srgbClr val="C00000"/>
                </a:solidFill>
              </a:rPr>
              <a:t>NOTA </a:t>
            </a:r>
            <a:r>
              <a:rPr lang="it-IT" dirty="0" err="1" smtClean="0">
                <a:solidFill>
                  <a:srgbClr val="C00000"/>
                </a:solidFill>
              </a:rPr>
              <a:t>DI</a:t>
            </a:r>
            <a:r>
              <a:rPr lang="it-IT" dirty="0" smtClean="0">
                <a:solidFill>
                  <a:srgbClr val="C00000"/>
                </a:solidFill>
              </a:rPr>
              <a:t> CHIARIMENTO</a:t>
            </a:r>
            <a:br>
              <a:rPr lang="it-IT" dirty="0" smtClean="0">
                <a:solidFill>
                  <a:srgbClr val="C00000"/>
                </a:solidFill>
              </a:rPr>
            </a:br>
            <a:r>
              <a:rPr lang="it-IT" dirty="0" smtClean="0">
                <a:solidFill>
                  <a:srgbClr val="C00000"/>
                </a:solidFill>
              </a:rPr>
              <a:t>sul DPCM 3 novembre 2020</a:t>
            </a:r>
            <a:endParaRPr lang="it-IT" dirty="0">
              <a:solidFill>
                <a:srgbClr val="C00000"/>
              </a:solidFill>
            </a:endParaRPr>
          </a:p>
        </p:txBody>
      </p:sp>
      <p:sp>
        <p:nvSpPr>
          <p:cNvPr id="3" name="Segnaposto contenuto 2"/>
          <p:cNvSpPr>
            <a:spLocks noGrp="1"/>
          </p:cNvSpPr>
          <p:nvPr>
            <p:ph idx="1"/>
          </p:nvPr>
        </p:nvSpPr>
        <p:spPr/>
        <p:txBody>
          <a:bodyPr>
            <a:normAutofit/>
          </a:bodyPr>
          <a:lstStyle/>
          <a:p>
            <a:pPr eaLnBrk="0" hangingPunct="0">
              <a:buNone/>
            </a:pPr>
            <a:endParaRPr lang="it-IT" sz="2400" b="1" dirty="0" smtClean="0">
              <a:solidFill>
                <a:srgbClr val="0070C0"/>
              </a:solidFill>
            </a:endParaRPr>
          </a:p>
          <a:p>
            <a:pPr eaLnBrk="0" hangingPunct="0">
              <a:buNone/>
            </a:pPr>
            <a:r>
              <a:rPr lang="it-IT" sz="2400" b="1" dirty="0" smtClean="0">
                <a:solidFill>
                  <a:srgbClr val="0070C0"/>
                </a:solidFill>
              </a:rPr>
              <a:t>CONTATTI STRETTI ASINTOMATICI</a:t>
            </a:r>
          </a:p>
          <a:p>
            <a:pPr marL="82296" indent="0" algn="just" eaLnBrk="0" hangingPunct="0">
              <a:buNone/>
            </a:pPr>
            <a:r>
              <a:rPr lang="it-IT" sz="2400" dirty="0" smtClean="0"/>
              <a:t>I contatti stretti di casi con infezione da SARS-CoV-2 confermati e identificati dalle autorità sanitarie devono osservare:</a:t>
            </a:r>
          </a:p>
          <a:p>
            <a:pPr marL="82296" lvl="0" indent="0" algn="just" eaLnBrk="0" hangingPunct="0">
              <a:buNone/>
            </a:pPr>
            <a:r>
              <a:rPr lang="it-IT" sz="2400" dirty="0" smtClean="0"/>
              <a:t>un periodo di quarantena di </a:t>
            </a:r>
            <a:r>
              <a:rPr lang="it-IT" sz="2400" b="1" dirty="0" smtClean="0"/>
              <a:t>14 giorni </a:t>
            </a:r>
            <a:r>
              <a:rPr lang="it-IT" sz="2400" dirty="0" smtClean="0"/>
              <a:t>dall’ultima esposizione al caso; oppure</a:t>
            </a:r>
          </a:p>
          <a:p>
            <a:pPr marL="82296" lvl="0" indent="0" algn="just" eaLnBrk="0" hangingPunct="0">
              <a:buNone/>
            </a:pPr>
            <a:r>
              <a:rPr lang="it-IT" sz="2400" dirty="0" smtClean="0"/>
              <a:t>un periodo di quarantena di </a:t>
            </a:r>
            <a:r>
              <a:rPr lang="it-IT" sz="2400" b="1" dirty="0" smtClean="0"/>
              <a:t>10 giorni </a:t>
            </a:r>
            <a:r>
              <a:rPr lang="it-IT" sz="2400" dirty="0" smtClean="0"/>
              <a:t>dall’ultima esposizione con un </a:t>
            </a:r>
            <a:r>
              <a:rPr lang="it-IT" sz="2400" b="1" dirty="0" smtClean="0"/>
              <a:t>test antigenico o molecolare negativo </a:t>
            </a:r>
            <a:r>
              <a:rPr lang="it-IT" sz="2400" dirty="0" smtClean="0"/>
              <a:t>effettuato il decimo giorno.</a:t>
            </a:r>
            <a:endParaRPr lang="it-IT" sz="2400" dirty="0"/>
          </a:p>
        </p:txBody>
      </p:sp>
      <p:sp>
        <p:nvSpPr>
          <p:cNvPr id="4" name="Segnaposto numero diapositiva 3"/>
          <p:cNvSpPr>
            <a:spLocks noGrp="1"/>
          </p:cNvSpPr>
          <p:nvPr>
            <p:ph type="sldNum" sz="quarter" idx="12"/>
          </p:nvPr>
        </p:nvSpPr>
        <p:spPr>
          <a:xfrm>
            <a:off x="8429652" y="6305550"/>
            <a:ext cx="641196" cy="476250"/>
          </a:xfrm>
        </p:spPr>
        <p:txBody>
          <a:bodyPr/>
          <a:lstStyle/>
          <a:p>
            <a:fld id="{D2E57653-3E58-4892-A7ED-712530ACC680}" type="slidenum">
              <a:rPr kumimoji="0" lang="en-US" sz="2800" b="1" smtClean="0">
                <a:solidFill>
                  <a:schemeClr val="tx2"/>
                </a:solidFill>
              </a:rPr>
              <a:pPr/>
              <a:t>63</a:t>
            </a:fld>
            <a:endParaRPr kumimoji="0" lang="en-US" b="1" dirty="0">
              <a:solidFill>
                <a:schemeClr val="tx2"/>
              </a:solidFill>
            </a:endParaRPr>
          </a:p>
        </p:txBody>
      </p:sp>
      <p:sp>
        <p:nvSpPr>
          <p:cNvPr id="5" name="Segnaposto piè di pagina 4"/>
          <p:cNvSpPr>
            <a:spLocks noGrp="1"/>
          </p:cNvSpPr>
          <p:nvPr>
            <p:ph type="ftr" sz="quarter" idx="11"/>
          </p:nvPr>
        </p:nvSpPr>
        <p:spPr>
          <a:xfrm>
            <a:off x="1857356" y="6305550"/>
            <a:ext cx="6753244" cy="338160"/>
          </a:xfrm>
        </p:spPr>
        <p:txBody>
          <a:bodyPr/>
          <a:lstStyle/>
          <a:p>
            <a:pPr algn="ctr"/>
            <a:r>
              <a:rPr lang="it-IT" sz="1400" dirty="0">
                <a:solidFill>
                  <a:srgbClr val="C00000"/>
                </a:solidFill>
                <a:latin typeface="Arial Black" panose="020B0A04020102020204" pitchFamily="34" charset="0"/>
              </a:rPr>
              <a:t>USR LIGURIA –    ISTITUTO COMPRENSIVO PEGLI</a:t>
            </a:r>
            <a:endParaRPr lang="it-IT" sz="1400" dirty="0">
              <a:solidFill>
                <a:srgbClr val="C00000"/>
              </a:solidFill>
              <a:latin typeface="Arial Black" panose="020B0A04020102020204" pitchFamily="34" charset="0"/>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smtClean="0">
                <a:solidFill>
                  <a:srgbClr val="C00000"/>
                </a:solidFill>
              </a:rPr>
              <a:t>NOTA </a:t>
            </a:r>
            <a:r>
              <a:rPr lang="it-IT" dirty="0" err="1" smtClean="0">
                <a:solidFill>
                  <a:srgbClr val="C00000"/>
                </a:solidFill>
              </a:rPr>
              <a:t>DI</a:t>
            </a:r>
            <a:r>
              <a:rPr lang="it-IT" dirty="0" smtClean="0">
                <a:solidFill>
                  <a:srgbClr val="C00000"/>
                </a:solidFill>
              </a:rPr>
              <a:t> CHIARIMENTO</a:t>
            </a:r>
            <a:br>
              <a:rPr lang="it-IT" dirty="0" smtClean="0">
                <a:solidFill>
                  <a:srgbClr val="C00000"/>
                </a:solidFill>
              </a:rPr>
            </a:br>
            <a:r>
              <a:rPr lang="it-IT" dirty="0" smtClean="0">
                <a:solidFill>
                  <a:srgbClr val="C00000"/>
                </a:solidFill>
              </a:rPr>
              <a:t>sul DPCM 3 novembre 2020</a:t>
            </a:r>
            <a:endParaRPr lang="it-IT" dirty="0">
              <a:solidFill>
                <a:srgbClr val="C00000"/>
              </a:solidFill>
            </a:endParaRPr>
          </a:p>
        </p:txBody>
      </p:sp>
      <p:sp>
        <p:nvSpPr>
          <p:cNvPr id="3" name="Segnaposto contenuto 2"/>
          <p:cNvSpPr>
            <a:spLocks noGrp="1"/>
          </p:cNvSpPr>
          <p:nvPr>
            <p:ph idx="1"/>
          </p:nvPr>
        </p:nvSpPr>
        <p:spPr/>
        <p:txBody>
          <a:bodyPr>
            <a:normAutofit fontScale="92500" lnSpcReduction="10000"/>
          </a:bodyPr>
          <a:lstStyle/>
          <a:p>
            <a:pPr marL="82296" indent="0" algn="just" eaLnBrk="0" hangingPunct="0">
              <a:buNone/>
            </a:pPr>
            <a:r>
              <a:rPr lang="it-IT" sz="2400" dirty="0" smtClean="0">
                <a:solidFill>
                  <a:srgbClr val="0070C0"/>
                </a:solidFill>
              </a:rPr>
              <a:t>Nella circolare si raccomanda di:</a:t>
            </a:r>
          </a:p>
          <a:p>
            <a:pPr marL="82296" lvl="0" indent="0" algn="just" eaLnBrk="0" hangingPunct="0">
              <a:buNone/>
            </a:pPr>
            <a:r>
              <a:rPr lang="it-IT" sz="2400" dirty="0" smtClean="0"/>
              <a:t>eseguire il test molecolare a fine quarantena a tutte le persone che vivono o entrano in contatto regolarmente con soggetti fragili e/o a rischio di complicanze;</a:t>
            </a:r>
          </a:p>
          <a:p>
            <a:pPr marL="82296" lvl="0" indent="0" algn="just" eaLnBrk="0" hangingPunct="0">
              <a:buNone/>
            </a:pPr>
            <a:r>
              <a:rPr lang="it-IT" sz="2400" dirty="0" smtClean="0"/>
              <a:t>prevedere accessi al test differenziati per i bambini;</a:t>
            </a:r>
          </a:p>
          <a:p>
            <a:pPr marL="82296" lvl="0" indent="0" algn="just" eaLnBrk="0" hangingPunct="0">
              <a:buNone/>
            </a:pPr>
            <a:r>
              <a:rPr lang="it-IT" sz="2400" dirty="0" smtClean="0"/>
              <a:t>non prevedere quarantena né l’esecuzione di test diagnostici nei contatti stretti di contatti stretti di caso (ovvero non vi sia stato nessun contatto diretto con il caso confermato), a meno che il contatto stretto del caso non risulti successivamente positivo ad eventuali test diagnostici o nel caso in cui, in base al giudizio delle autorità sanitarie, si renda opportuno uno screening di comunità;</a:t>
            </a:r>
          </a:p>
          <a:p>
            <a:pPr marL="82296" lvl="0" indent="0" algn="just" eaLnBrk="0" hangingPunct="0">
              <a:buNone/>
            </a:pPr>
            <a:r>
              <a:rPr lang="it-IT" sz="2400" dirty="0" smtClean="0"/>
              <a:t>promuovere l’uso della </a:t>
            </a:r>
            <a:r>
              <a:rPr lang="it-IT" sz="2400" dirty="0" err="1" smtClean="0"/>
              <a:t>App</a:t>
            </a:r>
            <a:r>
              <a:rPr lang="it-IT" sz="2400" dirty="0" smtClean="0"/>
              <a:t> Immuni per supportare le attività di </a:t>
            </a:r>
            <a:r>
              <a:rPr lang="it-IT" sz="2400" dirty="0" err="1" smtClean="0"/>
              <a:t>contact</a:t>
            </a:r>
            <a:r>
              <a:rPr lang="it-IT" sz="2400" dirty="0" smtClean="0"/>
              <a:t> </a:t>
            </a:r>
            <a:r>
              <a:rPr lang="it-IT" sz="2400" dirty="0" err="1" smtClean="0"/>
              <a:t>tracing</a:t>
            </a:r>
            <a:r>
              <a:rPr lang="it-IT" sz="2400" dirty="0" smtClean="0"/>
              <a:t>.</a:t>
            </a:r>
            <a:endParaRPr lang="it-IT" sz="2400" dirty="0"/>
          </a:p>
        </p:txBody>
      </p:sp>
      <p:sp>
        <p:nvSpPr>
          <p:cNvPr id="4" name="Segnaposto numero diapositiva 3"/>
          <p:cNvSpPr>
            <a:spLocks noGrp="1"/>
          </p:cNvSpPr>
          <p:nvPr>
            <p:ph type="sldNum" sz="quarter" idx="12"/>
          </p:nvPr>
        </p:nvSpPr>
        <p:spPr>
          <a:xfrm>
            <a:off x="8429652" y="6305550"/>
            <a:ext cx="641196" cy="476250"/>
          </a:xfrm>
        </p:spPr>
        <p:txBody>
          <a:bodyPr/>
          <a:lstStyle/>
          <a:p>
            <a:fld id="{D2E57653-3E58-4892-A7ED-712530ACC680}" type="slidenum">
              <a:rPr kumimoji="0" lang="en-US" sz="2800" b="1" smtClean="0">
                <a:solidFill>
                  <a:schemeClr val="tx2"/>
                </a:solidFill>
              </a:rPr>
              <a:pPr/>
              <a:t>64</a:t>
            </a:fld>
            <a:endParaRPr kumimoji="0" lang="en-US" b="1" dirty="0">
              <a:solidFill>
                <a:schemeClr val="tx2"/>
              </a:solidFill>
            </a:endParaRPr>
          </a:p>
        </p:txBody>
      </p:sp>
      <p:sp>
        <p:nvSpPr>
          <p:cNvPr id="5" name="Segnaposto piè di pagina 4"/>
          <p:cNvSpPr>
            <a:spLocks noGrp="1"/>
          </p:cNvSpPr>
          <p:nvPr>
            <p:ph type="ftr" sz="quarter" idx="11"/>
          </p:nvPr>
        </p:nvSpPr>
        <p:spPr>
          <a:xfrm>
            <a:off x="1857356" y="6305550"/>
            <a:ext cx="6753244" cy="338160"/>
          </a:xfrm>
        </p:spPr>
        <p:txBody>
          <a:bodyPr/>
          <a:lstStyle/>
          <a:p>
            <a:pPr algn="ctr"/>
            <a:r>
              <a:rPr lang="it-IT" sz="1400" dirty="0">
                <a:solidFill>
                  <a:srgbClr val="C00000"/>
                </a:solidFill>
                <a:latin typeface="Arial Black" panose="020B0A04020102020204" pitchFamily="34" charset="0"/>
              </a:rPr>
              <a:t>USR LIGURIA –    ISTITUTO COMPRENSIVO PEGLI</a:t>
            </a:r>
            <a:endParaRPr lang="it-IT" sz="1400" dirty="0">
              <a:solidFill>
                <a:srgbClr val="C00000"/>
              </a:solidFill>
              <a:latin typeface="Arial Black" panose="020B0A04020102020204" pitchFamily="34" charset="0"/>
            </a:endParaRP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smtClean="0">
                <a:solidFill>
                  <a:srgbClr val="C00000"/>
                </a:solidFill>
              </a:rPr>
              <a:t>NOTA </a:t>
            </a:r>
            <a:r>
              <a:rPr lang="it-IT" dirty="0" err="1" smtClean="0">
                <a:solidFill>
                  <a:srgbClr val="C00000"/>
                </a:solidFill>
              </a:rPr>
              <a:t>DI</a:t>
            </a:r>
            <a:r>
              <a:rPr lang="it-IT" dirty="0" smtClean="0">
                <a:solidFill>
                  <a:srgbClr val="C00000"/>
                </a:solidFill>
              </a:rPr>
              <a:t> CHIARIMENTO</a:t>
            </a:r>
            <a:br>
              <a:rPr lang="it-IT" dirty="0" smtClean="0">
                <a:solidFill>
                  <a:srgbClr val="C00000"/>
                </a:solidFill>
              </a:rPr>
            </a:br>
            <a:r>
              <a:rPr lang="it-IT" dirty="0" smtClean="0">
                <a:solidFill>
                  <a:srgbClr val="C00000"/>
                </a:solidFill>
              </a:rPr>
              <a:t>sul DPCM 3 novembre 2020</a:t>
            </a:r>
            <a:endParaRPr lang="it-IT" dirty="0">
              <a:solidFill>
                <a:srgbClr val="C00000"/>
              </a:solidFill>
            </a:endParaRPr>
          </a:p>
        </p:txBody>
      </p:sp>
      <p:sp>
        <p:nvSpPr>
          <p:cNvPr id="3" name="Segnaposto contenuto 2"/>
          <p:cNvSpPr>
            <a:spLocks noGrp="1"/>
          </p:cNvSpPr>
          <p:nvPr>
            <p:ph idx="1"/>
          </p:nvPr>
        </p:nvSpPr>
        <p:spPr/>
        <p:txBody>
          <a:bodyPr>
            <a:normAutofit fontScale="85000" lnSpcReduction="10000"/>
          </a:bodyPr>
          <a:lstStyle/>
          <a:p>
            <a:pPr eaLnBrk="0" hangingPunct="0">
              <a:buNone/>
            </a:pPr>
            <a:r>
              <a:rPr lang="it-IT" sz="2400" b="1" dirty="0" smtClean="0">
                <a:solidFill>
                  <a:srgbClr val="0070C0"/>
                </a:solidFill>
              </a:rPr>
              <a:t>Quarantena, sorveglianza attiva, isolamento: le differenze</a:t>
            </a:r>
          </a:p>
          <a:p>
            <a:pPr marL="82296" indent="0" algn="just" eaLnBrk="0" hangingPunct="0">
              <a:buNone/>
            </a:pPr>
            <a:r>
              <a:rPr lang="it-IT" sz="2400" dirty="0" smtClean="0"/>
              <a:t>Quarantena e isolamento sono importanti misure di salute pubblica attuate per evitare l’insorgenza di ulteriori casi secondari dovuti a trasmissione di SARS-CoV-2 e per evitare di sovraccaricare il sistema ospedaliero.</a:t>
            </a:r>
          </a:p>
          <a:p>
            <a:pPr marL="82296" indent="0" algn="just" eaLnBrk="0" hangingPunct="0">
              <a:buNone/>
            </a:pPr>
            <a:r>
              <a:rPr lang="it-IT" sz="2400" dirty="0" smtClean="0"/>
              <a:t>La </a:t>
            </a:r>
            <a:r>
              <a:rPr lang="it-IT" sz="2400" b="1" dirty="0" smtClean="0"/>
              <a:t>quarantena </a:t>
            </a:r>
            <a:r>
              <a:rPr lang="it-IT" sz="2400" dirty="0" smtClean="0"/>
              <a:t>si attua ad una persona sana (contatto stretto) che è stata esposta ad un caso COVID-19, con l’obiettivo di monitorare i sintomi e assicurare l’identificazione precoce dei casi.</a:t>
            </a:r>
          </a:p>
          <a:p>
            <a:pPr marL="82296" indent="0" algn="just" eaLnBrk="0" hangingPunct="0">
              <a:buNone/>
            </a:pPr>
            <a:r>
              <a:rPr lang="it-IT" sz="2400" dirty="0" smtClean="0"/>
              <a:t>L’</a:t>
            </a:r>
            <a:r>
              <a:rPr lang="it-IT" sz="2400" b="1" dirty="0" smtClean="0"/>
              <a:t>isolamento </a:t>
            </a:r>
            <a:r>
              <a:rPr lang="it-IT" sz="2400" dirty="0" smtClean="0"/>
              <a:t>consiste nel separare quanto più possibile le persone affette da COVID-19 da quelle sane al fine di prevenire la diffusione dell’infezione, durante il periodo di trasmissibilità.</a:t>
            </a:r>
          </a:p>
          <a:p>
            <a:pPr marL="82296" indent="0" algn="just" eaLnBrk="0" hangingPunct="0">
              <a:buNone/>
            </a:pPr>
            <a:r>
              <a:rPr lang="it-IT" sz="2400" dirty="0" smtClean="0"/>
              <a:t>La </a:t>
            </a:r>
            <a:r>
              <a:rPr lang="it-IT" sz="2400" b="1" dirty="0" smtClean="0"/>
              <a:t>sorveglianza attiva </a:t>
            </a:r>
            <a:r>
              <a:rPr lang="it-IT" sz="2400" dirty="0" smtClean="0"/>
              <a:t>è una misura durante la quale l'operatore di sanità pubblica provvede a contattare quotidianamente, per avere notizie sulle condizioni di salute, la persona in sorveglianza.</a:t>
            </a:r>
            <a:endParaRPr lang="it-IT" sz="2400" dirty="0"/>
          </a:p>
        </p:txBody>
      </p:sp>
      <p:sp>
        <p:nvSpPr>
          <p:cNvPr id="4" name="Segnaposto numero diapositiva 3"/>
          <p:cNvSpPr>
            <a:spLocks noGrp="1"/>
          </p:cNvSpPr>
          <p:nvPr>
            <p:ph type="sldNum" sz="quarter" idx="12"/>
          </p:nvPr>
        </p:nvSpPr>
        <p:spPr>
          <a:xfrm>
            <a:off x="8429652" y="6305550"/>
            <a:ext cx="641196" cy="476250"/>
          </a:xfrm>
        </p:spPr>
        <p:txBody>
          <a:bodyPr/>
          <a:lstStyle/>
          <a:p>
            <a:fld id="{D2E57653-3E58-4892-A7ED-712530ACC680}" type="slidenum">
              <a:rPr kumimoji="0" lang="en-US" sz="2800" b="1" smtClean="0">
                <a:solidFill>
                  <a:schemeClr val="tx2"/>
                </a:solidFill>
              </a:rPr>
              <a:pPr/>
              <a:t>65</a:t>
            </a:fld>
            <a:endParaRPr kumimoji="0" lang="en-US" b="1" dirty="0">
              <a:solidFill>
                <a:schemeClr val="tx2"/>
              </a:solidFill>
            </a:endParaRPr>
          </a:p>
        </p:txBody>
      </p:sp>
      <p:sp>
        <p:nvSpPr>
          <p:cNvPr id="5" name="Segnaposto piè di pagina 4"/>
          <p:cNvSpPr>
            <a:spLocks noGrp="1"/>
          </p:cNvSpPr>
          <p:nvPr>
            <p:ph type="ftr" sz="quarter" idx="11"/>
          </p:nvPr>
        </p:nvSpPr>
        <p:spPr>
          <a:xfrm>
            <a:off x="1857356" y="6305550"/>
            <a:ext cx="6753244" cy="338160"/>
          </a:xfrm>
        </p:spPr>
        <p:txBody>
          <a:bodyPr/>
          <a:lstStyle/>
          <a:p>
            <a:pPr algn="ctr"/>
            <a:r>
              <a:rPr lang="it-IT" sz="1400" dirty="0">
                <a:solidFill>
                  <a:srgbClr val="C00000"/>
                </a:solidFill>
                <a:latin typeface="Arial Black" panose="020B0A04020102020204" pitchFamily="34" charset="0"/>
              </a:rPr>
              <a:t>USR LIGURIA –    ISTITUTO COMPRENSIVO PEGLI</a:t>
            </a:r>
            <a:endParaRPr lang="it-IT" sz="1400" dirty="0">
              <a:solidFill>
                <a:srgbClr val="C00000"/>
              </a:solidFill>
              <a:latin typeface="Arial Black" panose="020B0A04020102020204" pitchFamily="34" charset="0"/>
            </a:endParaRP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smtClean="0">
                <a:solidFill>
                  <a:srgbClr val="C00000"/>
                </a:solidFill>
              </a:rPr>
              <a:t>NOTA </a:t>
            </a:r>
            <a:r>
              <a:rPr lang="it-IT" dirty="0" err="1" smtClean="0">
                <a:solidFill>
                  <a:srgbClr val="C00000"/>
                </a:solidFill>
              </a:rPr>
              <a:t>DI</a:t>
            </a:r>
            <a:r>
              <a:rPr lang="it-IT" dirty="0" smtClean="0">
                <a:solidFill>
                  <a:srgbClr val="C00000"/>
                </a:solidFill>
              </a:rPr>
              <a:t> CHIARIMENTO</a:t>
            </a:r>
            <a:br>
              <a:rPr lang="it-IT" dirty="0" smtClean="0">
                <a:solidFill>
                  <a:srgbClr val="C00000"/>
                </a:solidFill>
              </a:rPr>
            </a:br>
            <a:r>
              <a:rPr lang="it-IT" dirty="0" smtClean="0">
                <a:solidFill>
                  <a:srgbClr val="C00000"/>
                </a:solidFill>
              </a:rPr>
              <a:t>sul DPCM 3 novembre 2020</a:t>
            </a:r>
            <a:endParaRPr lang="it-IT" dirty="0">
              <a:solidFill>
                <a:srgbClr val="C00000"/>
              </a:solidFill>
            </a:endParaRPr>
          </a:p>
        </p:txBody>
      </p:sp>
      <p:sp>
        <p:nvSpPr>
          <p:cNvPr id="3" name="Segnaposto contenuto 2"/>
          <p:cNvSpPr>
            <a:spLocks noGrp="1"/>
          </p:cNvSpPr>
          <p:nvPr>
            <p:ph idx="1"/>
          </p:nvPr>
        </p:nvSpPr>
        <p:spPr>
          <a:xfrm>
            <a:off x="1408383" y="1417638"/>
            <a:ext cx="7498080" cy="4800600"/>
          </a:xfrm>
        </p:spPr>
        <p:txBody>
          <a:bodyPr>
            <a:normAutofit fontScale="92500" lnSpcReduction="10000"/>
          </a:bodyPr>
          <a:lstStyle/>
          <a:p>
            <a:pPr marL="9525" indent="-9525" eaLnBrk="0" hangingPunct="0">
              <a:buNone/>
            </a:pPr>
            <a:r>
              <a:rPr lang="it-IT" sz="2400" b="1" dirty="0" smtClean="0">
                <a:solidFill>
                  <a:srgbClr val="0070C0"/>
                </a:solidFill>
              </a:rPr>
              <a:t>COSA FARE AL TERMINE DELLA QUARANTENA PER RIENTRARE AL LAVORO</a:t>
            </a:r>
          </a:p>
          <a:p>
            <a:pPr marL="82296" indent="0" algn="just" eaLnBrk="0" hangingPunct="0">
              <a:buNone/>
            </a:pPr>
            <a:r>
              <a:rPr lang="it-IT" sz="2400" dirty="0" smtClean="0">
                <a:solidFill>
                  <a:schemeClr val="tx2"/>
                </a:solidFill>
              </a:rPr>
              <a:t>Al termine del periodo di quarantena, se non sono comparsi sintomi, la persona può rientrare al lavoro ed il periodo di assenza risulta coperto dal certificato.</a:t>
            </a:r>
          </a:p>
          <a:p>
            <a:pPr marL="82296" indent="0" algn="just" eaLnBrk="0" hangingPunct="0">
              <a:buNone/>
            </a:pPr>
            <a:r>
              <a:rPr lang="it-IT" sz="2400" dirty="0" smtClean="0">
                <a:solidFill>
                  <a:schemeClr val="tx2"/>
                </a:solidFill>
              </a:rPr>
              <a:t>Qualora durante il periodo di quarantena la persona dovesse sviluppare sintomi, il Dipartimento di Sanità Pubblica, che si occupa della sorveglianza sanitaria, provvederà all’esecuzione del tampone per la ricerca di SARS-CoV-2.</a:t>
            </a:r>
          </a:p>
          <a:p>
            <a:pPr marL="82296" indent="0" algn="just" eaLnBrk="0" hangingPunct="0">
              <a:buNone/>
            </a:pPr>
            <a:r>
              <a:rPr lang="it-IT" sz="2400" dirty="0" smtClean="0">
                <a:solidFill>
                  <a:schemeClr val="tx2"/>
                </a:solidFill>
              </a:rPr>
              <a:t>In caso di esito positivo dello stesso bisognerà attendere la guarigione clinica ed eseguire un test molecolare dopo almeno 3 giorni senza sintomi.</a:t>
            </a:r>
          </a:p>
          <a:p>
            <a:pPr marL="82296" indent="0" algn="just" eaLnBrk="0" hangingPunct="0">
              <a:buNone/>
            </a:pPr>
            <a:r>
              <a:rPr lang="it-IT" sz="2400" dirty="0" smtClean="0">
                <a:solidFill>
                  <a:schemeClr val="tx2"/>
                </a:solidFill>
              </a:rPr>
              <a:t>Se il test molecolare risulterà negativo la persona potrà tornare al lavoro, altrimenti proseguirà l’isolamento.</a:t>
            </a:r>
            <a:endParaRPr lang="it-IT" sz="2400" dirty="0">
              <a:solidFill>
                <a:schemeClr val="tx2"/>
              </a:solidFill>
            </a:endParaRPr>
          </a:p>
        </p:txBody>
      </p:sp>
      <p:sp>
        <p:nvSpPr>
          <p:cNvPr id="4" name="Segnaposto numero diapositiva 3"/>
          <p:cNvSpPr>
            <a:spLocks noGrp="1"/>
          </p:cNvSpPr>
          <p:nvPr>
            <p:ph type="sldNum" sz="quarter" idx="12"/>
          </p:nvPr>
        </p:nvSpPr>
        <p:spPr>
          <a:xfrm>
            <a:off x="8429652" y="6305550"/>
            <a:ext cx="641196" cy="476250"/>
          </a:xfrm>
        </p:spPr>
        <p:txBody>
          <a:bodyPr/>
          <a:lstStyle/>
          <a:p>
            <a:fld id="{D2E57653-3E58-4892-A7ED-712530ACC680}" type="slidenum">
              <a:rPr kumimoji="0" lang="en-US" sz="2800" b="1" smtClean="0">
                <a:solidFill>
                  <a:schemeClr val="tx2"/>
                </a:solidFill>
              </a:rPr>
              <a:pPr/>
              <a:t>66</a:t>
            </a:fld>
            <a:endParaRPr kumimoji="0" lang="en-US" b="1" dirty="0">
              <a:solidFill>
                <a:schemeClr val="tx2"/>
              </a:solidFill>
            </a:endParaRPr>
          </a:p>
        </p:txBody>
      </p:sp>
      <p:sp>
        <p:nvSpPr>
          <p:cNvPr id="5" name="Segnaposto piè di pagina 4"/>
          <p:cNvSpPr>
            <a:spLocks noGrp="1"/>
          </p:cNvSpPr>
          <p:nvPr>
            <p:ph type="ftr" sz="quarter" idx="11"/>
          </p:nvPr>
        </p:nvSpPr>
        <p:spPr>
          <a:xfrm>
            <a:off x="1857356" y="6305550"/>
            <a:ext cx="6753244" cy="338160"/>
          </a:xfrm>
        </p:spPr>
        <p:txBody>
          <a:bodyPr/>
          <a:lstStyle/>
          <a:p>
            <a:pPr algn="ctr"/>
            <a:r>
              <a:rPr lang="it-IT" sz="1400" dirty="0">
                <a:solidFill>
                  <a:srgbClr val="C00000"/>
                </a:solidFill>
                <a:latin typeface="Arial Black" panose="020B0A04020102020204" pitchFamily="34" charset="0"/>
              </a:rPr>
              <a:t>USR LIGURIA –    ISTITUTO COMPRENSIVO PEGLI</a:t>
            </a:r>
            <a:endParaRPr lang="it-IT" sz="1400" dirty="0">
              <a:solidFill>
                <a:srgbClr val="C00000"/>
              </a:solidFill>
              <a:latin typeface="Arial Black" panose="020B0A04020102020204" pitchFamily="34" charset="0"/>
            </a:endParaRP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smtClean="0">
                <a:solidFill>
                  <a:srgbClr val="C00000"/>
                </a:solidFill>
              </a:rPr>
              <a:t>NOTA </a:t>
            </a:r>
            <a:r>
              <a:rPr lang="it-IT" dirty="0" err="1" smtClean="0">
                <a:solidFill>
                  <a:srgbClr val="C00000"/>
                </a:solidFill>
              </a:rPr>
              <a:t>DI</a:t>
            </a:r>
            <a:r>
              <a:rPr lang="it-IT" dirty="0" smtClean="0">
                <a:solidFill>
                  <a:srgbClr val="C00000"/>
                </a:solidFill>
              </a:rPr>
              <a:t> CHIARIMENTO</a:t>
            </a:r>
            <a:br>
              <a:rPr lang="it-IT" dirty="0" smtClean="0">
                <a:solidFill>
                  <a:srgbClr val="C00000"/>
                </a:solidFill>
              </a:rPr>
            </a:br>
            <a:r>
              <a:rPr lang="it-IT" dirty="0" smtClean="0">
                <a:solidFill>
                  <a:srgbClr val="C00000"/>
                </a:solidFill>
              </a:rPr>
              <a:t>sul DPCM 3 novembre 2020</a:t>
            </a:r>
            <a:endParaRPr lang="it-IT" dirty="0">
              <a:solidFill>
                <a:srgbClr val="C00000"/>
              </a:solidFill>
            </a:endParaRPr>
          </a:p>
        </p:txBody>
      </p:sp>
      <p:sp>
        <p:nvSpPr>
          <p:cNvPr id="3" name="Segnaposto contenuto 2"/>
          <p:cNvSpPr>
            <a:spLocks noGrp="1"/>
          </p:cNvSpPr>
          <p:nvPr>
            <p:ph idx="1"/>
          </p:nvPr>
        </p:nvSpPr>
        <p:spPr>
          <a:xfrm>
            <a:off x="971600" y="1460983"/>
            <a:ext cx="7962088" cy="4800600"/>
          </a:xfrm>
        </p:spPr>
        <p:txBody>
          <a:bodyPr>
            <a:normAutofit/>
          </a:bodyPr>
          <a:lstStyle/>
          <a:p>
            <a:pPr marL="82296" indent="0" algn="just" eaLnBrk="0" hangingPunct="0">
              <a:buNone/>
            </a:pPr>
            <a:endParaRPr lang="it-IT" sz="2400" dirty="0" smtClean="0">
              <a:solidFill>
                <a:schemeClr val="tx2"/>
              </a:solidFill>
            </a:endParaRPr>
          </a:p>
          <a:p>
            <a:pPr marL="82296" indent="0" algn="just" eaLnBrk="0" hangingPunct="0">
              <a:buNone/>
            </a:pPr>
            <a:r>
              <a:rPr lang="it-IT" sz="2400" dirty="0" smtClean="0">
                <a:solidFill>
                  <a:schemeClr val="tx2"/>
                </a:solidFill>
              </a:rPr>
              <a:t>Ai sensi del decreto-legge 17 marzo 2020, n. 18, articolo 87, “</a:t>
            </a:r>
            <a:r>
              <a:rPr lang="it-IT" sz="2400" i="1" dirty="0" smtClean="0">
                <a:solidFill>
                  <a:schemeClr val="tx2"/>
                </a:solidFill>
              </a:rPr>
              <a:t>il periodo trascorso in malattia o in quarantena con sorveglianza attiva, o in permanenza domiciliare fiduciaria con sorveglianza attiva, dai dipendenti delle amministrazioni di cui all'articolo 1, comma 2, del decreto legislativo 30 marzo 2001, n. 165, dovuta al COVID-19, è equiparato al periodo di </a:t>
            </a:r>
            <a:r>
              <a:rPr lang="it-IT" sz="2400" b="1" i="1" dirty="0" smtClean="0">
                <a:solidFill>
                  <a:schemeClr val="tx2"/>
                </a:solidFill>
              </a:rPr>
              <a:t>ricovero ospedaliero e non è computabile ai fini del periodo di comporto</a:t>
            </a:r>
            <a:r>
              <a:rPr lang="it-IT" sz="2400" i="1" dirty="0" smtClean="0">
                <a:solidFill>
                  <a:schemeClr val="tx2"/>
                </a:solidFill>
              </a:rPr>
              <a:t>. Fino alla cessazione dello stato di emergenza epidemiologica da COVID-2019, […] il lavoro agile è una delle modalità ordinarie di svolgimento della prestazione lavorativa nelle pubbliche amministrazioni […]</a:t>
            </a:r>
            <a:r>
              <a:rPr lang="it-IT" sz="2400" dirty="0" smtClean="0">
                <a:solidFill>
                  <a:schemeClr val="tx2"/>
                </a:solidFill>
              </a:rPr>
              <a:t>”.</a:t>
            </a:r>
            <a:endParaRPr lang="it-IT" sz="2400" dirty="0">
              <a:solidFill>
                <a:schemeClr val="tx2"/>
              </a:solidFill>
            </a:endParaRPr>
          </a:p>
        </p:txBody>
      </p:sp>
      <p:sp>
        <p:nvSpPr>
          <p:cNvPr id="4" name="Segnaposto numero diapositiva 3"/>
          <p:cNvSpPr>
            <a:spLocks noGrp="1"/>
          </p:cNvSpPr>
          <p:nvPr>
            <p:ph type="sldNum" sz="quarter" idx="12"/>
          </p:nvPr>
        </p:nvSpPr>
        <p:spPr>
          <a:xfrm>
            <a:off x="8429652" y="6305550"/>
            <a:ext cx="641196" cy="476250"/>
          </a:xfrm>
        </p:spPr>
        <p:txBody>
          <a:bodyPr/>
          <a:lstStyle/>
          <a:p>
            <a:fld id="{D2E57653-3E58-4892-A7ED-712530ACC680}" type="slidenum">
              <a:rPr kumimoji="0" lang="en-US" sz="2800" b="1" smtClean="0">
                <a:solidFill>
                  <a:schemeClr val="tx2"/>
                </a:solidFill>
              </a:rPr>
              <a:pPr/>
              <a:t>67</a:t>
            </a:fld>
            <a:endParaRPr kumimoji="0" lang="en-US" b="1" dirty="0">
              <a:solidFill>
                <a:schemeClr val="tx2"/>
              </a:solidFill>
            </a:endParaRPr>
          </a:p>
        </p:txBody>
      </p:sp>
      <p:sp>
        <p:nvSpPr>
          <p:cNvPr id="5" name="Segnaposto piè di pagina 4"/>
          <p:cNvSpPr>
            <a:spLocks noGrp="1"/>
          </p:cNvSpPr>
          <p:nvPr>
            <p:ph type="ftr" sz="quarter" idx="11"/>
          </p:nvPr>
        </p:nvSpPr>
        <p:spPr>
          <a:xfrm>
            <a:off x="1857356" y="6305550"/>
            <a:ext cx="6753244" cy="338160"/>
          </a:xfrm>
        </p:spPr>
        <p:txBody>
          <a:bodyPr/>
          <a:lstStyle/>
          <a:p>
            <a:pPr algn="ctr"/>
            <a:r>
              <a:rPr lang="it-IT" sz="1400" dirty="0">
                <a:solidFill>
                  <a:srgbClr val="C00000"/>
                </a:solidFill>
                <a:latin typeface="Arial Black" panose="020B0A04020102020204" pitchFamily="34" charset="0"/>
              </a:rPr>
              <a:t>USR LIGURIA –    ISTITUTO COMPRENSIVO PEGLI</a:t>
            </a:r>
            <a:endParaRPr lang="it-IT" sz="1400" dirty="0">
              <a:solidFill>
                <a:srgbClr val="C00000"/>
              </a:solidFill>
              <a:latin typeface="Arial Black" panose="020B0A04020102020204" pitchFamily="34" charset="0"/>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smtClean="0">
                <a:solidFill>
                  <a:srgbClr val="C00000"/>
                </a:solidFill>
              </a:rPr>
              <a:t>NOTA </a:t>
            </a:r>
            <a:r>
              <a:rPr lang="it-IT" dirty="0" err="1" smtClean="0">
                <a:solidFill>
                  <a:srgbClr val="C00000"/>
                </a:solidFill>
              </a:rPr>
              <a:t>DI</a:t>
            </a:r>
            <a:r>
              <a:rPr lang="it-IT" dirty="0" smtClean="0">
                <a:solidFill>
                  <a:srgbClr val="C00000"/>
                </a:solidFill>
              </a:rPr>
              <a:t> CHIARIMENTO</a:t>
            </a:r>
            <a:br>
              <a:rPr lang="it-IT" dirty="0" smtClean="0">
                <a:solidFill>
                  <a:srgbClr val="C00000"/>
                </a:solidFill>
              </a:rPr>
            </a:br>
            <a:r>
              <a:rPr lang="it-IT" dirty="0" smtClean="0">
                <a:solidFill>
                  <a:srgbClr val="C00000"/>
                </a:solidFill>
              </a:rPr>
              <a:t>sul DPCM 3 novembre 2020</a:t>
            </a:r>
            <a:endParaRPr lang="it-IT" dirty="0">
              <a:solidFill>
                <a:srgbClr val="C00000"/>
              </a:solidFill>
            </a:endParaRPr>
          </a:p>
        </p:txBody>
      </p:sp>
      <p:sp>
        <p:nvSpPr>
          <p:cNvPr id="3" name="Segnaposto contenuto 2"/>
          <p:cNvSpPr>
            <a:spLocks noGrp="1"/>
          </p:cNvSpPr>
          <p:nvPr>
            <p:ph idx="1"/>
          </p:nvPr>
        </p:nvSpPr>
        <p:spPr>
          <a:xfrm>
            <a:off x="971600" y="1447800"/>
            <a:ext cx="7962088" cy="4800600"/>
          </a:xfrm>
        </p:spPr>
        <p:txBody>
          <a:bodyPr>
            <a:normAutofit lnSpcReduction="10000"/>
          </a:bodyPr>
          <a:lstStyle/>
          <a:p>
            <a:pPr marL="82296" indent="0" algn="just" eaLnBrk="0" hangingPunct="0">
              <a:buNone/>
            </a:pPr>
            <a:r>
              <a:rPr lang="it-IT" sz="2400" dirty="0" smtClean="0">
                <a:solidFill>
                  <a:schemeClr val="tx2"/>
                </a:solidFill>
              </a:rPr>
              <a:t>Anche l’INPS, con messaggio del 9 ottobre 2020, n. 3653, ha evidenziato che lo stato di quarantena “</a:t>
            </a:r>
            <a:r>
              <a:rPr lang="it-IT" sz="2400" b="1" dirty="0" smtClean="0">
                <a:solidFill>
                  <a:srgbClr val="0070C0"/>
                </a:solidFill>
              </a:rPr>
              <a:t>non configura un’incapacità temporanea al lavoro per una patologia in fase acuta tale da impedire in assoluto lo svolgimento dell’attività lavorativa</a:t>
            </a:r>
            <a:r>
              <a:rPr lang="it-IT" sz="2400" dirty="0" smtClean="0">
                <a:solidFill>
                  <a:srgbClr val="0070C0"/>
                </a:solidFill>
              </a:rPr>
              <a:t>”.</a:t>
            </a:r>
          </a:p>
          <a:p>
            <a:pPr marL="82296" indent="0" algn="just" eaLnBrk="0" hangingPunct="0">
              <a:buNone/>
            </a:pPr>
            <a:r>
              <a:rPr lang="it-IT" sz="2400" dirty="0" smtClean="0">
                <a:solidFill>
                  <a:schemeClr val="tx2"/>
                </a:solidFill>
              </a:rPr>
              <a:t>Seppure la nota si riferisca al settore privato, individua uno stato inequivocabile che riguarda la persona del lavoratore.</a:t>
            </a:r>
          </a:p>
          <a:p>
            <a:pPr marL="82296" indent="0" algn="just" eaLnBrk="0" hangingPunct="0">
              <a:buNone/>
            </a:pPr>
            <a:r>
              <a:rPr lang="it-IT" sz="2400" dirty="0" smtClean="0">
                <a:solidFill>
                  <a:schemeClr val="tx2"/>
                </a:solidFill>
              </a:rPr>
              <a:t>Quindi, </a:t>
            </a:r>
            <a:r>
              <a:rPr lang="it-IT" sz="2400" b="1" dirty="0" smtClean="0">
                <a:solidFill>
                  <a:srgbClr val="0070C0"/>
                </a:solidFill>
              </a:rPr>
              <a:t>fino all’eventuale manifestarsi dei sintomi della malattia, benché il periodo di quarantena sia equiparato al ricovero ospedaliero, il lavoratore non è da ritenersi incapace temporaneamente al lavoro ed è dunque in grado di espletare la propria attività professionale in forme diverse</a:t>
            </a:r>
            <a:r>
              <a:rPr lang="it-IT" sz="2400" dirty="0" smtClean="0">
                <a:solidFill>
                  <a:srgbClr val="0070C0"/>
                </a:solidFill>
              </a:rPr>
              <a:t>.</a:t>
            </a:r>
            <a:endParaRPr lang="it-IT" sz="2400" b="1" dirty="0">
              <a:solidFill>
                <a:srgbClr val="0070C0"/>
              </a:solidFill>
            </a:endParaRPr>
          </a:p>
        </p:txBody>
      </p:sp>
      <p:sp>
        <p:nvSpPr>
          <p:cNvPr id="4" name="Segnaposto numero diapositiva 3"/>
          <p:cNvSpPr>
            <a:spLocks noGrp="1"/>
          </p:cNvSpPr>
          <p:nvPr>
            <p:ph type="sldNum" sz="quarter" idx="12"/>
          </p:nvPr>
        </p:nvSpPr>
        <p:spPr>
          <a:xfrm>
            <a:off x="8429652" y="6305550"/>
            <a:ext cx="641196" cy="476250"/>
          </a:xfrm>
        </p:spPr>
        <p:txBody>
          <a:bodyPr/>
          <a:lstStyle/>
          <a:p>
            <a:fld id="{D2E57653-3E58-4892-A7ED-712530ACC680}" type="slidenum">
              <a:rPr kumimoji="0" lang="en-US" sz="2800" b="1" smtClean="0">
                <a:solidFill>
                  <a:schemeClr val="tx2"/>
                </a:solidFill>
              </a:rPr>
              <a:pPr/>
              <a:t>68</a:t>
            </a:fld>
            <a:endParaRPr kumimoji="0" lang="en-US" b="1" dirty="0">
              <a:solidFill>
                <a:schemeClr val="tx2"/>
              </a:solidFill>
            </a:endParaRPr>
          </a:p>
        </p:txBody>
      </p:sp>
      <p:sp>
        <p:nvSpPr>
          <p:cNvPr id="5" name="Segnaposto piè di pagina 4"/>
          <p:cNvSpPr>
            <a:spLocks noGrp="1"/>
          </p:cNvSpPr>
          <p:nvPr>
            <p:ph type="ftr" sz="quarter" idx="11"/>
          </p:nvPr>
        </p:nvSpPr>
        <p:spPr>
          <a:xfrm>
            <a:off x="1857356" y="6305550"/>
            <a:ext cx="6753244" cy="338160"/>
          </a:xfrm>
        </p:spPr>
        <p:txBody>
          <a:bodyPr/>
          <a:lstStyle/>
          <a:p>
            <a:pPr algn="ctr"/>
            <a:r>
              <a:rPr lang="it-IT" sz="1400" dirty="0">
                <a:solidFill>
                  <a:srgbClr val="C00000"/>
                </a:solidFill>
                <a:latin typeface="Arial Black" panose="020B0A04020102020204" pitchFamily="34" charset="0"/>
              </a:rPr>
              <a:t>USR LIGURIA –    ISTITUTO COMPRENSIVO PEGLI</a:t>
            </a:r>
            <a:endParaRPr lang="it-IT" sz="1400" dirty="0">
              <a:solidFill>
                <a:srgbClr val="C00000"/>
              </a:solidFill>
              <a:latin typeface="Arial Black" panose="020B0A04020102020204" pitchFamily="34" charset="0"/>
            </a:endParaRP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smtClean="0">
                <a:solidFill>
                  <a:srgbClr val="C00000"/>
                </a:solidFill>
              </a:rPr>
              <a:t>NOTA </a:t>
            </a:r>
            <a:r>
              <a:rPr lang="it-IT" dirty="0" err="1" smtClean="0">
                <a:solidFill>
                  <a:srgbClr val="C00000"/>
                </a:solidFill>
              </a:rPr>
              <a:t>DI</a:t>
            </a:r>
            <a:r>
              <a:rPr lang="it-IT" dirty="0" smtClean="0">
                <a:solidFill>
                  <a:srgbClr val="C00000"/>
                </a:solidFill>
              </a:rPr>
              <a:t> CHIARIMENTO</a:t>
            </a:r>
            <a:br>
              <a:rPr lang="it-IT" dirty="0" smtClean="0">
                <a:solidFill>
                  <a:srgbClr val="C00000"/>
                </a:solidFill>
              </a:rPr>
            </a:br>
            <a:r>
              <a:rPr lang="it-IT" dirty="0" smtClean="0">
                <a:solidFill>
                  <a:srgbClr val="C00000"/>
                </a:solidFill>
              </a:rPr>
              <a:t>sul DPCM 3 novembre 2020</a:t>
            </a:r>
            <a:endParaRPr lang="it-IT" dirty="0">
              <a:solidFill>
                <a:srgbClr val="C00000"/>
              </a:solidFill>
            </a:endParaRPr>
          </a:p>
        </p:txBody>
      </p:sp>
      <p:sp>
        <p:nvSpPr>
          <p:cNvPr id="3" name="Segnaposto contenuto 2"/>
          <p:cNvSpPr>
            <a:spLocks noGrp="1"/>
          </p:cNvSpPr>
          <p:nvPr>
            <p:ph idx="1"/>
          </p:nvPr>
        </p:nvSpPr>
        <p:spPr>
          <a:xfrm>
            <a:off x="1043608" y="1447800"/>
            <a:ext cx="7890080" cy="4800600"/>
          </a:xfrm>
        </p:spPr>
        <p:txBody>
          <a:bodyPr>
            <a:normAutofit lnSpcReduction="10000"/>
          </a:bodyPr>
          <a:lstStyle/>
          <a:p>
            <a:pPr marL="82296" indent="0" algn="just" eaLnBrk="0" hangingPunct="0">
              <a:buNone/>
            </a:pPr>
            <a:r>
              <a:rPr lang="it-IT" sz="2400" dirty="0" smtClean="0">
                <a:solidFill>
                  <a:schemeClr val="tx2"/>
                </a:solidFill>
              </a:rPr>
              <a:t>La misura dell'isolamento domiciliare fiduciario è disposta per tutto il personale, ed eventualmente per alunni ritenuti essere contatti stretti di casi confermati di malattia infettiva diffusiva da COVID-19, su indicazione del Dipartimento di prevenzione territoriale o di altro operatore della sanità pubblica, a mezzo di atto scritto, al fine di monitorare l’eventuale insorgenza dei sintomi della malattia. Il periodo di quarantena - secondo quanto riporta la nota - ha la durata di dieci giorni effettivi, dalla data individuata dal provvedimento sanitario che la dispone.</a:t>
            </a:r>
          </a:p>
          <a:p>
            <a:pPr marL="82296" indent="0" algn="just" eaLnBrk="0" hangingPunct="0">
              <a:buNone/>
            </a:pPr>
            <a:r>
              <a:rPr lang="it-IT" sz="2400" dirty="0" smtClean="0">
                <a:solidFill>
                  <a:schemeClr val="tx2"/>
                </a:solidFill>
              </a:rPr>
              <a:t>Per precisione, ricordiamo che la quarantena per i contatti stretti che non manifestano sintomi dura 14 </a:t>
            </a:r>
            <a:r>
              <a:rPr lang="it-IT" sz="2400" dirty="0" err="1" smtClean="0">
                <a:solidFill>
                  <a:schemeClr val="tx2"/>
                </a:solidFill>
              </a:rPr>
              <a:t>gg</a:t>
            </a:r>
            <a:r>
              <a:rPr lang="it-IT" sz="2400" dirty="0" smtClean="0">
                <a:solidFill>
                  <a:schemeClr val="tx2"/>
                </a:solidFill>
              </a:rPr>
              <a:t> senza necessità di tampone oppure 10 giorni + tampone negativo.</a:t>
            </a:r>
            <a:endParaRPr lang="it-IT" sz="2400" dirty="0">
              <a:solidFill>
                <a:schemeClr val="tx2"/>
              </a:solidFill>
            </a:endParaRPr>
          </a:p>
        </p:txBody>
      </p:sp>
      <p:sp>
        <p:nvSpPr>
          <p:cNvPr id="4" name="Segnaposto numero diapositiva 3"/>
          <p:cNvSpPr>
            <a:spLocks noGrp="1"/>
          </p:cNvSpPr>
          <p:nvPr>
            <p:ph type="sldNum" sz="quarter" idx="12"/>
          </p:nvPr>
        </p:nvSpPr>
        <p:spPr>
          <a:xfrm>
            <a:off x="8429652" y="6305550"/>
            <a:ext cx="641196" cy="476250"/>
          </a:xfrm>
        </p:spPr>
        <p:txBody>
          <a:bodyPr/>
          <a:lstStyle/>
          <a:p>
            <a:fld id="{D2E57653-3E58-4892-A7ED-712530ACC680}" type="slidenum">
              <a:rPr kumimoji="0" lang="en-US" sz="2800" b="1" smtClean="0">
                <a:solidFill>
                  <a:schemeClr val="tx2"/>
                </a:solidFill>
              </a:rPr>
              <a:pPr/>
              <a:t>69</a:t>
            </a:fld>
            <a:endParaRPr kumimoji="0" lang="en-US" b="1" dirty="0">
              <a:solidFill>
                <a:schemeClr val="tx2"/>
              </a:solidFill>
            </a:endParaRPr>
          </a:p>
        </p:txBody>
      </p:sp>
      <p:sp>
        <p:nvSpPr>
          <p:cNvPr id="5" name="Segnaposto piè di pagina 4"/>
          <p:cNvSpPr>
            <a:spLocks noGrp="1"/>
          </p:cNvSpPr>
          <p:nvPr>
            <p:ph type="ftr" sz="quarter" idx="11"/>
          </p:nvPr>
        </p:nvSpPr>
        <p:spPr>
          <a:xfrm>
            <a:off x="1857356" y="6305550"/>
            <a:ext cx="6753244" cy="338160"/>
          </a:xfrm>
        </p:spPr>
        <p:txBody>
          <a:bodyPr/>
          <a:lstStyle/>
          <a:p>
            <a:pPr algn="ctr"/>
            <a:r>
              <a:rPr lang="it-IT" sz="1400" dirty="0">
                <a:solidFill>
                  <a:srgbClr val="C00000"/>
                </a:solidFill>
                <a:latin typeface="Arial Black" panose="020B0A04020102020204" pitchFamily="34" charset="0"/>
              </a:rPr>
              <a:t>USR LIGURIA –    ISTITUTO COMPRENSIVO PEGLI</a:t>
            </a:r>
            <a:endParaRPr lang="it-IT" sz="1400" dirty="0">
              <a:solidFill>
                <a:srgbClr val="C00000"/>
              </a:solidFill>
              <a:latin typeface="Arial Black" panose="020B0A04020102020204"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smtClean="0">
                <a:solidFill>
                  <a:schemeClr val="bg2">
                    <a:lumMod val="50000"/>
                  </a:schemeClr>
                </a:solidFill>
                <a:latin typeface="Arial" panose="020B0604020202020204" pitchFamily="34" charset="0"/>
                <a:cs typeface="Arial" panose="020B0604020202020204" pitchFamily="34" charset="0"/>
              </a:rPr>
              <a:t>IL LAVORO AGILE NEL PERIODO DELL’EMERGENZA</a:t>
            </a:r>
            <a:endParaRPr lang="it-IT" sz="2800" dirty="0"/>
          </a:p>
        </p:txBody>
      </p:sp>
      <p:sp>
        <p:nvSpPr>
          <p:cNvPr id="3" name="Segnaposto contenuto 2"/>
          <p:cNvSpPr>
            <a:spLocks noGrp="1"/>
          </p:cNvSpPr>
          <p:nvPr>
            <p:ph idx="1"/>
          </p:nvPr>
        </p:nvSpPr>
        <p:spPr>
          <a:xfrm>
            <a:off x="251520" y="1447800"/>
            <a:ext cx="8682168" cy="4800600"/>
          </a:xfrm>
        </p:spPr>
        <p:txBody>
          <a:bodyPr>
            <a:normAutofit/>
          </a:bodyPr>
          <a:lstStyle/>
          <a:p>
            <a:pPr marL="82296" indent="0" algn="just">
              <a:buNone/>
            </a:pPr>
            <a:r>
              <a:rPr lang="it-IT" sz="2400" dirty="0" smtClean="0"/>
              <a:t>Il </a:t>
            </a:r>
            <a:r>
              <a:rPr lang="it-IT" sz="2400" dirty="0" smtClean="0">
                <a:solidFill>
                  <a:srgbClr val="0070C0"/>
                </a:solidFill>
              </a:rPr>
              <a:t>D.L. n. 34/2020</a:t>
            </a:r>
            <a:r>
              <a:rPr lang="it-IT" sz="2400" dirty="0" smtClean="0"/>
              <a:t>,  </a:t>
            </a:r>
            <a:r>
              <a:rPr lang="it-IT" sz="2400" dirty="0" smtClean="0">
                <a:solidFill>
                  <a:srgbClr val="0070C0"/>
                </a:solidFill>
              </a:rPr>
              <a:t>«Decreto Rilancio»</a:t>
            </a:r>
            <a:r>
              <a:rPr lang="it-IT" sz="2400" dirty="0" smtClean="0"/>
              <a:t>, dispone che il 50% dei dipendenti della P.A. con mansioni che possono essere svolte da casa continuino ad effettuare il lavoro agile sino al 31 dicembre 2020.</a:t>
            </a:r>
          </a:p>
          <a:p>
            <a:pPr marL="82296" indent="0" algn="just">
              <a:buNone/>
            </a:pPr>
            <a:r>
              <a:rPr lang="it-IT" sz="2400" dirty="0" smtClean="0">
                <a:solidFill>
                  <a:srgbClr val="0070C0"/>
                </a:solidFill>
              </a:rPr>
              <a:t>L’art. 21 bis del D.L. 104/2020</a:t>
            </a:r>
            <a:r>
              <a:rPr lang="it-IT" sz="2400" dirty="0" smtClean="0"/>
              <a:t>, cosiddetto «</a:t>
            </a:r>
            <a:r>
              <a:rPr lang="it-IT" sz="2400" i="1" dirty="0" smtClean="0">
                <a:solidFill>
                  <a:srgbClr val="0070C0"/>
                </a:solidFill>
              </a:rPr>
              <a:t>Decreto Agosto</a:t>
            </a:r>
            <a:r>
              <a:rPr lang="it-IT" sz="2400" dirty="0" smtClean="0"/>
              <a:t>» prevede che un genitore dipendente possa svolgere il proprio lavoro in modalità agile in tutto o parte del periodo corrispondente alla durata della quarantena del figlio convivente minore di 16 anni o qualora vi sia la sospensione dell’attività didattica in presenza del figlio convivente minore di 16 anni. </a:t>
            </a:r>
          </a:p>
        </p:txBody>
      </p:sp>
      <p:sp>
        <p:nvSpPr>
          <p:cNvPr id="4" name="Segnaposto numero diapositiva 3"/>
          <p:cNvSpPr>
            <a:spLocks noGrp="1"/>
          </p:cNvSpPr>
          <p:nvPr>
            <p:ph type="sldNum" sz="quarter" idx="12"/>
          </p:nvPr>
        </p:nvSpPr>
        <p:spPr/>
        <p:txBody>
          <a:bodyPr/>
          <a:lstStyle/>
          <a:p>
            <a:fld id="{D2E57653-3E58-4892-A7ED-712530ACC680}" type="slidenum">
              <a:rPr kumimoji="0" lang="en-US" sz="2800" b="1" smtClean="0">
                <a:solidFill>
                  <a:schemeClr val="tx2"/>
                </a:solidFill>
              </a:rPr>
              <a:pPr/>
              <a:t>7</a:t>
            </a:fld>
            <a:endParaRPr kumimoji="0" lang="en-US" b="1" dirty="0">
              <a:solidFill>
                <a:schemeClr val="tx2"/>
              </a:solidFill>
            </a:endParaRPr>
          </a:p>
        </p:txBody>
      </p:sp>
      <p:sp>
        <p:nvSpPr>
          <p:cNvPr id="5" name="Segnaposto piè di pagina 4"/>
          <p:cNvSpPr>
            <a:spLocks noGrp="1"/>
          </p:cNvSpPr>
          <p:nvPr>
            <p:ph type="ftr" sz="quarter" idx="11"/>
          </p:nvPr>
        </p:nvSpPr>
        <p:spPr/>
        <p:txBody>
          <a:bodyPr/>
          <a:lstStyle/>
          <a:p>
            <a:pPr algn="ctr"/>
            <a:r>
              <a:rPr lang="it-IT" sz="1400" dirty="0">
                <a:solidFill>
                  <a:srgbClr val="C00000"/>
                </a:solidFill>
                <a:latin typeface="Arial Black" panose="020B0A04020102020204" pitchFamily="34" charset="0"/>
              </a:rPr>
              <a:t>USR LIGURIA –    ISTITUTO COMPRENSIVO PEGLI</a:t>
            </a:r>
            <a:endParaRPr lang="it-IT" sz="1400" dirty="0">
              <a:solidFill>
                <a:srgbClr val="C00000"/>
              </a:solidFill>
              <a:latin typeface="Arial Black" panose="020B0A04020102020204" pitchFamily="34" charset="0"/>
            </a:endParaRPr>
          </a:p>
        </p:txBody>
      </p:sp>
    </p:spTree>
    <p:extLst>
      <p:ext uri="{BB962C8B-B14F-4D97-AF65-F5344CB8AC3E}">
        <p14:creationId xmlns:p14="http://schemas.microsoft.com/office/powerpoint/2010/main" val="108474977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smtClean="0">
                <a:solidFill>
                  <a:srgbClr val="C00000"/>
                </a:solidFill>
              </a:rPr>
              <a:t>NOTA </a:t>
            </a:r>
            <a:r>
              <a:rPr lang="it-IT" dirty="0" err="1" smtClean="0">
                <a:solidFill>
                  <a:srgbClr val="C00000"/>
                </a:solidFill>
              </a:rPr>
              <a:t>DI</a:t>
            </a:r>
            <a:r>
              <a:rPr lang="it-IT" dirty="0" smtClean="0">
                <a:solidFill>
                  <a:srgbClr val="C00000"/>
                </a:solidFill>
              </a:rPr>
              <a:t> CHIARIMENTO</a:t>
            </a:r>
            <a:br>
              <a:rPr lang="it-IT" dirty="0" smtClean="0">
                <a:solidFill>
                  <a:srgbClr val="C00000"/>
                </a:solidFill>
              </a:rPr>
            </a:br>
            <a:r>
              <a:rPr lang="it-IT" dirty="0" smtClean="0">
                <a:solidFill>
                  <a:srgbClr val="C00000"/>
                </a:solidFill>
              </a:rPr>
              <a:t>sul DPCM 3 novembre 2020</a:t>
            </a:r>
            <a:endParaRPr lang="it-IT" dirty="0">
              <a:solidFill>
                <a:srgbClr val="C00000"/>
              </a:solidFill>
            </a:endParaRPr>
          </a:p>
        </p:txBody>
      </p:sp>
      <p:sp>
        <p:nvSpPr>
          <p:cNvPr id="3" name="Segnaposto contenuto 2"/>
          <p:cNvSpPr>
            <a:spLocks noGrp="1"/>
          </p:cNvSpPr>
          <p:nvPr>
            <p:ph idx="1"/>
          </p:nvPr>
        </p:nvSpPr>
        <p:spPr>
          <a:xfrm>
            <a:off x="1043608" y="1447800"/>
            <a:ext cx="7890080" cy="4800600"/>
          </a:xfrm>
        </p:spPr>
        <p:txBody>
          <a:bodyPr>
            <a:normAutofit/>
          </a:bodyPr>
          <a:lstStyle/>
          <a:p>
            <a:pPr eaLnBrk="0" hangingPunct="0">
              <a:buNone/>
            </a:pPr>
            <a:r>
              <a:rPr lang="it-IT" sz="2400" b="1" i="1" dirty="0" smtClean="0">
                <a:solidFill>
                  <a:srgbClr val="7030A0"/>
                </a:solidFill>
              </a:rPr>
              <a:t>PERSONALE POSITIVO</a:t>
            </a:r>
          </a:p>
          <a:p>
            <a:pPr marL="82296" indent="0" algn="just" eaLnBrk="0" hangingPunct="0">
              <a:buNone/>
            </a:pPr>
            <a:r>
              <a:rPr lang="it-IT" sz="2400" dirty="0" smtClean="0">
                <a:solidFill>
                  <a:schemeClr val="tx2"/>
                </a:solidFill>
              </a:rPr>
              <a:t>La condizione del personale posto in isolamento fiduciario non è assimilabile a quella del personale effettivamente contagiato da COVID-19, il quale, a prescindere dalla gravità della</a:t>
            </a:r>
          </a:p>
          <a:p>
            <a:pPr marL="82296" indent="0" algn="just" eaLnBrk="0" hangingPunct="0">
              <a:buNone/>
            </a:pPr>
            <a:r>
              <a:rPr lang="it-IT" sz="2400" dirty="0" smtClean="0">
                <a:solidFill>
                  <a:schemeClr val="tx2"/>
                </a:solidFill>
              </a:rPr>
              <a:t>sintomatologia, </a:t>
            </a:r>
            <a:r>
              <a:rPr lang="it-IT" sz="2400" b="1" dirty="0" smtClean="0">
                <a:solidFill>
                  <a:schemeClr val="tx2"/>
                </a:solidFill>
              </a:rPr>
              <a:t>in nessun caso può prestare attività didattica o educativa</a:t>
            </a:r>
            <a:r>
              <a:rPr lang="it-IT" sz="2400" dirty="0" smtClean="0">
                <a:solidFill>
                  <a:schemeClr val="tx2"/>
                </a:solidFill>
              </a:rPr>
              <a:t>, neanche dal proprio domicilio. Essa, infatti, è una condizione di </a:t>
            </a:r>
            <a:r>
              <a:rPr lang="it-IT" sz="2400" b="1" dirty="0" smtClean="0">
                <a:solidFill>
                  <a:schemeClr val="tx2"/>
                </a:solidFill>
              </a:rPr>
              <a:t>malattia certificata a tutti gli effetti</a:t>
            </a:r>
            <a:r>
              <a:rPr lang="it-IT" sz="2400" dirty="0" smtClean="0">
                <a:solidFill>
                  <a:schemeClr val="tx2"/>
                </a:solidFill>
              </a:rPr>
              <a:t>, per la quale sono previste e garantite – dalla Costituzione fino ai contratti di lavoro di comparto – specifiche forme di tutela e salvaguardia dello stato di salute.</a:t>
            </a:r>
            <a:endParaRPr lang="it-IT" sz="2400" dirty="0">
              <a:solidFill>
                <a:schemeClr val="tx2"/>
              </a:solidFill>
            </a:endParaRPr>
          </a:p>
        </p:txBody>
      </p:sp>
      <p:sp>
        <p:nvSpPr>
          <p:cNvPr id="4" name="Segnaposto numero diapositiva 3"/>
          <p:cNvSpPr>
            <a:spLocks noGrp="1"/>
          </p:cNvSpPr>
          <p:nvPr>
            <p:ph type="sldNum" sz="quarter" idx="12"/>
          </p:nvPr>
        </p:nvSpPr>
        <p:spPr>
          <a:xfrm>
            <a:off x="8429652" y="6305550"/>
            <a:ext cx="641196" cy="476250"/>
          </a:xfrm>
        </p:spPr>
        <p:txBody>
          <a:bodyPr/>
          <a:lstStyle/>
          <a:p>
            <a:fld id="{D2E57653-3E58-4892-A7ED-712530ACC680}" type="slidenum">
              <a:rPr kumimoji="0" lang="en-US" sz="2800" b="1" smtClean="0">
                <a:solidFill>
                  <a:schemeClr val="tx2"/>
                </a:solidFill>
              </a:rPr>
              <a:pPr/>
              <a:t>70</a:t>
            </a:fld>
            <a:endParaRPr kumimoji="0" lang="en-US" b="1" dirty="0">
              <a:solidFill>
                <a:schemeClr val="tx2"/>
              </a:solidFill>
            </a:endParaRPr>
          </a:p>
        </p:txBody>
      </p:sp>
      <p:sp>
        <p:nvSpPr>
          <p:cNvPr id="5" name="Segnaposto piè di pagina 4"/>
          <p:cNvSpPr>
            <a:spLocks noGrp="1"/>
          </p:cNvSpPr>
          <p:nvPr>
            <p:ph type="ftr" sz="quarter" idx="11"/>
          </p:nvPr>
        </p:nvSpPr>
        <p:spPr>
          <a:xfrm>
            <a:off x="1857356" y="6305550"/>
            <a:ext cx="6753244" cy="338160"/>
          </a:xfrm>
        </p:spPr>
        <p:txBody>
          <a:bodyPr/>
          <a:lstStyle/>
          <a:p>
            <a:pPr algn="ctr"/>
            <a:r>
              <a:rPr lang="it-IT" sz="1400" dirty="0">
                <a:solidFill>
                  <a:srgbClr val="C00000"/>
                </a:solidFill>
                <a:latin typeface="Arial Black" panose="020B0A04020102020204" pitchFamily="34" charset="0"/>
              </a:rPr>
              <a:t>USR LIGURIA –    ISTITUTO COMPRENSIVO PEGLI</a:t>
            </a:r>
            <a:endParaRPr lang="it-IT" sz="1400" dirty="0">
              <a:solidFill>
                <a:srgbClr val="C00000"/>
              </a:solidFill>
              <a:latin typeface="Arial Black" panose="020B0A04020102020204" pitchFamily="34" charset="0"/>
            </a:endParaRP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smtClean="0">
                <a:solidFill>
                  <a:srgbClr val="C00000"/>
                </a:solidFill>
              </a:rPr>
              <a:t>NOTA </a:t>
            </a:r>
            <a:r>
              <a:rPr lang="it-IT" dirty="0" err="1" smtClean="0">
                <a:solidFill>
                  <a:srgbClr val="C00000"/>
                </a:solidFill>
              </a:rPr>
              <a:t>DI</a:t>
            </a:r>
            <a:r>
              <a:rPr lang="it-IT" dirty="0" smtClean="0">
                <a:solidFill>
                  <a:srgbClr val="C00000"/>
                </a:solidFill>
              </a:rPr>
              <a:t> CHIARIMENTO</a:t>
            </a:r>
            <a:br>
              <a:rPr lang="it-IT" dirty="0" smtClean="0">
                <a:solidFill>
                  <a:srgbClr val="C00000"/>
                </a:solidFill>
              </a:rPr>
            </a:br>
            <a:r>
              <a:rPr lang="it-IT" dirty="0" smtClean="0">
                <a:solidFill>
                  <a:srgbClr val="C00000"/>
                </a:solidFill>
              </a:rPr>
              <a:t>sul DPCM 3 novembre 2020</a:t>
            </a:r>
            <a:endParaRPr lang="it-IT" dirty="0">
              <a:solidFill>
                <a:srgbClr val="C00000"/>
              </a:solidFill>
            </a:endParaRPr>
          </a:p>
        </p:txBody>
      </p:sp>
      <p:sp>
        <p:nvSpPr>
          <p:cNvPr id="3" name="Segnaposto contenuto 2"/>
          <p:cNvSpPr>
            <a:spLocks noGrp="1"/>
          </p:cNvSpPr>
          <p:nvPr>
            <p:ph idx="1"/>
          </p:nvPr>
        </p:nvSpPr>
        <p:spPr>
          <a:xfrm>
            <a:off x="1043608" y="1447800"/>
            <a:ext cx="7890080" cy="4800600"/>
          </a:xfrm>
        </p:spPr>
        <p:txBody>
          <a:bodyPr>
            <a:normAutofit/>
          </a:bodyPr>
          <a:lstStyle/>
          <a:p>
            <a:pPr marL="9525" indent="-9525" eaLnBrk="0" hangingPunct="0">
              <a:buNone/>
            </a:pPr>
            <a:endParaRPr lang="it-IT" sz="2600" b="1" i="1" dirty="0" smtClean="0">
              <a:solidFill>
                <a:srgbClr val="7030A0"/>
              </a:solidFill>
            </a:endParaRPr>
          </a:p>
          <a:p>
            <a:pPr marL="9525" indent="-9525" eaLnBrk="0" hangingPunct="0">
              <a:buNone/>
            </a:pPr>
            <a:r>
              <a:rPr lang="it-IT" sz="2600" b="1" i="1" dirty="0" smtClean="0">
                <a:solidFill>
                  <a:srgbClr val="7030A0"/>
                </a:solidFill>
              </a:rPr>
              <a:t>DOCENTE IN ISOLAMENTO, MA NON MALATO</a:t>
            </a:r>
          </a:p>
          <a:p>
            <a:pPr marL="82296" indent="0" algn="just" eaLnBrk="0" hangingPunct="0">
              <a:buNone/>
            </a:pPr>
            <a:r>
              <a:rPr lang="it-IT" sz="2600" dirty="0" smtClean="0">
                <a:solidFill>
                  <a:schemeClr val="tx2"/>
                </a:solidFill>
              </a:rPr>
              <a:t>Il personale docente collocato in isolamento a seguito di formale provvedimento dell’autorità sanitaria o posto in isolamento fiduciario, nei casi in cui siano stati rilevati, nelle sezioni o nelle classi, casi di bambini, alunni o studenti positivi al virus COVID-19, svolge attività di Didattica digitale integrata, al fine di garantire – in assenza di un effettivo stato di malattia certificata – la realizzazione in concreto del diritto allo studio a vantaggio di tutti gli allievi.</a:t>
            </a:r>
            <a:endParaRPr lang="it-IT" sz="2600" dirty="0">
              <a:solidFill>
                <a:schemeClr val="tx2"/>
              </a:solidFill>
            </a:endParaRPr>
          </a:p>
        </p:txBody>
      </p:sp>
      <p:sp>
        <p:nvSpPr>
          <p:cNvPr id="4" name="Segnaposto numero diapositiva 3"/>
          <p:cNvSpPr>
            <a:spLocks noGrp="1"/>
          </p:cNvSpPr>
          <p:nvPr>
            <p:ph type="sldNum" sz="quarter" idx="12"/>
          </p:nvPr>
        </p:nvSpPr>
        <p:spPr>
          <a:xfrm>
            <a:off x="8429652" y="6305550"/>
            <a:ext cx="641196" cy="476250"/>
          </a:xfrm>
        </p:spPr>
        <p:txBody>
          <a:bodyPr/>
          <a:lstStyle/>
          <a:p>
            <a:fld id="{D2E57653-3E58-4892-A7ED-712530ACC680}" type="slidenum">
              <a:rPr kumimoji="0" lang="en-US" sz="2800" b="1" smtClean="0">
                <a:solidFill>
                  <a:schemeClr val="tx2"/>
                </a:solidFill>
              </a:rPr>
              <a:pPr/>
              <a:t>71</a:t>
            </a:fld>
            <a:endParaRPr kumimoji="0" lang="en-US" b="1" dirty="0">
              <a:solidFill>
                <a:schemeClr val="tx2"/>
              </a:solidFill>
            </a:endParaRPr>
          </a:p>
        </p:txBody>
      </p:sp>
      <p:sp>
        <p:nvSpPr>
          <p:cNvPr id="5" name="Segnaposto piè di pagina 4"/>
          <p:cNvSpPr>
            <a:spLocks noGrp="1"/>
          </p:cNvSpPr>
          <p:nvPr>
            <p:ph type="ftr" sz="quarter" idx="11"/>
          </p:nvPr>
        </p:nvSpPr>
        <p:spPr>
          <a:xfrm>
            <a:off x="1857356" y="6305550"/>
            <a:ext cx="6753244" cy="338160"/>
          </a:xfrm>
        </p:spPr>
        <p:txBody>
          <a:bodyPr/>
          <a:lstStyle/>
          <a:p>
            <a:pPr algn="ctr"/>
            <a:r>
              <a:rPr lang="it-IT" sz="1400" dirty="0">
                <a:solidFill>
                  <a:srgbClr val="C00000"/>
                </a:solidFill>
                <a:latin typeface="Arial Black" panose="020B0A04020102020204" pitchFamily="34" charset="0"/>
              </a:rPr>
              <a:t>USR LIGURIA –    ISTITUTO COMPRENSIVO PEGLI</a:t>
            </a:r>
            <a:endParaRPr lang="it-IT" sz="1400" dirty="0">
              <a:solidFill>
                <a:srgbClr val="C00000"/>
              </a:solidFill>
              <a:latin typeface="Arial Black" panose="020B0A04020102020204" pitchFamily="34" charset="0"/>
            </a:endParaRP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smtClean="0">
                <a:solidFill>
                  <a:srgbClr val="C00000"/>
                </a:solidFill>
              </a:rPr>
              <a:t>NOTA </a:t>
            </a:r>
            <a:r>
              <a:rPr lang="it-IT" dirty="0" err="1" smtClean="0">
                <a:solidFill>
                  <a:srgbClr val="C00000"/>
                </a:solidFill>
              </a:rPr>
              <a:t>DI</a:t>
            </a:r>
            <a:r>
              <a:rPr lang="it-IT" dirty="0" smtClean="0">
                <a:solidFill>
                  <a:srgbClr val="C00000"/>
                </a:solidFill>
              </a:rPr>
              <a:t> CHIARIMENTO</a:t>
            </a:r>
            <a:br>
              <a:rPr lang="it-IT" dirty="0" smtClean="0">
                <a:solidFill>
                  <a:srgbClr val="C00000"/>
                </a:solidFill>
              </a:rPr>
            </a:br>
            <a:r>
              <a:rPr lang="it-IT" dirty="0" smtClean="0">
                <a:solidFill>
                  <a:srgbClr val="C00000"/>
                </a:solidFill>
              </a:rPr>
              <a:t>sul DPCM 3 novembre 2020</a:t>
            </a:r>
            <a:endParaRPr lang="it-IT" dirty="0">
              <a:solidFill>
                <a:srgbClr val="C00000"/>
              </a:solidFill>
            </a:endParaRPr>
          </a:p>
        </p:txBody>
      </p:sp>
      <p:sp>
        <p:nvSpPr>
          <p:cNvPr id="3" name="Segnaposto contenuto 2"/>
          <p:cNvSpPr>
            <a:spLocks noGrp="1"/>
          </p:cNvSpPr>
          <p:nvPr>
            <p:ph idx="1"/>
          </p:nvPr>
        </p:nvSpPr>
        <p:spPr>
          <a:xfrm>
            <a:off x="1115616" y="1447800"/>
            <a:ext cx="7818072" cy="4800600"/>
          </a:xfrm>
        </p:spPr>
        <p:txBody>
          <a:bodyPr>
            <a:normAutofit lnSpcReduction="10000"/>
          </a:bodyPr>
          <a:lstStyle/>
          <a:p>
            <a:pPr eaLnBrk="0" hangingPunct="0">
              <a:buNone/>
            </a:pPr>
            <a:r>
              <a:rPr lang="it-IT" sz="2300" b="1" i="1" dirty="0" smtClean="0">
                <a:solidFill>
                  <a:srgbClr val="0070C0"/>
                </a:solidFill>
              </a:rPr>
              <a:t>INTERA CLASSE IN QUARANTENA</a:t>
            </a:r>
          </a:p>
          <a:p>
            <a:pPr marL="82296" indent="0" algn="just" eaLnBrk="0" hangingPunct="0">
              <a:buNone/>
            </a:pPr>
            <a:r>
              <a:rPr lang="it-IT" sz="2300" dirty="0" smtClean="0"/>
              <a:t>Se l’intera classe del docente sarà stata posta in quarantena con sorveglianza attiva, al pari del docente stesso, il dirigente scolastico dispone che per quella classe le attività didattiche siano svolte in modalità di DDI, sia per il docente a sua volta in quarantena, sia – eventualmente – per tutti i docenti che di quella classe siano contitolari, anche se non posti in quarantena.</a:t>
            </a:r>
          </a:p>
          <a:p>
            <a:pPr marL="82296" indent="0" algn="just" eaLnBrk="0" hangingPunct="0">
              <a:buNone/>
            </a:pPr>
            <a:r>
              <a:rPr lang="it-IT" sz="2300" dirty="0" smtClean="0"/>
              <a:t>Questi ultimi potranno, infatti, svolgere la DDI da scuola, utilizzando </a:t>
            </a:r>
            <a:r>
              <a:rPr lang="it-IT" sz="2300" dirty="0" err="1" smtClean="0"/>
              <a:t>devices</a:t>
            </a:r>
            <a:r>
              <a:rPr lang="it-IT" sz="2300" dirty="0" smtClean="0"/>
              <a:t> e connettività dell’Istituto, come nei casi in cui la quarantena riguardi solo gli alunni delle classi.</a:t>
            </a:r>
          </a:p>
          <a:p>
            <a:pPr marL="82296" indent="0" algn="just" eaLnBrk="0" hangingPunct="0">
              <a:buNone/>
            </a:pPr>
            <a:r>
              <a:rPr lang="it-IT" sz="2300" dirty="0" smtClean="0"/>
              <a:t>Il docente in quarantena, pertanto, svolgerà ordinariamente attività di docenza in DDI a vantaggio della classe o delle classi poste a loro volta in quarantena.</a:t>
            </a:r>
          </a:p>
        </p:txBody>
      </p:sp>
      <p:sp>
        <p:nvSpPr>
          <p:cNvPr id="4" name="Segnaposto numero diapositiva 3"/>
          <p:cNvSpPr>
            <a:spLocks noGrp="1"/>
          </p:cNvSpPr>
          <p:nvPr>
            <p:ph type="sldNum" sz="quarter" idx="12"/>
          </p:nvPr>
        </p:nvSpPr>
        <p:spPr>
          <a:xfrm>
            <a:off x="8429652" y="6305550"/>
            <a:ext cx="641196" cy="476250"/>
          </a:xfrm>
        </p:spPr>
        <p:txBody>
          <a:bodyPr/>
          <a:lstStyle/>
          <a:p>
            <a:fld id="{D2E57653-3E58-4892-A7ED-712530ACC680}" type="slidenum">
              <a:rPr kumimoji="0" lang="en-US" sz="2800" b="1" smtClean="0">
                <a:solidFill>
                  <a:schemeClr val="tx2"/>
                </a:solidFill>
              </a:rPr>
              <a:pPr/>
              <a:t>72</a:t>
            </a:fld>
            <a:endParaRPr kumimoji="0" lang="en-US" b="1" dirty="0">
              <a:solidFill>
                <a:schemeClr val="tx2"/>
              </a:solidFill>
            </a:endParaRPr>
          </a:p>
        </p:txBody>
      </p:sp>
      <p:sp>
        <p:nvSpPr>
          <p:cNvPr id="5" name="Segnaposto piè di pagina 4"/>
          <p:cNvSpPr>
            <a:spLocks noGrp="1"/>
          </p:cNvSpPr>
          <p:nvPr>
            <p:ph type="ftr" sz="quarter" idx="11"/>
          </p:nvPr>
        </p:nvSpPr>
        <p:spPr>
          <a:xfrm>
            <a:off x="1857356" y="6305550"/>
            <a:ext cx="6753244" cy="338160"/>
          </a:xfrm>
        </p:spPr>
        <p:txBody>
          <a:bodyPr/>
          <a:lstStyle/>
          <a:p>
            <a:pPr algn="ctr"/>
            <a:r>
              <a:rPr lang="it-IT" sz="1400" dirty="0">
                <a:solidFill>
                  <a:srgbClr val="C00000"/>
                </a:solidFill>
                <a:latin typeface="Arial Black" panose="020B0A04020102020204" pitchFamily="34" charset="0"/>
              </a:rPr>
              <a:t>USR LIGURIA –    ISTITUTO COMPRENSIVO PEGLI</a:t>
            </a:r>
            <a:endParaRPr lang="it-IT" sz="1400" dirty="0">
              <a:solidFill>
                <a:srgbClr val="C00000"/>
              </a:solidFill>
              <a:latin typeface="Arial Black" panose="020B0A04020102020204" pitchFamily="34" charset="0"/>
            </a:endParaRP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smtClean="0">
                <a:solidFill>
                  <a:srgbClr val="C00000"/>
                </a:solidFill>
              </a:rPr>
              <a:t>NOTA </a:t>
            </a:r>
            <a:r>
              <a:rPr lang="it-IT" dirty="0" err="1" smtClean="0">
                <a:solidFill>
                  <a:srgbClr val="C00000"/>
                </a:solidFill>
              </a:rPr>
              <a:t>DI</a:t>
            </a:r>
            <a:r>
              <a:rPr lang="it-IT" dirty="0" smtClean="0">
                <a:solidFill>
                  <a:srgbClr val="C00000"/>
                </a:solidFill>
              </a:rPr>
              <a:t> CHIARIMENTO</a:t>
            </a:r>
            <a:br>
              <a:rPr lang="it-IT" dirty="0" smtClean="0">
                <a:solidFill>
                  <a:srgbClr val="C00000"/>
                </a:solidFill>
              </a:rPr>
            </a:br>
            <a:r>
              <a:rPr lang="it-IT" dirty="0" smtClean="0">
                <a:solidFill>
                  <a:srgbClr val="C00000"/>
                </a:solidFill>
              </a:rPr>
              <a:t>sul DPCM 3 novembre 2020</a:t>
            </a:r>
            <a:endParaRPr lang="it-IT" dirty="0">
              <a:solidFill>
                <a:srgbClr val="C00000"/>
              </a:solidFill>
            </a:endParaRPr>
          </a:p>
        </p:txBody>
      </p:sp>
      <p:sp>
        <p:nvSpPr>
          <p:cNvPr id="3" name="Segnaposto contenuto 2"/>
          <p:cNvSpPr>
            <a:spLocks noGrp="1"/>
          </p:cNvSpPr>
          <p:nvPr>
            <p:ph idx="1"/>
          </p:nvPr>
        </p:nvSpPr>
        <p:spPr>
          <a:xfrm>
            <a:off x="971600" y="1447800"/>
            <a:ext cx="7962088" cy="4800600"/>
          </a:xfrm>
        </p:spPr>
        <p:txBody>
          <a:bodyPr>
            <a:normAutofit lnSpcReduction="10000"/>
          </a:bodyPr>
          <a:lstStyle/>
          <a:p>
            <a:pPr marL="82296" indent="0" algn="just" eaLnBrk="0" hangingPunct="0">
              <a:buNone/>
            </a:pPr>
            <a:r>
              <a:rPr lang="it-IT" sz="2400" b="1" i="1" dirty="0" smtClean="0">
                <a:solidFill>
                  <a:srgbClr val="002060"/>
                </a:solidFill>
              </a:rPr>
              <a:t>DOCENTE IN QUARANTENA, MA NON LA CLASSE</a:t>
            </a:r>
          </a:p>
          <a:p>
            <a:pPr marL="82296" indent="0" algn="just" eaLnBrk="0" hangingPunct="0">
              <a:buNone/>
            </a:pPr>
            <a:r>
              <a:rPr lang="it-IT" sz="2400" dirty="0" smtClean="0">
                <a:solidFill>
                  <a:schemeClr val="tx2"/>
                </a:solidFill>
              </a:rPr>
              <a:t>Qualora, invece, le classi del docente posto in quarantena non siano a loro volta nella stessa condizione, il docente posto in quarantena potrà svolgere attività di DDI, innanzitutto ogni qual volta sia prevista, da orario settimanale, la copresenza con altro docente della classe.</a:t>
            </a:r>
          </a:p>
          <a:p>
            <a:pPr marL="82296" indent="0" algn="just" eaLnBrk="0" hangingPunct="0">
              <a:buNone/>
            </a:pPr>
            <a:r>
              <a:rPr lang="it-IT" sz="2400" dirty="0" smtClean="0">
                <a:solidFill>
                  <a:schemeClr val="tx2"/>
                </a:solidFill>
              </a:rPr>
              <a:t>La presenza nelle classi di titolarità del personale posto in quarantena potrà essere altresì garantita facendo ricorso a personale dell’organico dell’autonomia in servizio presso l’istituzione scolastica, individuando la necessità di garantire l’attività didattica come priorità temporanea rispetto allo svolgimento di altre eventuali attività non connesse all’insegnamento curricolare.</a:t>
            </a:r>
            <a:endParaRPr lang="it-IT" sz="2400" dirty="0">
              <a:solidFill>
                <a:schemeClr val="tx2"/>
              </a:solidFill>
            </a:endParaRPr>
          </a:p>
        </p:txBody>
      </p:sp>
      <p:sp>
        <p:nvSpPr>
          <p:cNvPr id="4" name="Segnaposto numero diapositiva 3"/>
          <p:cNvSpPr>
            <a:spLocks noGrp="1"/>
          </p:cNvSpPr>
          <p:nvPr>
            <p:ph type="sldNum" sz="quarter" idx="12"/>
          </p:nvPr>
        </p:nvSpPr>
        <p:spPr>
          <a:xfrm>
            <a:off x="8429652" y="6305550"/>
            <a:ext cx="641196" cy="476250"/>
          </a:xfrm>
        </p:spPr>
        <p:txBody>
          <a:bodyPr/>
          <a:lstStyle/>
          <a:p>
            <a:fld id="{D2E57653-3E58-4892-A7ED-712530ACC680}" type="slidenum">
              <a:rPr kumimoji="0" lang="en-US" sz="2800" b="1" smtClean="0">
                <a:solidFill>
                  <a:schemeClr val="tx2"/>
                </a:solidFill>
              </a:rPr>
              <a:pPr/>
              <a:t>73</a:t>
            </a:fld>
            <a:endParaRPr kumimoji="0" lang="en-US" b="1" dirty="0">
              <a:solidFill>
                <a:schemeClr val="tx2"/>
              </a:solidFill>
            </a:endParaRPr>
          </a:p>
        </p:txBody>
      </p:sp>
      <p:sp>
        <p:nvSpPr>
          <p:cNvPr id="5" name="Segnaposto piè di pagina 4"/>
          <p:cNvSpPr>
            <a:spLocks noGrp="1"/>
          </p:cNvSpPr>
          <p:nvPr>
            <p:ph type="ftr" sz="quarter" idx="11"/>
          </p:nvPr>
        </p:nvSpPr>
        <p:spPr>
          <a:xfrm>
            <a:off x="1857356" y="6305550"/>
            <a:ext cx="6753244" cy="338160"/>
          </a:xfrm>
        </p:spPr>
        <p:txBody>
          <a:bodyPr/>
          <a:lstStyle/>
          <a:p>
            <a:pPr algn="ctr"/>
            <a:r>
              <a:rPr lang="it-IT" sz="1400" dirty="0">
                <a:solidFill>
                  <a:srgbClr val="C00000"/>
                </a:solidFill>
                <a:latin typeface="Arial Black" panose="020B0A04020102020204" pitchFamily="34" charset="0"/>
              </a:rPr>
              <a:t>USR LIGURIA –    ISTITUTO COMPRENSIVO PEGLI</a:t>
            </a:r>
            <a:endParaRPr lang="it-IT" sz="1400" dirty="0">
              <a:solidFill>
                <a:srgbClr val="C00000"/>
              </a:solidFill>
              <a:latin typeface="Arial Black" panose="020B0A04020102020204" pitchFamily="34" charset="0"/>
            </a:endParaRP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smtClean="0">
                <a:solidFill>
                  <a:srgbClr val="C00000"/>
                </a:solidFill>
              </a:rPr>
              <a:t>NOTA </a:t>
            </a:r>
            <a:r>
              <a:rPr lang="it-IT" dirty="0" err="1" smtClean="0">
                <a:solidFill>
                  <a:srgbClr val="C00000"/>
                </a:solidFill>
              </a:rPr>
              <a:t>DI</a:t>
            </a:r>
            <a:r>
              <a:rPr lang="it-IT" dirty="0" smtClean="0">
                <a:solidFill>
                  <a:srgbClr val="C00000"/>
                </a:solidFill>
              </a:rPr>
              <a:t> CHIARIMENTO</a:t>
            </a:r>
            <a:br>
              <a:rPr lang="it-IT" dirty="0" smtClean="0">
                <a:solidFill>
                  <a:srgbClr val="C00000"/>
                </a:solidFill>
              </a:rPr>
            </a:br>
            <a:r>
              <a:rPr lang="it-IT" dirty="0" smtClean="0">
                <a:solidFill>
                  <a:srgbClr val="C00000"/>
                </a:solidFill>
              </a:rPr>
              <a:t>sul DPCM 3 novembre 2020</a:t>
            </a:r>
            <a:endParaRPr lang="it-IT" dirty="0">
              <a:solidFill>
                <a:srgbClr val="C00000"/>
              </a:solidFill>
            </a:endParaRPr>
          </a:p>
        </p:txBody>
      </p:sp>
      <p:sp>
        <p:nvSpPr>
          <p:cNvPr id="3" name="Segnaposto contenuto 2"/>
          <p:cNvSpPr>
            <a:spLocks noGrp="1"/>
          </p:cNvSpPr>
          <p:nvPr>
            <p:ph idx="1"/>
          </p:nvPr>
        </p:nvSpPr>
        <p:spPr>
          <a:xfrm>
            <a:off x="1115616" y="1447800"/>
            <a:ext cx="7818072" cy="4800600"/>
          </a:xfrm>
        </p:spPr>
        <p:txBody>
          <a:bodyPr>
            <a:normAutofit lnSpcReduction="10000"/>
          </a:bodyPr>
          <a:lstStyle/>
          <a:p>
            <a:pPr eaLnBrk="0" hangingPunct="0">
              <a:buNone/>
            </a:pPr>
            <a:r>
              <a:rPr lang="it-IT" sz="2400" b="1" i="1" dirty="0" smtClean="0">
                <a:solidFill>
                  <a:srgbClr val="002060"/>
                </a:solidFill>
              </a:rPr>
              <a:t>DOCENTE </a:t>
            </a:r>
            <a:r>
              <a:rPr lang="it-IT" sz="2400" b="1" i="1" dirty="0" err="1" smtClean="0">
                <a:solidFill>
                  <a:srgbClr val="002060"/>
                </a:solidFill>
              </a:rPr>
              <a:t>DI</a:t>
            </a:r>
            <a:r>
              <a:rPr lang="it-IT" sz="2400" b="1" i="1" dirty="0" smtClean="0">
                <a:solidFill>
                  <a:srgbClr val="002060"/>
                </a:solidFill>
              </a:rPr>
              <a:t> SOSTEGNO</a:t>
            </a:r>
          </a:p>
          <a:p>
            <a:pPr marL="82296" indent="0" algn="just" eaLnBrk="0" hangingPunct="0">
              <a:buNone/>
            </a:pPr>
            <a:r>
              <a:rPr lang="it-IT" sz="2400" dirty="0" smtClean="0">
                <a:solidFill>
                  <a:schemeClr val="tx2"/>
                </a:solidFill>
              </a:rPr>
              <a:t>Per quanto attiene la circostanza dei docenti di sostegno, contitolari a pieno titolo delle classi in cui prestano servizio, si ritiene che la particolarità della loro funzione inclusiva per l’alunno con disabilità, in via ordinaria, debba essere considerata prioritaria rispetto alla necessità di gestione generalizzata del gruppo classe. I Dirigenti scolastici, pertanto, potranno disporre il loro impiego in funzioni di supporto al docente in quarantena esclusivamente a orario settimanale invariato e nelle classi di cui siano effettivamente contitolari, sempre che non vi siano particolari condizioni ostative, legate alla necessità di gestione esclusiva degli alunni con disabilità loro affidati.</a:t>
            </a:r>
            <a:endParaRPr lang="it-IT" sz="2400" dirty="0">
              <a:solidFill>
                <a:schemeClr val="tx2"/>
              </a:solidFill>
            </a:endParaRPr>
          </a:p>
        </p:txBody>
      </p:sp>
      <p:sp>
        <p:nvSpPr>
          <p:cNvPr id="4" name="Segnaposto numero diapositiva 3"/>
          <p:cNvSpPr>
            <a:spLocks noGrp="1"/>
          </p:cNvSpPr>
          <p:nvPr>
            <p:ph type="sldNum" sz="quarter" idx="12"/>
          </p:nvPr>
        </p:nvSpPr>
        <p:spPr>
          <a:xfrm>
            <a:off x="8429652" y="6305550"/>
            <a:ext cx="641196" cy="476250"/>
          </a:xfrm>
        </p:spPr>
        <p:txBody>
          <a:bodyPr/>
          <a:lstStyle/>
          <a:p>
            <a:fld id="{D2E57653-3E58-4892-A7ED-712530ACC680}" type="slidenum">
              <a:rPr kumimoji="0" lang="en-US" sz="2800" b="1" smtClean="0">
                <a:solidFill>
                  <a:schemeClr val="tx2"/>
                </a:solidFill>
              </a:rPr>
              <a:pPr/>
              <a:t>74</a:t>
            </a:fld>
            <a:endParaRPr kumimoji="0" lang="en-US" b="1" dirty="0">
              <a:solidFill>
                <a:schemeClr val="tx2"/>
              </a:solidFill>
            </a:endParaRPr>
          </a:p>
        </p:txBody>
      </p:sp>
      <p:sp>
        <p:nvSpPr>
          <p:cNvPr id="5" name="Segnaposto piè di pagina 4"/>
          <p:cNvSpPr>
            <a:spLocks noGrp="1"/>
          </p:cNvSpPr>
          <p:nvPr>
            <p:ph type="ftr" sz="quarter" idx="11"/>
          </p:nvPr>
        </p:nvSpPr>
        <p:spPr>
          <a:xfrm>
            <a:off x="1857356" y="6305550"/>
            <a:ext cx="6753244" cy="338160"/>
          </a:xfrm>
        </p:spPr>
        <p:txBody>
          <a:bodyPr/>
          <a:lstStyle/>
          <a:p>
            <a:pPr algn="ctr"/>
            <a:r>
              <a:rPr lang="it-IT" sz="1400" dirty="0">
                <a:solidFill>
                  <a:srgbClr val="C00000"/>
                </a:solidFill>
                <a:latin typeface="Arial Black" panose="020B0A04020102020204" pitchFamily="34" charset="0"/>
              </a:rPr>
              <a:t>USR LIGURIA –    ISTITUTO COMPRENSIVO PEGLI</a:t>
            </a:r>
            <a:endParaRPr lang="it-IT" sz="1400" dirty="0">
              <a:solidFill>
                <a:srgbClr val="C00000"/>
              </a:solidFill>
              <a:latin typeface="Arial Black" panose="020B0A04020102020204" pitchFamily="34" charset="0"/>
            </a:endParaRP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smtClean="0">
                <a:solidFill>
                  <a:srgbClr val="C00000"/>
                </a:solidFill>
              </a:rPr>
              <a:t>NOTA </a:t>
            </a:r>
            <a:r>
              <a:rPr lang="it-IT" dirty="0" err="1" smtClean="0">
                <a:solidFill>
                  <a:srgbClr val="C00000"/>
                </a:solidFill>
              </a:rPr>
              <a:t>DI</a:t>
            </a:r>
            <a:r>
              <a:rPr lang="it-IT" dirty="0" smtClean="0">
                <a:solidFill>
                  <a:srgbClr val="C00000"/>
                </a:solidFill>
              </a:rPr>
              <a:t> CHIARIMENTO</a:t>
            </a:r>
            <a:br>
              <a:rPr lang="it-IT" dirty="0" smtClean="0">
                <a:solidFill>
                  <a:srgbClr val="C00000"/>
                </a:solidFill>
              </a:rPr>
            </a:br>
            <a:r>
              <a:rPr lang="it-IT" dirty="0" smtClean="0">
                <a:solidFill>
                  <a:srgbClr val="C00000"/>
                </a:solidFill>
              </a:rPr>
              <a:t>sul DPCM 3 novembre 2020</a:t>
            </a:r>
            <a:endParaRPr lang="it-IT" dirty="0">
              <a:solidFill>
                <a:srgbClr val="C00000"/>
              </a:solidFill>
            </a:endParaRPr>
          </a:p>
        </p:txBody>
      </p:sp>
      <p:sp>
        <p:nvSpPr>
          <p:cNvPr id="3" name="Segnaposto contenuto 2"/>
          <p:cNvSpPr>
            <a:spLocks noGrp="1"/>
          </p:cNvSpPr>
          <p:nvPr>
            <p:ph idx="1"/>
          </p:nvPr>
        </p:nvSpPr>
        <p:spPr>
          <a:xfrm>
            <a:off x="1043608" y="1447800"/>
            <a:ext cx="7890080" cy="4800600"/>
          </a:xfrm>
        </p:spPr>
        <p:txBody>
          <a:bodyPr>
            <a:normAutofit lnSpcReduction="10000"/>
          </a:bodyPr>
          <a:lstStyle/>
          <a:p>
            <a:pPr marL="82296" indent="0" algn="just" eaLnBrk="0" hangingPunct="0">
              <a:buNone/>
            </a:pPr>
            <a:r>
              <a:rPr lang="it-IT" sz="2400" dirty="0" smtClean="0"/>
              <a:t>Nel caso in cui il docente di sostegno sia posto in quarantena, si ritiene di poter individuare, proprio nel principio della </a:t>
            </a:r>
            <a:r>
              <a:rPr lang="it-IT" sz="2400" dirty="0" err="1" smtClean="0"/>
              <a:t>contitolarità</a:t>
            </a:r>
            <a:r>
              <a:rPr lang="it-IT" sz="2400" dirty="0" smtClean="0"/>
              <a:t> sulla classe di tutti i docenti, la misura più idonea per garantire il diritto allo studio dell’alunno con disabilità, cui deve essere di norma consentita la frequenza delle lezioni in presenza.</a:t>
            </a:r>
          </a:p>
          <a:p>
            <a:pPr marL="82296" indent="0" algn="just" eaLnBrk="0" hangingPunct="0">
              <a:buNone/>
            </a:pPr>
            <a:r>
              <a:rPr lang="it-IT" sz="2400" dirty="0" smtClean="0"/>
              <a:t>Nella scuola primaria, in particolare, si potrà prevedere che il docente di sostegno posto in quarantena svolga le attività didattiche, opportunamente condivise e programmate in sede di programmazione settimanale, a favore dell’intero gruppo classe, potendosi temporaneamente attribuire la speciale presa in carico dell’alunno con disabilità al docente di posto comune della classe.</a:t>
            </a:r>
            <a:endParaRPr lang="it-IT" sz="2400" dirty="0"/>
          </a:p>
        </p:txBody>
      </p:sp>
      <p:sp>
        <p:nvSpPr>
          <p:cNvPr id="4" name="Segnaposto numero diapositiva 3"/>
          <p:cNvSpPr>
            <a:spLocks noGrp="1"/>
          </p:cNvSpPr>
          <p:nvPr>
            <p:ph type="sldNum" sz="quarter" idx="12"/>
          </p:nvPr>
        </p:nvSpPr>
        <p:spPr>
          <a:xfrm>
            <a:off x="8429652" y="6305550"/>
            <a:ext cx="641196" cy="476250"/>
          </a:xfrm>
        </p:spPr>
        <p:txBody>
          <a:bodyPr/>
          <a:lstStyle/>
          <a:p>
            <a:fld id="{D2E57653-3E58-4892-A7ED-712530ACC680}" type="slidenum">
              <a:rPr kumimoji="0" lang="en-US" sz="2800" b="1" smtClean="0">
                <a:solidFill>
                  <a:schemeClr val="tx2"/>
                </a:solidFill>
              </a:rPr>
              <a:pPr/>
              <a:t>75</a:t>
            </a:fld>
            <a:endParaRPr kumimoji="0" lang="en-US" b="1" dirty="0">
              <a:solidFill>
                <a:schemeClr val="tx2"/>
              </a:solidFill>
            </a:endParaRPr>
          </a:p>
        </p:txBody>
      </p:sp>
      <p:sp>
        <p:nvSpPr>
          <p:cNvPr id="5" name="Segnaposto piè di pagina 4"/>
          <p:cNvSpPr>
            <a:spLocks noGrp="1"/>
          </p:cNvSpPr>
          <p:nvPr>
            <p:ph type="ftr" sz="quarter" idx="11"/>
          </p:nvPr>
        </p:nvSpPr>
        <p:spPr>
          <a:xfrm>
            <a:off x="1857356" y="6305550"/>
            <a:ext cx="6753244" cy="338160"/>
          </a:xfrm>
        </p:spPr>
        <p:txBody>
          <a:bodyPr/>
          <a:lstStyle/>
          <a:p>
            <a:pPr algn="ctr"/>
            <a:r>
              <a:rPr lang="it-IT" sz="1400" dirty="0">
                <a:solidFill>
                  <a:srgbClr val="C00000"/>
                </a:solidFill>
                <a:latin typeface="Arial Black" panose="020B0A04020102020204" pitchFamily="34" charset="0"/>
              </a:rPr>
              <a:t>USR LIGURIA –    ISTITUTO COMPRENSIVO PEGLI</a:t>
            </a:r>
            <a:endParaRPr lang="it-IT" sz="1400" dirty="0">
              <a:solidFill>
                <a:srgbClr val="C00000"/>
              </a:solidFill>
              <a:latin typeface="Arial Black" panose="020B0A04020102020204" pitchFamily="34" charset="0"/>
            </a:endParaRP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smtClean="0">
                <a:solidFill>
                  <a:srgbClr val="C00000"/>
                </a:solidFill>
              </a:rPr>
              <a:t>NOTA </a:t>
            </a:r>
            <a:r>
              <a:rPr lang="it-IT" dirty="0" err="1" smtClean="0">
                <a:solidFill>
                  <a:srgbClr val="C00000"/>
                </a:solidFill>
              </a:rPr>
              <a:t>DI</a:t>
            </a:r>
            <a:r>
              <a:rPr lang="it-IT" dirty="0" smtClean="0">
                <a:solidFill>
                  <a:srgbClr val="C00000"/>
                </a:solidFill>
              </a:rPr>
              <a:t> CHIARIMENTO</a:t>
            </a:r>
            <a:br>
              <a:rPr lang="it-IT" dirty="0" smtClean="0">
                <a:solidFill>
                  <a:srgbClr val="C00000"/>
                </a:solidFill>
              </a:rPr>
            </a:br>
            <a:r>
              <a:rPr lang="it-IT" dirty="0" smtClean="0">
                <a:solidFill>
                  <a:srgbClr val="C00000"/>
                </a:solidFill>
              </a:rPr>
              <a:t>sul DPCM 3 novembre 2020</a:t>
            </a:r>
            <a:endParaRPr lang="it-IT" dirty="0">
              <a:solidFill>
                <a:srgbClr val="C00000"/>
              </a:solidFill>
            </a:endParaRPr>
          </a:p>
        </p:txBody>
      </p:sp>
      <p:sp>
        <p:nvSpPr>
          <p:cNvPr id="3" name="Segnaposto contenuto 2"/>
          <p:cNvSpPr>
            <a:spLocks noGrp="1"/>
          </p:cNvSpPr>
          <p:nvPr>
            <p:ph idx="1"/>
          </p:nvPr>
        </p:nvSpPr>
        <p:spPr>
          <a:xfrm>
            <a:off x="1115616" y="1447800"/>
            <a:ext cx="7818072" cy="4800600"/>
          </a:xfrm>
        </p:spPr>
        <p:txBody>
          <a:bodyPr>
            <a:normAutofit fontScale="92500" lnSpcReduction="10000"/>
          </a:bodyPr>
          <a:lstStyle/>
          <a:p>
            <a:pPr eaLnBrk="0" hangingPunct="0">
              <a:buNone/>
            </a:pPr>
            <a:r>
              <a:rPr lang="it-IT" sz="2400" b="1" i="1" dirty="0" smtClean="0">
                <a:solidFill>
                  <a:srgbClr val="7030A0"/>
                </a:solidFill>
              </a:rPr>
              <a:t>NOMINA </a:t>
            </a:r>
            <a:r>
              <a:rPr lang="it-IT" sz="2400" b="1" i="1" dirty="0" err="1" smtClean="0">
                <a:solidFill>
                  <a:srgbClr val="7030A0"/>
                </a:solidFill>
              </a:rPr>
              <a:t>DI</a:t>
            </a:r>
            <a:r>
              <a:rPr lang="it-IT" sz="2400" b="1" i="1" dirty="0" smtClean="0">
                <a:solidFill>
                  <a:srgbClr val="7030A0"/>
                </a:solidFill>
              </a:rPr>
              <a:t> SUPPLENTI</a:t>
            </a:r>
          </a:p>
          <a:p>
            <a:pPr marL="82296" indent="0" algn="just" eaLnBrk="0" hangingPunct="0">
              <a:buNone/>
            </a:pPr>
            <a:r>
              <a:rPr lang="it-IT" sz="2400" dirty="0" smtClean="0">
                <a:solidFill>
                  <a:schemeClr val="tx2"/>
                </a:solidFill>
              </a:rPr>
              <a:t>Solo qualora sia stata esperita ogni attività di reperimento di risorse interne all’istituzione scolastica, a seguito della quale non sia possibile in alcun modo provvedere alla sostituzione in classe del docente in quarantena con altro personale già in servizio, il dirigente scolastico, ponendo particolare attenzione alla peculiare situazione della scuola dell’infanzia, potrà ricorrere alla nomina di personale supplente anche solo per le ore strettamente necessarie al completamento della copertura del servizio settimanale, fermo restando che in nessun caso si potrà disporre la vigilanza della classe interamente in presenza, nel corso di attività didattiche erogate dal docente in quarantena, servendosi del personale collaboratore scolastico o di personale esterno, operante per l’assistenza specialistica per l’autonomia e la comunicazione, o a vario titolo presente a scuola.</a:t>
            </a:r>
          </a:p>
        </p:txBody>
      </p:sp>
      <p:sp>
        <p:nvSpPr>
          <p:cNvPr id="4" name="Segnaposto numero diapositiva 3"/>
          <p:cNvSpPr>
            <a:spLocks noGrp="1"/>
          </p:cNvSpPr>
          <p:nvPr>
            <p:ph type="sldNum" sz="quarter" idx="12"/>
          </p:nvPr>
        </p:nvSpPr>
        <p:spPr>
          <a:xfrm>
            <a:off x="8429652" y="6305550"/>
            <a:ext cx="641196" cy="476250"/>
          </a:xfrm>
        </p:spPr>
        <p:txBody>
          <a:bodyPr/>
          <a:lstStyle/>
          <a:p>
            <a:fld id="{D2E57653-3E58-4892-A7ED-712530ACC680}" type="slidenum">
              <a:rPr kumimoji="0" lang="en-US" sz="2800" b="1" smtClean="0">
                <a:solidFill>
                  <a:schemeClr val="tx2"/>
                </a:solidFill>
              </a:rPr>
              <a:pPr/>
              <a:t>76</a:t>
            </a:fld>
            <a:endParaRPr kumimoji="0" lang="en-US" b="1" dirty="0">
              <a:solidFill>
                <a:schemeClr val="tx2"/>
              </a:solidFill>
            </a:endParaRPr>
          </a:p>
        </p:txBody>
      </p:sp>
      <p:sp>
        <p:nvSpPr>
          <p:cNvPr id="5" name="Segnaposto piè di pagina 4"/>
          <p:cNvSpPr>
            <a:spLocks noGrp="1"/>
          </p:cNvSpPr>
          <p:nvPr>
            <p:ph type="ftr" sz="quarter" idx="11"/>
          </p:nvPr>
        </p:nvSpPr>
        <p:spPr>
          <a:xfrm>
            <a:off x="1857356" y="6305550"/>
            <a:ext cx="6753244" cy="338160"/>
          </a:xfrm>
        </p:spPr>
        <p:txBody>
          <a:bodyPr/>
          <a:lstStyle/>
          <a:p>
            <a:pPr algn="ctr"/>
            <a:r>
              <a:rPr lang="it-IT" sz="1400" dirty="0">
                <a:solidFill>
                  <a:srgbClr val="C00000"/>
                </a:solidFill>
                <a:latin typeface="Arial Black" panose="020B0A04020102020204" pitchFamily="34" charset="0"/>
              </a:rPr>
              <a:t>USR LIGURIA –    ISTITUTO COMPRENSIVO PEGLI</a:t>
            </a:r>
            <a:endParaRPr lang="it-IT" sz="1400" dirty="0">
              <a:solidFill>
                <a:srgbClr val="C00000"/>
              </a:solidFill>
              <a:latin typeface="Arial Black" panose="020B0A04020102020204" pitchFamily="34" charset="0"/>
            </a:endParaRP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smtClean="0">
                <a:solidFill>
                  <a:srgbClr val="C00000"/>
                </a:solidFill>
              </a:rPr>
              <a:t>NOTA </a:t>
            </a:r>
            <a:r>
              <a:rPr lang="it-IT" dirty="0" err="1" smtClean="0">
                <a:solidFill>
                  <a:srgbClr val="C00000"/>
                </a:solidFill>
              </a:rPr>
              <a:t>DI</a:t>
            </a:r>
            <a:r>
              <a:rPr lang="it-IT" dirty="0" smtClean="0">
                <a:solidFill>
                  <a:srgbClr val="C00000"/>
                </a:solidFill>
              </a:rPr>
              <a:t> CHIARIMENTO</a:t>
            </a:r>
            <a:br>
              <a:rPr lang="it-IT" dirty="0" smtClean="0">
                <a:solidFill>
                  <a:srgbClr val="C00000"/>
                </a:solidFill>
              </a:rPr>
            </a:br>
            <a:r>
              <a:rPr lang="it-IT" dirty="0" smtClean="0">
                <a:solidFill>
                  <a:srgbClr val="C00000"/>
                </a:solidFill>
              </a:rPr>
              <a:t>sul DPCM 3 novembre 2020</a:t>
            </a:r>
            <a:endParaRPr lang="it-IT" dirty="0">
              <a:solidFill>
                <a:srgbClr val="C00000"/>
              </a:solidFill>
            </a:endParaRPr>
          </a:p>
        </p:txBody>
      </p:sp>
      <p:sp>
        <p:nvSpPr>
          <p:cNvPr id="3" name="Segnaposto contenuto 2"/>
          <p:cNvSpPr>
            <a:spLocks noGrp="1"/>
          </p:cNvSpPr>
          <p:nvPr>
            <p:ph idx="1"/>
          </p:nvPr>
        </p:nvSpPr>
        <p:spPr>
          <a:xfrm>
            <a:off x="971600" y="1447800"/>
            <a:ext cx="7962088" cy="4800600"/>
          </a:xfrm>
        </p:spPr>
        <p:txBody>
          <a:bodyPr>
            <a:normAutofit fontScale="85000" lnSpcReduction="20000"/>
          </a:bodyPr>
          <a:lstStyle/>
          <a:p>
            <a:pPr eaLnBrk="0" hangingPunct="0">
              <a:buNone/>
            </a:pPr>
            <a:r>
              <a:rPr lang="it-IT" sz="2400" b="1" i="1" dirty="0" smtClean="0">
                <a:solidFill>
                  <a:srgbClr val="7030A0"/>
                </a:solidFill>
              </a:rPr>
              <a:t>PERSONALE EDUCATIVO</a:t>
            </a:r>
          </a:p>
          <a:p>
            <a:pPr marL="82296" indent="0" algn="just" eaLnBrk="0" hangingPunct="0">
              <a:buNone/>
            </a:pPr>
            <a:r>
              <a:rPr lang="it-IT" sz="2400" dirty="0" smtClean="0">
                <a:solidFill>
                  <a:schemeClr val="tx2"/>
                </a:solidFill>
              </a:rPr>
              <a:t>Il personale educativo che opera presso i convitti nazionali o presso i convitti annessi alle istituzioni scolastiche, con particolare riferimento alle attività di semiconvitto, se posto in quarantena, può continuare ad erogare in modalità agile le attività educative pomeridiane, programmate all’interno del Progetto educativo annuale, solo qualora sia possibile affidare il gruppo di semiconvittori, in presenza, ad altro personale educativo a disposizione dell’istituzione </a:t>
            </a:r>
            <a:r>
              <a:rPr lang="it-IT" sz="2400" dirty="0" err="1" smtClean="0">
                <a:solidFill>
                  <a:schemeClr val="tx2"/>
                </a:solidFill>
              </a:rPr>
              <a:t>convittuale</a:t>
            </a:r>
            <a:r>
              <a:rPr lang="it-IT" sz="2400" dirty="0" smtClean="0">
                <a:solidFill>
                  <a:schemeClr val="tx2"/>
                </a:solidFill>
              </a:rPr>
              <a:t>. </a:t>
            </a:r>
          </a:p>
          <a:p>
            <a:pPr marL="82296" indent="0" algn="just" eaLnBrk="0" hangingPunct="0">
              <a:buNone/>
            </a:pPr>
            <a:r>
              <a:rPr lang="it-IT" sz="2400" dirty="0" smtClean="0">
                <a:solidFill>
                  <a:schemeClr val="tx2"/>
                </a:solidFill>
              </a:rPr>
              <a:t>Resta ferma, per il rettore/dirigente scolastico, la facoltà di operare ad ulteriori forme di organizzazione dei gruppi di semiconvittori, in </a:t>
            </a:r>
            <a:r>
              <a:rPr lang="it-IT" sz="2400" dirty="0" err="1" smtClean="0">
                <a:solidFill>
                  <a:schemeClr val="tx2"/>
                </a:solidFill>
              </a:rPr>
              <a:t>special</a:t>
            </a:r>
            <a:r>
              <a:rPr lang="it-IT" sz="2400" dirty="0" smtClean="0">
                <a:solidFill>
                  <a:schemeClr val="tx2"/>
                </a:solidFill>
              </a:rPr>
              <a:t> modo se la numerosità ne sia ridotta in conseguenza dello sviluppo del contagio, sempre garantendo il rispetto delle misure di contenimento del virus.</a:t>
            </a:r>
          </a:p>
          <a:p>
            <a:pPr marL="82296" indent="0" algn="just" eaLnBrk="0" hangingPunct="0">
              <a:buNone/>
            </a:pPr>
            <a:r>
              <a:rPr lang="it-IT" sz="2400" dirty="0" smtClean="0">
                <a:solidFill>
                  <a:schemeClr val="tx2"/>
                </a:solidFill>
              </a:rPr>
              <a:t>Se il personale opera sul convitto e non è possibile garantire la sorveglianza notturna dei convittori e delle convittrici, il rettore/dirigente scolastico procederà alla nomina di personale supplente solo al fine di garantire il rapporto numerico adeguato tra personale in servizio e numero di convittori effettivamente residenti.</a:t>
            </a:r>
            <a:endParaRPr lang="it-IT" sz="2400" dirty="0">
              <a:solidFill>
                <a:schemeClr val="tx2"/>
              </a:solidFill>
            </a:endParaRPr>
          </a:p>
        </p:txBody>
      </p:sp>
      <p:sp>
        <p:nvSpPr>
          <p:cNvPr id="4" name="Segnaposto numero diapositiva 3"/>
          <p:cNvSpPr>
            <a:spLocks noGrp="1"/>
          </p:cNvSpPr>
          <p:nvPr>
            <p:ph type="sldNum" sz="quarter" idx="12"/>
          </p:nvPr>
        </p:nvSpPr>
        <p:spPr>
          <a:xfrm>
            <a:off x="8429652" y="6305550"/>
            <a:ext cx="641196" cy="476250"/>
          </a:xfrm>
        </p:spPr>
        <p:txBody>
          <a:bodyPr/>
          <a:lstStyle/>
          <a:p>
            <a:fld id="{D2E57653-3E58-4892-A7ED-712530ACC680}" type="slidenum">
              <a:rPr kumimoji="0" lang="en-US" sz="2800" b="1" smtClean="0">
                <a:solidFill>
                  <a:schemeClr val="tx2"/>
                </a:solidFill>
              </a:rPr>
              <a:pPr/>
              <a:t>77</a:t>
            </a:fld>
            <a:endParaRPr kumimoji="0" lang="en-US" b="1" dirty="0">
              <a:solidFill>
                <a:schemeClr val="tx2"/>
              </a:solidFill>
            </a:endParaRPr>
          </a:p>
        </p:txBody>
      </p:sp>
      <p:sp>
        <p:nvSpPr>
          <p:cNvPr id="5" name="Segnaposto piè di pagina 4"/>
          <p:cNvSpPr>
            <a:spLocks noGrp="1"/>
          </p:cNvSpPr>
          <p:nvPr>
            <p:ph type="ftr" sz="quarter" idx="11"/>
          </p:nvPr>
        </p:nvSpPr>
        <p:spPr>
          <a:xfrm>
            <a:off x="1576022" y="6330081"/>
            <a:ext cx="6753244" cy="338160"/>
          </a:xfrm>
        </p:spPr>
        <p:txBody>
          <a:bodyPr/>
          <a:lstStyle/>
          <a:p>
            <a:pPr algn="ctr"/>
            <a:r>
              <a:rPr lang="it-IT" sz="1400" dirty="0">
                <a:solidFill>
                  <a:srgbClr val="C00000"/>
                </a:solidFill>
                <a:latin typeface="Arial Black" panose="020B0A04020102020204" pitchFamily="34" charset="0"/>
              </a:rPr>
              <a:t>USR LIGURIA –    ISTITUTO COMPRENSIVO PEGLI</a:t>
            </a:r>
            <a:endParaRPr lang="it-IT" sz="1400" dirty="0">
              <a:solidFill>
                <a:srgbClr val="C00000"/>
              </a:solidFill>
              <a:latin typeface="Arial Black" panose="020B0A04020102020204" pitchFamily="34" charset="0"/>
            </a:endParaRP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smtClean="0">
                <a:solidFill>
                  <a:srgbClr val="C00000"/>
                </a:solidFill>
              </a:rPr>
              <a:t>NOTA </a:t>
            </a:r>
            <a:r>
              <a:rPr lang="it-IT" dirty="0" err="1" smtClean="0">
                <a:solidFill>
                  <a:srgbClr val="C00000"/>
                </a:solidFill>
              </a:rPr>
              <a:t>DI</a:t>
            </a:r>
            <a:r>
              <a:rPr lang="it-IT" dirty="0" smtClean="0">
                <a:solidFill>
                  <a:srgbClr val="C00000"/>
                </a:solidFill>
              </a:rPr>
              <a:t> CHIARIMENTO</a:t>
            </a:r>
            <a:br>
              <a:rPr lang="it-IT" dirty="0" smtClean="0">
                <a:solidFill>
                  <a:srgbClr val="C00000"/>
                </a:solidFill>
              </a:rPr>
            </a:br>
            <a:r>
              <a:rPr lang="it-IT" dirty="0" smtClean="0">
                <a:solidFill>
                  <a:srgbClr val="C00000"/>
                </a:solidFill>
              </a:rPr>
              <a:t>sul DPCM 3 novembre 2020</a:t>
            </a:r>
            <a:endParaRPr lang="it-IT" dirty="0">
              <a:solidFill>
                <a:srgbClr val="C00000"/>
              </a:solidFill>
            </a:endParaRPr>
          </a:p>
        </p:txBody>
      </p:sp>
      <p:sp>
        <p:nvSpPr>
          <p:cNvPr id="3" name="Segnaposto contenuto 2"/>
          <p:cNvSpPr>
            <a:spLocks noGrp="1"/>
          </p:cNvSpPr>
          <p:nvPr>
            <p:ph idx="1"/>
          </p:nvPr>
        </p:nvSpPr>
        <p:spPr>
          <a:xfrm>
            <a:off x="899592" y="1447800"/>
            <a:ext cx="8034096" cy="4800600"/>
          </a:xfrm>
        </p:spPr>
        <p:txBody>
          <a:bodyPr>
            <a:normAutofit/>
          </a:bodyPr>
          <a:lstStyle/>
          <a:p>
            <a:pPr eaLnBrk="0" hangingPunct="0">
              <a:buNone/>
            </a:pPr>
            <a:r>
              <a:rPr lang="it-IT" sz="1600" b="1" dirty="0" smtClean="0">
                <a:solidFill>
                  <a:srgbClr val="0070C0"/>
                </a:solidFill>
              </a:rPr>
              <a:t>LAVORATORI FRAGILI</a:t>
            </a:r>
          </a:p>
          <a:p>
            <a:pPr marL="82296" indent="0" algn="just" eaLnBrk="0" hangingPunct="0">
              <a:buNone/>
            </a:pPr>
            <a:r>
              <a:rPr lang="it-IT" sz="1600" dirty="0" smtClean="0">
                <a:solidFill>
                  <a:schemeClr val="tx2"/>
                </a:solidFill>
              </a:rPr>
              <a:t>Con messaggio 3653 del 9/10/2020 l'Inps ha fornito i seguenti chiarimenti:</a:t>
            </a:r>
          </a:p>
          <a:p>
            <a:pPr marL="82296" lvl="0" indent="0" algn="just" eaLnBrk="0" hangingPunct="0">
              <a:buNone/>
            </a:pPr>
            <a:r>
              <a:rPr lang="it-IT" sz="1600" i="1" dirty="0" smtClean="0">
                <a:solidFill>
                  <a:schemeClr val="tx2"/>
                </a:solidFill>
              </a:rPr>
              <a:t>la quarantena e la sorveglianza precauzionale per i soggetti fragili (commi 1 e 2 dell’articolo 26 del D.L. n. 18 del 2020) non configurano un’incapacità temporanea al lavoro per una patologia in fase acuta tale da impedire in assoluto lo svolgimento dell’attività lavorativa (presupposto per il riconoscimento della tutela previdenziale della malattia comune), ma situazioni di rischio per il lavoratore e per la collettività che il legislatore ha inteso tutelare equiparando, ai fini del trattamento economico, tali fattispecie alla malattia e alla degenza ospedaliera. Conseguentemente, non è possibile ricorrere alla tutela previdenziale della malattia o della degenza ospedaliera nei casi in cui il lavoratore in quarantena o in sorveglianza precauzionale perché soggetto fragile continui a svolgere l’attività lavorativa presso il proprio domicilio, mediante </a:t>
            </a:r>
            <a:r>
              <a:rPr lang="it-IT" sz="1600" i="1" dirty="0" err="1" smtClean="0">
                <a:solidFill>
                  <a:schemeClr val="tx2"/>
                </a:solidFill>
              </a:rPr>
              <a:t>smart</a:t>
            </a:r>
            <a:r>
              <a:rPr lang="it-IT" sz="1600" i="1" dirty="0" smtClean="0">
                <a:solidFill>
                  <a:schemeClr val="tx2"/>
                </a:solidFill>
              </a:rPr>
              <a:t> </a:t>
            </a:r>
            <a:r>
              <a:rPr lang="it-IT" sz="1600" i="1" dirty="0" err="1" smtClean="0">
                <a:solidFill>
                  <a:schemeClr val="tx2"/>
                </a:solidFill>
              </a:rPr>
              <a:t>working</a:t>
            </a:r>
            <a:r>
              <a:rPr lang="it-IT" sz="1600" i="1" dirty="0" smtClean="0">
                <a:solidFill>
                  <a:schemeClr val="tx2"/>
                </a:solidFill>
              </a:rPr>
              <a:t>. In tale circostanza, infatti, non ha luogo la sospensione dell’attività lavorativa con la correlata retribuzione. Invece, in caso di malattia conclamata (art. 26, comma 6) il lavoratore è temporaneamente incapace al lavoro, con diritto ad accedere alla corrispondente prestazione previdenziale, compensativa della perdita di guadagno;</a:t>
            </a:r>
          </a:p>
          <a:p>
            <a:pPr marL="82296" lvl="0" indent="0" algn="just" eaLnBrk="0" hangingPunct="0">
              <a:buNone/>
            </a:pPr>
            <a:r>
              <a:rPr lang="it-IT" sz="1600" i="1" dirty="0" smtClean="0">
                <a:solidFill>
                  <a:schemeClr val="tx2"/>
                </a:solidFill>
              </a:rPr>
              <a:t>in tutti i casi di ordinanze o provvedimenti di autorità amministrative che di fatto impediscano ai soggetti di svolgere la propria attività lavorativa non è possibile procedere con il riconoscimento della tutela della quarantena ai sensi del comma 1 dell’articolo 26, in quanto la stessa prevede un provvedimento dell’operatore di sanità pubblica.</a:t>
            </a:r>
            <a:endParaRPr lang="it-IT" sz="1600" i="1" dirty="0">
              <a:solidFill>
                <a:schemeClr val="tx2"/>
              </a:solidFill>
            </a:endParaRPr>
          </a:p>
        </p:txBody>
      </p:sp>
      <p:sp>
        <p:nvSpPr>
          <p:cNvPr id="4" name="Segnaposto numero diapositiva 3"/>
          <p:cNvSpPr>
            <a:spLocks noGrp="1"/>
          </p:cNvSpPr>
          <p:nvPr>
            <p:ph type="sldNum" sz="quarter" idx="12"/>
          </p:nvPr>
        </p:nvSpPr>
        <p:spPr>
          <a:xfrm>
            <a:off x="8429652" y="6305550"/>
            <a:ext cx="641196" cy="476250"/>
          </a:xfrm>
        </p:spPr>
        <p:txBody>
          <a:bodyPr/>
          <a:lstStyle/>
          <a:p>
            <a:fld id="{D2E57653-3E58-4892-A7ED-712530ACC680}" type="slidenum">
              <a:rPr kumimoji="0" lang="en-US" sz="2800" b="1" smtClean="0">
                <a:solidFill>
                  <a:schemeClr val="tx2"/>
                </a:solidFill>
              </a:rPr>
              <a:pPr/>
              <a:t>78</a:t>
            </a:fld>
            <a:endParaRPr kumimoji="0" lang="en-US" b="1" dirty="0">
              <a:solidFill>
                <a:schemeClr val="tx2"/>
              </a:solidFill>
            </a:endParaRPr>
          </a:p>
        </p:txBody>
      </p:sp>
      <p:sp>
        <p:nvSpPr>
          <p:cNvPr id="5" name="Segnaposto piè di pagina 4"/>
          <p:cNvSpPr>
            <a:spLocks noGrp="1"/>
          </p:cNvSpPr>
          <p:nvPr>
            <p:ph type="ftr" sz="quarter" idx="11"/>
          </p:nvPr>
        </p:nvSpPr>
        <p:spPr>
          <a:xfrm>
            <a:off x="1857356" y="6305550"/>
            <a:ext cx="6753244" cy="338160"/>
          </a:xfrm>
        </p:spPr>
        <p:txBody>
          <a:bodyPr/>
          <a:lstStyle/>
          <a:p>
            <a:pPr algn="ctr"/>
            <a:r>
              <a:rPr lang="it-IT" sz="1400" dirty="0">
                <a:solidFill>
                  <a:srgbClr val="C00000"/>
                </a:solidFill>
                <a:latin typeface="Arial Black" panose="020B0A04020102020204" pitchFamily="34" charset="0"/>
              </a:rPr>
              <a:t>USR LIGURIA –    ISTITUTO COMPRENSIVO PEGLI</a:t>
            </a:r>
            <a:endParaRPr lang="it-IT" sz="1400" dirty="0">
              <a:solidFill>
                <a:srgbClr val="C00000"/>
              </a:solidFill>
              <a:latin typeface="Arial Black" panose="020B0A04020102020204" pitchFamily="34" charset="0"/>
            </a:endParaRP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smtClean="0">
                <a:solidFill>
                  <a:srgbClr val="C00000"/>
                </a:solidFill>
              </a:rPr>
              <a:t>NOTA </a:t>
            </a:r>
            <a:r>
              <a:rPr lang="it-IT" dirty="0" err="1" smtClean="0">
                <a:solidFill>
                  <a:srgbClr val="C00000"/>
                </a:solidFill>
              </a:rPr>
              <a:t>DI</a:t>
            </a:r>
            <a:r>
              <a:rPr lang="it-IT" dirty="0" smtClean="0">
                <a:solidFill>
                  <a:srgbClr val="C00000"/>
                </a:solidFill>
              </a:rPr>
              <a:t> CHIARIMENTO</a:t>
            </a:r>
            <a:br>
              <a:rPr lang="it-IT" dirty="0" smtClean="0">
                <a:solidFill>
                  <a:srgbClr val="C00000"/>
                </a:solidFill>
              </a:rPr>
            </a:br>
            <a:r>
              <a:rPr lang="it-IT" dirty="0" smtClean="0">
                <a:solidFill>
                  <a:srgbClr val="C00000"/>
                </a:solidFill>
              </a:rPr>
              <a:t>sul DPCM 3 novembre 2020</a:t>
            </a:r>
            <a:endParaRPr lang="it-IT" dirty="0">
              <a:solidFill>
                <a:srgbClr val="C00000"/>
              </a:solidFill>
            </a:endParaRPr>
          </a:p>
        </p:txBody>
      </p:sp>
      <p:sp>
        <p:nvSpPr>
          <p:cNvPr id="3" name="Segnaposto contenuto 2"/>
          <p:cNvSpPr>
            <a:spLocks noGrp="1"/>
          </p:cNvSpPr>
          <p:nvPr>
            <p:ph idx="1"/>
          </p:nvPr>
        </p:nvSpPr>
        <p:spPr>
          <a:xfrm>
            <a:off x="1115616" y="1447800"/>
            <a:ext cx="7818072" cy="4800600"/>
          </a:xfrm>
        </p:spPr>
        <p:txBody>
          <a:bodyPr>
            <a:normAutofit fontScale="92500"/>
          </a:bodyPr>
          <a:lstStyle/>
          <a:p>
            <a:pPr eaLnBrk="0" hangingPunct="0">
              <a:buNone/>
            </a:pPr>
            <a:r>
              <a:rPr lang="it-IT" sz="2400" b="1" dirty="0" smtClean="0">
                <a:solidFill>
                  <a:srgbClr val="7030A0"/>
                </a:solidFill>
              </a:rPr>
              <a:t>MASCHERINE</a:t>
            </a:r>
          </a:p>
          <a:p>
            <a:pPr marL="82296" indent="0" algn="just" eaLnBrk="0" hangingPunct="0">
              <a:buNone/>
            </a:pPr>
            <a:r>
              <a:rPr lang="it-IT" sz="2400" dirty="0" smtClean="0">
                <a:solidFill>
                  <a:schemeClr val="tx2"/>
                </a:solidFill>
              </a:rPr>
              <a:t>Facendo seguito alla nota 1990/2020 e al Verbale 124 del CTS, il </a:t>
            </a:r>
            <a:r>
              <a:rPr lang="it-IT" sz="2400" dirty="0" err="1" smtClean="0">
                <a:solidFill>
                  <a:schemeClr val="tx2"/>
                </a:solidFill>
              </a:rPr>
              <a:t>MI</a:t>
            </a:r>
            <a:r>
              <a:rPr lang="it-IT" sz="2400" dirty="0" smtClean="0">
                <a:solidFill>
                  <a:schemeClr val="tx2"/>
                </a:solidFill>
              </a:rPr>
              <a:t>, con </a:t>
            </a:r>
            <a:r>
              <a:rPr lang="it-IT" sz="2400" b="1" dirty="0" smtClean="0">
                <a:solidFill>
                  <a:srgbClr val="7030A0"/>
                </a:solidFill>
              </a:rPr>
              <a:t>nota 1994 del 9/11/2020</a:t>
            </a:r>
            <a:r>
              <a:rPr lang="it-IT" sz="2400" dirty="0" smtClean="0">
                <a:solidFill>
                  <a:schemeClr val="tx2"/>
                </a:solidFill>
                <a:hlinkClick r:id="rId2"/>
              </a:rPr>
              <a:t>,</a:t>
            </a:r>
            <a:r>
              <a:rPr lang="it-IT" sz="2400" dirty="0" smtClean="0">
                <a:solidFill>
                  <a:schemeClr val="tx2"/>
                </a:solidFill>
              </a:rPr>
              <a:t> ha fornito ulteriori istruzioni sull'uso della mascherina a scuola.</a:t>
            </a:r>
          </a:p>
          <a:p>
            <a:pPr marL="82296" indent="0" algn="just" eaLnBrk="0" hangingPunct="0">
              <a:buNone/>
            </a:pPr>
            <a:r>
              <a:rPr lang="it-IT" sz="2400" dirty="0" smtClean="0">
                <a:solidFill>
                  <a:schemeClr val="tx2"/>
                </a:solidFill>
              </a:rPr>
              <a:t> </a:t>
            </a:r>
            <a:r>
              <a:rPr lang="it-IT" sz="2400" b="1" dirty="0" smtClean="0">
                <a:solidFill>
                  <a:srgbClr val="0070C0"/>
                </a:solidFill>
              </a:rPr>
              <a:t>OBBLIGATORIA DOPO I 6 ANNI, ANCHE AL BANCO</a:t>
            </a:r>
          </a:p>
          <a:p>
            <a:pPr marL="82296" indent="0" algn="just" eaLnBrk="0" hangingPunct="0">
              <a:buNone/>
            </a:pPr>
            <a:r>
              <a:rPr lang="it-IT" sz="2400" dirty="0" smtClean="0">
                <a:solidFill>
                  <a:schemeClr val="tx2"/>
                </a:solidFill>
              </a:rPr>
              <a:t>A partire dalla scuola primaria la mascherina dovrà essere indossata sempre, da chiunque sia presente a scuola, durante la permanenza nei locali scolastici e nelle pertinenze, anche quando gli alunni sono seduti al banco e indipendentemente dalle condizioni di distanza (1 metro tra le rime buccali) previste dai precedenti protocolli, “salvo che per i bambini di età inferiore ai sei anni e per i soggetti con patologie o disabilità incompatibili con l'uso della mascherina”.</a:t>
            </a:r>
            <a:endParaRPr lang="it-IT" sz="2400" dirty="0">
              <a:solidFill>
                <a:schemeClr val="tx2"/>
              </a:solidFill>
            </a:endParaRPr>
          </a:p>
        </p:txBody>
      </p:sp>
      <p:sp>
        <p:nvSpPr>
          <p:cNvPr id="4" name="Segnaposto numero diapositiva 3"/>
          <p:cNvSpPr>
            <a:spLocks noGrp="1"/>
          </p:cNvSpPr>
          <p:nvPr>
            <p:ph type="sldNum" sz="quarter" idx="12"/>
          </p:nvPr>
        </p:nvSpPr>
        <p:spPr>
          <a:xfrm>
            <a:off x="8429652" y="6305550"/>
            <a:ext cx="641196" cy="476250"/>
          </a:xfrm>
        </p:spPr>
        <p:txBody>
          <a:bodyPr/>
          <a:lstStyle/>
          <a:p>
            <a:fld id="{D2E57653-3E58-4892-A7ED-712530ACC680}" type="slidenum">
              <a:rPr kumimoji="0" lang="en-US" sz="2800" b="1" smtClean="0">
                <a:solidFill>
                  <a:schemeClr val="tx2"/>
                </a:solidFill>
              </a:rPr>
              <a:pPr/>
              <a:t>79</a:t>
            </a:fld>
            <a:endParaRPr kumimoji="0" lang="en-US" b="1" dirty="0">
              <a:solidFill>
                <a:schemeClr val="tx2"/>
              </a:solidFill>
            </a:endParaRPr>
          </a:p>
        </p:txBody>
      </p:sp>
      <p:sp>
        <p:nvSpPr>
          <p:cNvPr id="5" name="Segnaposto piè di pagina 4"/>
          <p:cNvSpPr>
            <a:spLocks noGrp="1"/>
          </p:cNvSpPr>
          <p:nvPr>
            <p:ph type="ftr" sz="quarter" idx="11"/>
          </p:nvPr>
        </p:nvSpPr>
        <p:spPr>
          <a:xfrm>
            <a:off x="1857356" y="6305550"/>
            <a:ext cx="6753244" cy="338160"/>
          </a:xfrm>
        </p:spPr>
        <p:txBody>
          <a:bodyPr/>
          <a:lstStyle/>
          <a:p>
            <a:pPr algn="ctr"/>
            <a:r>
              <a:rPr lang="it-IT" sz="1400" dirty="0">
                <a:solidFill>
                  <a:srgbClr val="C00000"/>
                </a:solidFill>
                <a:latin typeface="Arial Black" panose="020B0A04020102020204" pitchFamily="34" charset="0"/>
              </a:rPr>
              <a:t>USR LIGURIA –    ISTITUTO COMPRENSIVO PEGLI</a:t>
            </a:r>
            <a:endParaRPr lang="it-IT" sz="1400" dirty="0">
              <a:solidFill>
                <a:srgbClr val="C00000"/>
              </a:solidFill>
              <a:latin typeface="Arial Black" panose="020B0A04020102020204"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smtClean="0">
                <a:solidFill>
                  <a:schemeClr val="bg2">
                    <a:lumMod val="50000"/>
                  </a:schemeClr>
                </a:solidFill>
                <a:latin typeface="Arial" panose="020B0604020202020204" pitchFamily="34" charset="0"/>
                <a:cs typeface="Arial" panose="020B0604020202020204" pitchFamily="34" charset="0"/>
              </a:rPr>
              <a:t>IL LAVORO AGILE NEL PERIODO DELL’EMERGENZA</a:t>
            </a:r>
            <a:endParaRPr lang="it-IT" sz="2800" dirty="0"/>
          </a:p>
        </p:txBody>
      </p:sp>
      <p:sp>
        <p:nvSpPr>
          <p:cNvPr id="3" name="Segnaposto contenuto 2"/>
          <p:cNvSpPr>
            <a:spLocks noGrp="1"/>
          </p:cNvSpPr>
          <p:nvPr>
            <p:ph idx="1"/>
          </p:nvPr>
        </p:nvSpPr>
        <p:spPr>
          <a:xfrm>
            <a:off x="683568" y="1435919"/>
            <a:ext cx="7498080" cy="4800600"/>
          </a:xfrm>
        </p:spPr>
        <p:txBody>
          <a:bodyPr>
            <a:normAutofit/>
          </a:bodyPr>
          <a:lstStyle/>
          <a:p>
            <a:pPr marL="82296" indent="0" algn="just">
              <a:buNone/>
            </a:pPr>
            <a:r>
              <a:rPr lang="it-IT" sz="2400" dirty="0" smtClean="0"/>
              <a:t>Il </a:t>
            </a:r>
            <a:r>
              <a:rPr lang="it-IT" sz="2400" dirty="0" smtClean="0">
                <a:solidFill>
                  <a:srgbClr val="0070C0"/>
                </a:solidFill>
              </a:rPr>
              <a:t>DPCM 18 ottobre 2020</a:t>
            </a:r>
            <a:r>
              <a:rPr lang="it-IT" sz="2400" dirty="0" smtClean="0"/>
              <a:t>, integra le misure contenute nel </a:t>
            </a:r>
            <a:r>
              <a:rPr lang="it-IT" sz="2400" dirty="0" smtClean="0">
                <a:solidFill>
                  <a:srgbClr val="0070C0"/>
                </a:solidFill>
              </a:rPr>
              <a:t>DPCM del 13 ottobre 2020 e </a:t>
            </a:r>
            <a:r>
              <a:rPr lang="it-IT" sz="2400" dirty="0" smtClean="0"/>
              <a:t>prevede, tra l’altro, che le riunioni nell’ambito della P.A. si svolgano in modalità a distanza. </a:t>
            </a:r>
          </a:p>
          <a:p>
            <a:pPr marL="82296" indent="0" algn="just">
              <a:buNone/>
            </a:pPr>
            <a:r>
              <a:rPr lang="it-IT" sz="2400" dirty="0" smtClean="0">
                <a:solidFill>
                  <a:srgbClr val="0070C0"/>
                </a:solidFill>
              </a:rPr>
              <a:t> Il Decreto del Ministro della Funzione Pubblica del 19 ottobre 2020, attuativo del D.L. n. 34/2020</a:t>
            </a:r>
            <a:r>
              <a:rPr lang="it-IT" sz="2400" dirty="0" smtClean="0"/>
              <a:t>, dispone che ogni pubblica amministrazione consenta il </a:t>
            </a:r>
            <a:r>
              <a:rPr lang="it-IT" sz="2400" dirty="0" smtClean="0">
                <a:solidFill>
                  <a:srgbClr val="0070C0"/>
                </a:solidFill>
              </a:rPr>
              <a:t>lavoro agile</a:t>
            </a:r>
            <a:r>
              <a:rPr lang="it-IT" sz="2400" dirty="0" smtClean="0"/>
              <a:t>, su base giornaliera, settimanale  o plurisettimanale, </a:t>
            </a:r>
            <a:r>
              <a:rPr lang="it-IT" sz="2400" dirty="0" smtClean="0">
                <a:solidFill>
                  <a:srgbClr val="0070C0"/>
                </a:solidFill>
              </a:rPr>
              <a:t>almeno per il 50% del personale</a:t>
            </a:r>
            <a:r>
              <a:rPr lang="it-IT" sz="2400" dirty="0" smtClean="0"/>
              <a:t>, laddove la prestazione possa essere espletata secondo tale modalità, sino al 31 dicembre 2020.   </a:t>
            </a:r>
          </a:p>
        </p:txBody>
      </p:sp>
      <p:sp>
        <p:nvSpPr>
          <p:cNvPr id="4" name="Segnaposto numero diapositiva 3"/>
          <p:cNvSpPr>
            <a:spLocks noGrp="1"/>
          </p:cNvSpPr>
          <p:nvPr>
            <p:ph type="sldNum" sz="quarter" idx="12"/>
          </p:nvPr>
        </p:nvSpPr>
        <p:spPr/>
        <p:txBody>
          <a:bodyPr/>
          <a:lstStyle/>
          <a:p>
            <a:fld id="{D2E57653-3E58-4892-A7ED-712530ACC680}" type="slidenum">
              <a:rPr kumimoji="0" lang="en-US" sz="2800" b="1" smtClean="0">
                <a:solidFill>
                  <a:schemeClr val="tx2"/>
                </a:solidFill>
              </a:rPr>
              <a:pPr/>
              <a:t>8</a:t>
            </a:fld>
            <a:endParaRPr kumimoji="0" lang="en-US" b="1" dirty="0">
              <a:solidFill>
                <a:schemeClr val="tx2"/>
              </a:solidFill>
            </a:endParaRPr>
          </a:p>
        </p:txBody>
      </p:sp>
      <p:sp>
        <p:nvSpPr>
          <p:cNvPr id="5" name="Segnaposto piè di pagina 4"/>
          <p:cNvSpPr>
            <a:spLocks noGrp="1"/>
          </p:cNvSpPr>
          <p:nvPr>
            <p:ph type="ftr" sz="quarter" idx="11"/>
          </p:nvPr>
        </p:nvSpPr>
        <p:spPr/>
        <p:txBody>
          <a:bodyPr/>
          <a:lstStyle/>
          <a:p>
            <a:pPr algn="ctr"/>
            <a:r>
              <a:rPr lang="it-IT" sz="1400" dirty="0">
                <a:solidFill>
                  <a:srgbClr val="C00000"/>
                </a:solidFill>
                <a:latin typeface="Arial Black" panose="020B0A04020102020204" pitchFamily="34" charset="0"/>
              </a:rPr>
              <a:t>USR LIGURIA –    ISTITUTO COMPRENSIVO PEGLI</a:t>
            </a:r>
            <a:endParaRPr lang="it-IT" sz="1400" dirty="0">
              <a:solidFill>
                <a:srgbClr val="C00000"/>
              </a:solidFill>
              <a:latin typeface="Arial Black" panose="020B0A04020102020204" pitchFamily="34" charset="0"/>
            </a:endParaRPr>
          </a:p>
        </p:txBody>
      </p:sp>
    </p:spTree>
    <p:extLst>
      <p:ext uri="{BB962C8B-B14F-4D97-AF65-F5344CB8AC3E}">
        <p14:creationId xmlns:p14="http://schemas.microsoft.com/office/powerpoint/2010/main" val="414208477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smtClean="0">
                <a:solidFill>
                  <a:srgbClr val="C00000"/>
                </a:solidFill>
              </a:rPr>
              <a:t>NOTA </a:t>
            </a:r>
            <a:r>
              <a:rPr lang="it-IT" dirty="0" err="1" smtClean="0">
                <a:solidFill>
                  <a:srgbClr val="C00000"/>
                </a:solidFill>
              </a:rPr>
              <a:t>DI</a:t>
            </a:r>
            <a:r>
              <a:rPr lang="it-IT" dirty="0" smtClean="0">
                <a:solidFill>
                  <a:srgbClr val="C00000"/>
                </a:solidFill>
              </a:rPr>
              <a:t> CHIARIMENTO</a:t>
            </a:r>
            <a:br>
              <a:rPr lang="it-IT" dirty="0" smtClean="0">
                <a:solidFill>
                  <a:srgbClr val="C00000"/>
                </a:solidFill>
              </a:rPr>
            </a:br>
            <a:r>
              <a:rPr lang="it-IT" dirty="0" smtClean="0">
                <a:solidFill>
                  <a:srgbClr val="C00000"/>
                </a:solidFill>
              </a:rPr>
              <a:t>sul DPCM 3 novembre 2020</a:t>
            </a:r>
            <a:endParaRPr lang="it-IT" dirty="0">
              <a:solidFill>
                <a:srgbClr val="C00000"/>
              </a:solidFill>
            </a:endParaRPr>
          </a:p>
        </p:txBody>
      </p:sp>
      <p:sp>
        <p:nvSpPr>
          <p:cNvPr id="3" name="Segnaposto contenuto 2"/>
          <p:cNvSpPr>
            <a:spLocks noGrp="1"/>
          </p:cNvSpPr>
          <p:nvPr>
            <p:ph idx="1"/>
          </p:nvPr>
        </p:nvSpPr>
        <p:spPr/>
        <p:txBody>
          <a:bodyPr>
            <a:normAutofit/>
          </a:bodyPr>
          <a:lstStyle/>
          <a:p>
            <a:pPr marL="9525" indent="-9525" eaLnBrk="0" hangingPunct="0">
              <a:buNone/>
            </a:pPr>
            <a:r>
              <a:rPr lang="it-IT" sz="2400" b="1" dirty="0" smtClean="0">
                <a:solidFill>
                  <a:srgbClr val="7030A0"/>
                </a:solidFill>
              </a:rPr>
              <a:t>IN ALCUNI CASI SI PUÒ ABBASSARE</a:t>
            </a:r>
          </a:p>
          <a:p>
            <a:pPr marL="82296" indent="0" algn="just" eaLnBrk="0" hangingPunct="0">
              <a:buNone/>
            </a:pPr>
            <a:r>
              <a:rPr lang="it-IT" sz="2400" dirty="0" smtClean="0">
                <a:solidFill>
                  <a:srgbClr val="C00000"/>
                </a:solidFill>
              </a:rPr>
              <a:t>È possibile abbassare la mascherina:</a:t>
            </a:r>
          </a:p>
          <a:p>
            <a:pPr marL="82296" lvl="0" indent="0" algn="just" eaLnBrk="0" hangingPunct="0">
              <a:buNone/>
            </a:pPr>
            <a:r>
              <a:rPr lang="it-IT" sz="2400" dirty="0" smtClean="0">
                <a:solidFill>
                  <a:schemeClr val="tx2"/>
                </a:solidFill>
              </a:rPr>
              <a:t>per bere</a:t>
            </a:r>
          </a:p>
          <a:p>
            <a:pPr marL="82296" lvl="0" indent="0" algn="just" eaLnBrk="0" hangingPunct="0">
              <a:buNone/>
            </a:pPr>
            <a:r>
              <a:rPr lang="it-IT" sz="2400" dirty="0" smtClean="0">
                <a:solidFill>
                  <a:schemeClr val="tx2"/>
                </a:solidFill>
              </a:rPr>
              <a:t>a mensa</a:t>
            </a:r>
          </a:p>
          <a:p>
            <a:pPr marL="82296" lvl="0" indent="0" algn="just" eaLnBrk="0" hangingPunct="0">
              <a:buNone/>
            </a:pPr>
            <a:r>
              <a:rPr lang="it-IT" sz="2400" dirty="0" smtClean="0">
                <a:solidFill>
                  <a:schemeClr val="tx2"/>
                </a:solidFill>
              </a:rPr>
              <a:t>durante merenda</a:t>
            </a:r>
          </a:p>
          <a:p>
            <a:pPr marL="82296" lvl="0" indent="0" algn="just" eaLnBrk="0" hangingPunct="0">
              <a:buNone/>
            </a:pPr>
            <a:r>
              <a:rPr lang="it-IT" sz="2400" dirty="0" smtClean="0">
                <a:solidFill>
                  <a:schemeClr val="tx2"/>
                </a:solidFill>
              </a:rPr>
              <a:t>per quanto concerne l’attività musicale degli strumenti a fiato e del canto, limitatamente alla lezione singola, durante l’esecuzione.</a:t>
            </a:r>
          </a:p>
          <a:p>
            <a:pPr marL="82296" indent="0" algn="just" eaLnBrk="0" hangingPunct="0">
              <a:buNone/>
            </a:pPr>
            <a:r>
              <a:rPr lang="it-IT" sz="2400" dirty="0" smtClean="0">
                <a:solidFill>
                  <a:schemeClr val="tx2"/>
                </a:solidFill>
              </a:rPr>
              <a:t>Sulla particolare situazione delle attività di educazione fisica interverrà una specifica nota della DG per lo studente.</a:t>
            </a:r>
            <a:endParaRPr lang="it-IT" sz="2400" dirty="0">
              <a:solidFill>
                <a:schemeClr val="tx2"/>
              </a:solidFill>
            </a:endParaRPr>
          </a:p>
        </p:txBody>
      </p:sp>
      <p:sp>
        <p:nvSpPr>
          <p:cNvPr id="4" name="Segnaposto numero diapositiva 3"/>
          <p:cNvSpPr>
            <a:spLocks noGrp="1"/>
          </p:cNvSpPr>
          <p:nvPr>
            <p:ph type="sldNum" sz="quarter" idx="12"/>
          </p:nvPr>
        </p:nvSpPr>
        <p:spPr>
          <a:xfrm>
            <a:off x="8429652" y="6305550"/>
            <a:ext cx="641196" cy="476250"/>
          </a:xfrm>
        </p:spPr>
        <p:txBody>
          <a:bodyPr/>
          <a:lstStyle/>
          <a:p>
            <a:fld id="{D2E57653-3E58-4892-A7ED-712530ACC680}" type="slidenum">
              <a:rPr kumimoji="0" lang="en-US" sz="2800" b="1" smtClean="0">
                <a:solidFill>
                  <a:schemeClr val="tx2"/>
                </a:solidFill>
              </a:rPr>
              <a:pPr/>
              <a:t>80</a:t>
            </a:fld>
            <a:endParaRPr kumimoji="0" lang="en-US" b="1" dirty="0">
              <a:solidFill>
                <a:schemeClr val="tx2"/>
              </a:solidFill>
            </a:endParaRPr>
          </a:p>
        </p:txBody>
      </p:sp>
      <p:sp>
        <p:nvSpPr>
          <p:cNvPr id="5" name="Segnaposto piè di pagina 4"/>
          <p:cNvSpPr>
            <a:spLocks noGrp="1"/>
          </p:cNvSpPr>
          <p:nvPr>
            <p:ph type="ftr" sz="quarter" idx="11"/>
          </p:nvPr>
        </p:nvSpPr>
        <p:spPr>
          <a:xfrm>
            <a:off x="1857356" y="6305550"/>
            <a:ext cx="6753244" cy="338160"/>
          </a:xfrm>
        </p:spPr>
        <p:txBody>
          <a:bodyPr/>
          <a:lstStyle/>
          <a:p>
            <a:pPr algn="ctr"/>
            <a:r>
              <a:rPr lang="it-IT" sz="1400" dirty="0">
                <a:solidFill>
                  <a:srgbClr val="C00000"/>
                </a:solidFill>
                <a:latin typeface="Arial Black" panose="020B0A04020102020204" pitchFamily="34" charset="0"/>
              </a:rPr>
              <a:t>USR LIGURIA –    ISTITUTO COMPRENSIVO PEGLI</a:t>
            </a:r>
            <a:endParaRPr lang="it-IT" sz="1400" dirty="0">
              <a:solidFill>
                <a:srgbClr val="C00000"/>
              </a:solidFill>
              <a:latin typeface="Arial Black" panose="020B0A04020102020204" pitchFamily="34" charset="0"/>
            </a:endParaRP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smtClean="0">
                <a:solidFill>
                  <a:srgbClr val="C00000"/>
                </a:solidFill>
              </a:rPr>
              <a:t>NOTA </a:t>
            </a:r>
            <a:r>
              <a:rPr lang="it-IT" dirty="0" err="1" smtClean="0">
                <a:solidFill>
                  <a:srgbClr val="C00000"/>
                </a:solidFill>
              </a:rPr>
              <a:t>DI</a:t>
            </a:r>
            <a:r>
              <a:rPr lang="it-IT" dirty="0" smtClean="0">
                <a:solidFill>
                  <a:srgbClr val="C00000"/>
                </a:solidFill>
              </a:rPr>
              <a:t> CHIARIMENTO</a:t>
            </a:r>
            <a:br>
              <a:rPr lang="it-IT" dirty="0" smtClean="0">
                <a:solidFill>
                  <a:srgbClr val="C00000"/>
                </a:solidFill>
              </a:rPr>
            </a:br>
            <a:r>
              <a:rPr lang="it-IT" dirty="0" smtClean="0">
                <a:solidFill>
                  <a:srgbClr val="C00000"/>
                </a:solidFill>
              </a:rPr>
              <a:t>sul DPCM 3 novembre 2020</a:t>
            </a:r>
            <a:endParaRPr lang="it-IT" dirty="0">
              <a:solidFill>
                <a:srgbClr val="C00000"/>
              </a:solidFill>
            </a:endParaRPr>
          </a:p>
        </p:txBody>
      </p:sp>
      <p:sp>
        <p:nvSpPr>
          <p:cNvPr id="3" name="Segnaposto contenuto 2"/>
          <p:cNvSpPr>
            <a:spLocks noGrp="1"/>
          </p:cNvSpPr>
          <p:nvPr>
            <p:ph idx="1"/>
          </p:nvPr>
        </p:nvSpPr>
        <p:spPr>
          <a:xfrm>
            <a:off x="1187624" y="1447800"/>
            <a:ext cx="7746064" cy="4800600"/>
          </a:xfrm>
        </p:spPr>
        <p:txBody>
          <a:bodyPr>
            <a:normAutofit/>
          </a:bodyPr>
          <a:lstStyle/>
          <a:p>
            <a:pPr eaLnBrk="0" hangingPunct="0">
              <a:buNone/>
            </a:pPr>
            <a:r>
              <a:rPr lang="it-IT" sz="2800" b="1" dirty="0" smtClean="0">
                <a:solidFill>
                  <a:srgbClr val="0070C0"/>
                </a:solidFill>
              </a:rPr>
              <a:t>QUALI MASCHERINE?</a:t>
            </a:r>
          </a:p>
          <a:p>
            <a:pPr marL="82296" indent="0" algn="just" eaLnBrk="0" hangingPunct="0">
              <a:buNone/>
            </a:pPr>
            <a:r>
              <a:rPr lang="it-IT" sz="2800" dirty="0" smtClean="0">
                <a:solidFill>
                  <a:schemeClr val="tx2"/>
                </a:solidFill>
              </a:rPr>
              <a:t>Oltre alla mascherina chirurgica, fornita dalla struttura del Commissario Arcuri, possono essere utilizzate anche mascherine di comunità, ovvero mascherine monouso o mascherine lavabili, anche auto-prodotte, in materiali multistrato idonei a fornire una adeguata barriera e, al contempo, che garantiscano comfort e respirabilità, forma e aderenza adeguate che permettano di coprire dal mento al di sopra del naso.</a:t>
            </a:r>
            <a:endParaRPr lang="it-IT" sz="2800" dirty="0">
              <a:solidFill>
                <a:schemeClr val="tx2"/>
              </a:solidFill>
            </a:endParaRPr>
          </a:p>
        </p:txBody>
      </p:sp>
      <p:sp>
        <p:nvSpPr>
          <p:cNvPr id="4" name="Segnaposto numero diapositiva 3"/>
          <p:cNvSpPr>
            <a:spLocks noGrp="1"/>
          </p:cNvSpPr>
          <p:nvPr>
            <p:ph type="sldNum" sz="quarter" idx="12"/>
          </p:nvPr>
        </p:nvSpPr>
        <p:spPr>
          <a:xfrm>
            <a:off x="8429652" y="6305550"/>
            <a:ext cx="641196" cy="476250"/>
          </a:xfrm>
        </p:spPr>
        <p:txBody>
          <a:bodyPr/>
          <a:lstStyle/>
          <a:p>
            <a:fld id="{D2E57653-3E58-4892-A7ED-712530ACC680}" type="slidenum">
              <a:rPr kumimoji="0" lang="en-US" sz="2800" b="1" smtClean="0">
                <a:solidFill>
                  <a:schemeClr val="tx2"/>
                </a:solidFill>
              </a:rPr>
              <a:pPr/>
              <a:t>81</a:t>
            </a:fld>
            <a:endParaRPr kumimoji="0" lang="en-US" b="1" dirty="0">
              <a:solidFill>
                <a:schemeClr val="tx2"/>
              </a:solidFill>
            </a:endParaRPr>
          </a:p>
        </p:txBody>
      </p:sp>
      <p:sp>
        <p:nvSpPr>
          <p:cNvPr id="5" name="Segnaposto piè di pagina 4"/>
          <p:cNvSpPr>
            <a:spLocks noGrp="1"/>
          </p:cNvSpPr>
          <p:nvPr>
            <p:ph type="ftr" sz="quarter" idx="11"/>
          </p:nvPr>
        </p:nvSpPr>
        <p:spPr>
          <a:xfrm>
            <a:off x="1857356" y="6305550"/>
            <a:ext cx="6753244" cy="338160"/>
          </a:xfrm>
        </p:spPr>
        <p:txBody>
          <a:bodyPr/>
          <a:lstStyle/>
          <a:p>
            <a:pPr algn="ctr"/>
            <a:r>
              <a:rPr lang="it-IT" sz="1400" dirty="0">
                <a:solidFill>
                  <a:srgbClr val="C00000"/>
                </a:solidFill>
                <a:latin typeface="Arial Black" panose="020B0A04020102020204" pitchFamily="34" charset="0"/>
              </a:rPr>
              <a:t>USR LIGURIA –    ISTITUTO COMPRENSIVO PEGLI</a:t>
            </a:r>
            <a:endParaRPr lang="it-IT" sz="1400" dirty="0">
              <a:solidFill>
                <a:srgbClr val="C00000"/>
              </a:solidFill>
              <a:latin typeface="Arial Black" panose="020B0A04020102020204" pitchFamily="34" charset="0"/>
            </a:endParaRP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smtClean="0">
                <a:solidFill>
                  <a:srgbClr val="C00000"/>
                </a:solidFill>
              </a:rPr>
              <a:t>NOTA </a:t>
            </a:r>
            <a:r>
              <a:rPr lang="it-IT" dirty="0" err="1" smtClean="0">
                <a:solidFill>
                  <a:srgbClr val="C00000"/>
                </a:solidFill>
              </a:rPr>
              <a:t>DI</a:t>
            </a:r>
            <a:r>
              <a:rPr lang="it-IT" dirty="0" smtClean="0">
                <a:solidFill>
                  <a:srgbClr val="C00000"/>
                </a:solidFill>
              </a:rPr>
              <a:t> CHIARIMENTO</a:t>
            </a:r>
            <a:br>
              <a:rPr lang="it-IT" dirty="0" smtClean="0">
                <a:solidFill>
                  <a:srgbClr val="C00000"/>
                </a:solidFill>
              </a:rPr>
            </a:br>
            <a:r>
              <a:rPr lang="it-IT" dirty="0" smtClean="0">
                <a:solidFill>
                  <a:srgbClr val="C00000"/>
                </a:solidFill>
              </a:rPr>
              <a:t>sul DPCM 3 novembre 2020</a:t>
            </a:r>
            <a:endParaRPr lang="it-IT" dirty="0">
              <a:solidFill>
                <a:srgbClr val="C00000"/>
              </a:solidFill>
            </a:endParaRPr>
          </a:p>
        </p:txBody>
      </p:sp>
      <p:sp>
        <p:nvSpPr>
          <p:cNvPr id="3" name="Segnaposto contenuto 2"/>
          <p:cNvSpPr>
            <a:spLocks noGrp="1"/>
          </p:cNvSpPr>
          <p:nvPr>
            <p:ph idx="1"/>
          </p:nvPr>
        </p:nvSpPr>
        <p:spPr>
          <a:xfrm>
            <a:off x="1115616" y="1447800"/>
            <a:ext cx="7818072" cy="4800600"/>
          </a:xfrm>
        </p:spPr>
        <p:txBody>
          <a:bodyPr>
            <a:normAutofit fontScale="92500"/>
          </a:bodyPr>
          <a:lstStyle/>
          <a:p>
            <a:pPr marL="82296" indent="0" algn="just" eaLnBrk="0" hangingPunct="0">
              <a:buNone/>
            </a:pPr>
            <a:r>
              <a:rPr lang="it-IT" sz="2800" b="1" dirty="0" smtClean="0">
                <a:solidFill>
                  <a:srgbClr val="7030A0"/>
                </a:solidFill>
              </a:rPr>
              <a:t>La mascherina va sostituita a metà giornata</a:t>
            </a:r>
          </a:p>
          <a:p>
            <a:pPr marL="82296" indent="0" algn="just" eaLnBrk="0" hangingPunct="0">
              <a:buNone/>
            </a:pPr>
            <a:r>
              <a:rPr lang="it-IT" sz="2800" dirty="0" smtClean="0">
                <a:solidFill>
                  <a:schemeClr val="tx2"/>
                </a:solidFill>
              </a:rPr>
              <a:t>Nelle sezioni di scuola primaria a tempo pieno e di scuola secondaria di primo grado a tempo prolungato, è necessario prevedere la sostituzione della mascherina di tipo chirurgico a metà giornata, per garantirne l’efficienza. La struttura commissariale sta già provvedendo allo sviluppo delle forniture.</a:t>
            </a:r>
          </a:p>
          <a:p>
            <a:pPr marL="82296" indent="0" algn="just" eaLnBrk="0" hangingPunct="0">
              <a:buNone/>
            </a:pPr>
            <a:r>
              <a:rPr lang="it-IT" sz="2800" dirty="0" smtClean="0">
                <a:solidFill>
                  <a:schemeClr val="tx2"/>
                </a:solidFill>
              </a:rPr>
              <a:t> </a:t>
            </a:r>
            <a:r>
              <a:rPr lang="it-IT" sz="2800" b="1" dirty="0" smtClean="0">
                <a:solidFill>
                  <a:srgbClr val="7030A0"/>
                </a:solidFill>
              </a:rPr>
              <a:t>Misure per le famiglie (lavoro agile e congedi)</a:t>
            </a:r>
          </a:p>
          <a:p>
            <a:pPr marL="82296" indent="0" algn="just" eaLnBrk="0" hangingPunct="0">
              <a:buNone/>
            </a:pPr>
            <a:r>
              <a:rPr lang="it-IT" sz="2800" dirty="0" smtClean="0">
                <a:solidFill>
                  <a:schemeClr val="tx2"/>
                </a:solidFill>
              </a:rPr>
              <a:t> Il Decreto Ristori, con l'art. 22, ha apportato alcune importanti modifiche all'art. 21 bis del Decreto Agosto in materia di scuola e misure per le famiglie.</a:t>
            </a:r>
            <a:endParaRPr lang="it-IT" sz="2800" dirty="0">
              <a:solidFill>
                <a:schemeClr val="tx2"/>
              </a:solidFill>
            </a:endParaRPr>
          </a:p>
        </p:txBody>
      </p:sp>
      <p:sp>
        <p:nvSpPr>
          <p:cNvPr id="4" name="Segnaposto numero diapositiva 3"/>
          <p:cNvSpPr>
            <a:spLocks noGrp="1"/>
          </p:cNvSpPr>
          <p:nvPr>
            <p:ph type="sldNum" sz="quarter" idx="12"/>
          </p:nvPr>
        </p:nvSpPr>
        <p:spPr>
          <a:xfrm>
            <a:off x="8429652" y="6305550"/>
            <a:ext cx="641196" cy="476250"/>
          </a:xfrm>
        </p:spPr>
        <p:txBody>
          <a:bodyPr/>
          <a:lstStyle/>
          <a:p>
            <a:fld id="{D2E57653-3E58-4892-A7ED-712530ACC680}" type="slidenum">
              <a:rPr kumimoji="0" lang="en-US" sz="2800" b="1" smtClean="0">
                <a:solidFill>
                  <a:schemeClr val="tx2"/>
                </a:solidFill>
              </a:rPr>
              <a:pPr/>
              <a:t>82</a:t>
            </a:fld>
            <a:endParaRPr kumimoji="0" lang="en-US" b="1" dirty="0">
              <a:solidFill>
                <a:schemeClr val="tx2"/>
              </a:solidFill>
            </a:endParaRPr>
          </a:p>
        </p:txBody>
      </p:sp>
      <p:sp>
        <p:nvSpPr>
          <p:cNvPr id="5" name="Segnaposto piè di pagina 4"/>
          <p:cNvSpPr>
            <a:spLocks noGrp="1"/>
          </p:cNvSpPr>
          <p:nvPr>
            <p:ph type="ftr" sz="quarter" idx="11"/>
          </p:nvPr>
        </p:nvSpPr>
        <p:spPr>
          <a:xfrm>
            <a:off x="1857356" y="6305550"/>
            <a:ext cx="6753244" cy="338160"/>
          </a:xfrm>
        </p:spPr>
        <p:txBody>
          <a:bodyPr/>
          <a:lstStyle/>
          <a:p>
            <a:pPr algn="ctr"/>
            <a:r>
              <a:rPr lang="it-IT" sz="1400" dirty="0">
                <a:solidFill>
                  <a:srgbClr val="C00000"/>
                </a:solidFill>
                <a:latin typeface="Arial Black" panose="020B0A04020102020204" pitchFamily="34" charset="0"/>
              </a:rPr>
              <a:t>USR LIGURIA –    ISTITUTO COMPRENSIVO PEGLI</a:t>
            </a:r>
            <a:endParaRPr lang="it-IT" sz="1400" dirty="0">
              <a:solidFill>
                <a:srgbClr val="C00000"/>
              </a:solidFill>
              <a:latin typeface="Arial Black" panose="020B0A04020102020204" pitchFamily="34" charset="0"/>
            </a:endParaRP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smtClean="0">
                <a:solidFill>
                  <a:srgbClr val="C00000"/>
                </a:solidFill>
              </a:rPr>
              <a:t>NOTA </a:t>
            </a:r>
            <a:r>
              <a:rPr lang="it-IT" dirty="0" err="1" smtClean="0">
                <a:solidFill>
                  <a:srgbClr val="C00000"/>
                </a:solidFill>
              </a:rPr>
              <a:t>DI</a:t>
            </a:r>
            <a:r>
              <a:rPr lang="it-IT" dirty="0" smtClean="0">
                <a:solidFill>
                  <a:srgbClr val="C00000"/>
                </a:solidFill>
              </a:rPr>
              <a:t> CHIARIMENTO</a:t>
            </a:r>
            <a:br>
              <a:rPr lang="it-IT" dirty="0" smtClean="0">
                <a:solidFill>
                  <a:srgbClr val="C00000"/>
                </a:solidFill>
              </a:rPr>
            </a:br>
            <a:r>
              <a:rPr lang="it-IT" dirty="0" smtClean="0">
                <a:solidFill>
                  <a:srgbClr val="C00000"/>
                </a:solidFill>
              </a:rPr>
              <a:t>sul DPCM 3 novembre 2020</a:t>
            </a:r>
            <a:endParaRPr lang="it-IT" dirty="0">
              <a:solidFill>
                <a:srgbClr val="C00000"/>
              </a:solidFill>
            </a:endParaRPr>
          </a:p>
        </p:txBody>
      </p:sp>
      <p:sp>
        <p:nvSpPr>
          <p:cNvPr id="3" name="Segnaposto contenuto 2"/>
          <p:cNvSpPr>
            <a:spLocks noGrp="1"/>
          </p:cNvSpPr>
          <p:nvPr>
            <p:ph idx="1"/>
          </p:nvPr>
        </p:nvSpPr>
        <p:spPr>
          <a:xfrm>
            <a:off x="1104953" y="1417638"/>
            <a:ext cx="7818072" cy="4800600"/>
          </a:xfrm>
        </p:spPr>
        <p:txBody>
          <a:bodyPr>
            <a:normAutofit fontScale="92500"/>
          </a:bodyPr>
          <a:lstStyle/>
          <a:p>
            <a:pPr eaLnBrk="0" hangingPunct="0">
              <a:buNone/>
            </a:pPr>
            <a:r>
              <a:rPr lang="it-IT" sz="2400" b="1" dirty="0" smtClean="0">
                <a:solidFill>
                  <a:srgbClr val="0070C0"/>
                </a:solidFill>
              </a:rPr>
              <a:t>LAVORO AGILE</a:t>
            </a:r>
          </a:p>
          <a:p>
            <a:pPr marL="82296" indent="0" algn="just" eaLnBrk="0" hangingPunct="0">
              <a:buNone/>
            </a:pPr>
            <a:r>
              <a:rPr lang="it-IT" sz="2400" dirty="0" smtClean="0">
                <a:solidFill>
                  <a:schemeClr val="tx2"/>
                </a:solidFill>
              </a:rPr>
              <a:t>Un genitore lavoratore dipendente può svolgere la prestazione di </a:t>
            </a:r>
            <a:r>
              <a:rPr lang="it-IT" sz="2400" b="1" dirty="0" smtClean="0">
                <a:solidFill>
                  <a:srgbClr val="0070C0"/>
                </a:solidFill>
              </a:rPr>
              <a:t>lavoro in modalità agile </a:t>
            </a:r>
            <a:r>
              <a:rPr lang="it-IT" sz="2400" dirty="0" smtClean="0">
                <a:solidFill>
                  <a:schemeClr val="tx2"/>
                </a:solidFill>
              </a:rPr>
              <a:t>per tutto o parte del periodo corrispondente alla durata della quarantena del figlio convivente, </a:t>
            </a:r>
            <a:r>
              <a:rPr lang="it-IT" sz="2400" b="1" dirty="0" smtClean="0">
                <a:solidFill>
                  <a:srgbClr val="0070C0"/>
                </a:solidFill>
              </a:rPr>
              <a:t>minore di 16 anni </a:t>
            </a:r>
            <a:r>
              <a:rPr lang="it-IT" sz="2400" dirty="0" smtClean="0">
                <a:solidFill>
                  <a:schemeClr val="tx2"/>
                </a:solidFill>
              </a:rPr>
              <a:t>(non più 14), disposta dal dipartimento di prevenzione della azienda sanitaria locale (ASL) territorialmente competente </a:t>
            </a:r>
            <a:r>
              <a:rPr lang="it-IT" sz="2400" b="1" dirty="0" smtClean="0">
                <a:solidFill>
                  <a:srgbClr val="0070C0"/>
                </a:solidFill>
              </a:rPr>
              <a:t>a seguito di contatto verificatosi all'interno del plesso scolastico</a:t>
            </a:r>
            <a:r>
              <a:rPr lang="it-IT" sz="2400" dirty="0" smtClean="0">
                <a:solidFill>
                  <a:schemeClr val="tx2"/>
                </a:solidFill>
              </a:rPr>
              <a:t>, nonché nell'ambito dello svolgimento di attività sportive di base, attività motoria in strutture quali palestre, piscine, centri sportivi, circoli sportivi, sia pubblici che privati.</a:t>
            </a:r>
          </a:p>
          <a:p>
            <a:pPr marL="82296" indent="0" algn="just" eaLnBrk="0" hangingPunct="0">
              <a:buNone/>
            </a:pPr>
            <a:r>
              <a:rPr lang="it-IT" sz="2400" dirty="0" smtClean="0">
                <a:solidFill>
                  <a:schemeClr val="tx2"/>
                </a:solidFill>
              </a:rPr>
              <a:t>È inoltre possibile svolgere la prestazione di lavoro agile se il contatto si è verificato all'interno di strutture regolarmente frequentate per seguire lezioni musicali e linguistiche.</a:t>
            </a:r>
            <a:endParaRPr lang="it-IT" sz="2400" dirty="0">
              <a:solidFill>
                <a:schemeClr val="tx2"/>
              </a:solidFill>
            </a:endParaRPr>
          </a:p>
        </p:txBody>
      </p:sp>
      <p:sp>
        <p:nvSpPr>
          <p:cNvPr id="4" name="Segnaposto numero diapositiva 3"/>
          <p:cNvSpPr>
            <a:spLocks noGrp="1"/>
          </p:cNvSpPr>
          <p:nvPr>
            <p:ph type="sldNum" sz="quarter" idx="12"/>
          </p:nvPr>
        </p:nvSpPr>
        <p:spPr>
          <a:xfrm>
            <a:off x="8429652" y="6305550"/>
            <a:ext cx="641196" cy="476250"/>
          </a:xfrm>
        </p:spPr>
        <p:txBody>
          <a:bodyPr/>
          <a:lstStyle/>
          <a:p>
            <a:fld id="{D2E57653-3E58-4892-A7ED-712530ACC680}" type="slidenum">
              <a:rPr kumimoji="0" lang="en-US" sz="2800" b="1" smtClean="0">
                <a:solidFill>
                  <a:schemeClr val="tx2"/>
                </a:solidFill>
              </a:rPr>
              <a:pPr/>
              <a:t>83</a:t>
            </a:fld>
            <a:endParaRPr kumimoji="0" lang="en-US" b="1" dirty="0">
              <a:solidFill>
                <a:schemeClr val="tx2"/>
              </a:solidFill>
            </a:endParaRPr>
          </a:p>
        </p:txBody>
      </p:sp>
      <p:sp>
        <p:nvSpPr>
          <p:cNvPr id="5" name="Segnaposto piè di pagina 4"/>
          <p:cNvSpPr>
            <a:spLocks noGrp="1"/>
          </p:cNvSpPr>
          <p:nvPr>
            <p:ph type="ftr" sz="quarter" idx="11"/>
          </p:nvPr>
        </p:nvSpPr>
        <p:spPr>
          <a:xfrm>
            <a:off x="1857356" y="6305550"/>
            <a:ext cx="6753244" cy="338160"/>
          </a:xfrm>
        </p:spPr>
        <p:txBody>
          <a:bodyPr/>
          <a:lstStyle/>
          <a:p>
            <a:pPr algn="ctr"/>
            <a:r>
              <a:rPr lang="it-IT" sz="1400" dirty="0">
                <a:solidFill>
                  <a:srgbClr val="C00000"/>
                </a:solidFill>
                <a:latin typeface="Arial Black" panose="020B0A04020102020204" pitchFamily="34" charset="0"/>
              </a:rPr>
              <a:t>USR LIGURIA –    ISTITUTO COMPRENSIVO PEGLI</a:t>
            </a:r>
            <a:endParaRPr lang="it-IT" sz="1400" dirty="0">
              <a:solidFill>
                <a:srgbClr val="C00000"/>
              </a:solidFill>
              <a:latin typeface="Arial Black" panose="020B0A04020102020204" pitchFamily="34" charset="0"/>
            </a:endParaRP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smtClean="0">
                <a:solidFill>
                  <a:srgbClr val="C00000"/>
                </a:solidFill>
              </a:rPr>
              <a:t>NOTA </a:t>
            </a:r>
            <a:r>
              <a:rPr lang="it-IT" dirty="0" err="1" smtClean="0">
                <a:solidFill>
                  <a:srgbClr val="C00000"/>
                </a:solidFill>
              </a:rPr>
              <a:t>DI</a:t>
            </a:r>
            <a:r>
              <a:rPr lang="it-IT" dirty="0" smtClean="0">
                <a:solidFill>
                  <a:srgbClr val="C00000"/>
                </a:solidFill>
              </a:rPr>
              <a:t> CHIARIMENTO</a:t>
            </a:r>
            <a:br>
              <a:rPr lang="it-IT" dirty="0" smtClean="0">
                <a:solidFill>
                  <a:srgbClr val="C00000"/>
                </a:solidFill>
              </a:rPr>
            </a:br>
            <a:r>
              <a:rPr lang="it-IT" dirty="0" smtClean="0">
                <a:solidFill>
                  <a:srgbClr val="C00000"/>
                </a:solidFill>
              </a:rPr>
              <a:t>sul DPCM 3 novembre 2020</a:t>
            </a:r>
            <a:endParaRPr lang="it-IT" dirty="0">
              <a:solidFill>
                <a:srgbClr val="C00000"/>
              </a:solidFill>
            </a:endParaRPr>
          </a:p>
        </p:txBody>
      </p:sp>
      <p:sp>
        <p:nvSpPr>
          <p:cNvPr id="3" name="Segnaposto contenuto 2"/>
          <p:cNvSpPr>
            <a:spLocks noGrp="1"/>
          </p:cNvSpPr>
          <p:nvPr>
            <p:ph idx="1"/>
          </p:nvPr>
        </p:nvSpPr>
        <p:spPr>
          <a:xfrm>
            <a:off x="971600" y="1447800"/>
            <a:ext cx="7962088" cy="4800600"/>
          </a:xfrm>
        </p:spPr>
        <p:txBody>
          <a:bodyPr>
            <a:normAutofit fontScale="85000" lnSpcReduction="20000"/>
          </a:bodyPr>
          <a:lstStyle/>
          <a:p>
            <a:pPr eaLnBrk="0" hangingPunct="0">
              <a:buNone/>
            </a:pPr>
            <a:r>
              <a:rPr lang="it-IT" sz="2400" b="1" dirty="0" smtClean="0">
                <a:solidFill>
                  <a:srgbClr val="0070C0"/>
                </a:solidFill>
              </a:rPr>
              <a:t>CONGEDI</a:t>
            </a:r>
          </a:p>
          <a:p>
            <a:pPr marL="82296" indent="0" algn="just" eaLnBrk="0" hangingPunct="0">
              <a:buNone/>
            </a:pPr>
            <a:r>
              <a:rPr lang="it-IT" sz="2400" dirty="0" smtClean="0">
                <a:solidFill>
                  <a:schemeClr val="tx2"/>
                </a:solidFill>
              </a:rPr>
              <a:t>Nelle sole ipotesi in cui la prestazione lavorativa non possa essere svolta in modalità agile, uno dei genitori, alternativamente all'altro, può </a:t>
            </a:r>
            <a:r>
              <a:rPr lang="it-IT" sz="2400" b="1" dirty="0" smtClean="0">
                <a:solidFill>
                  <a:srgbClr val="0070C0"/>
                </a:solidFill>
              </a:rPr>
              <a:t>astenersi dal lavoro per tutto o parte del periodo corrispondente alla durata della quarantena del figlio, minore di 16 anni</a:t>
            </a:r>
            <a:r>
              <a:rPr lang="it-IT" sz="2400" dirty="0" smtClean="0">
                <a:solidFill>
                  <a:schemeClr val="tx2"/>
                </a:solidFill>
              </a:rPr>
              <a:t>, disposta dal dipartimento di prevenzione della ASL territorialmente competente a seguito di contatto verificatosi all'interno del plesso scolastico. </a:t>
            </a:r>
          </a:p>
          <a:p>
            <a:pPr marL="82296" indent="0" algn="just" eaLnBrk="0" hangingPunct="0">
              <a:buNone/>
            </a:pPr>
            <a:r>
              <a:rPr lang="it-IT" sz="2400" dirty="0" smtClean="0">
                <a:solidFill>
                  <a:schemeClr val="tx2"/>
                </a:solidFill>
              </a:rPr>
              <a:t>Il Decreto Ristori prevede inoltre che i congedi spettino </a:t>
            </a:r>
            <a:r>
              <a:rPr lang="it-IT" sz="2400" b="1" dirty="0" smtClean="0">
                <a:solidFill>
                  <a:srgbClr val="0070C0"/>
                </a:solidFill>
              </a:rPr>
              <a:t>anche nel caso in cui sia stata disposta la sospensione dell'attività didattica in presenza del figlio convivente minore di anni 14</a:t>
            </a:r>
            <a:r>
              <a:rPr lang="it-IT" sz="2400" dirty="0" smtClean="0">
                <a:solidFill>
                  <a:srgbClr val="0070C0"/>
                </a:solidFill>
              </a:rPr>
              <a:t>. </a:t>
            </a:r>
          </a:p>
          <a:p>
            <a:pPr marL="82296" indent="0" algn="just" eaLnBrk="0" hangingPunct="0">
              <a:buNone/>
            </a:pPr>
            <a:r>
              <a:rPr lang="it-IT" sz="2400" dirty="0" smtClean="0">
                <a:solidFill>
                  <a:schemeClr val="tx2"/>
                </a:solidFill>
              </a:rPr>
              <a:t>In caso di </a:t>
            </a:r>
            <a:r>
              <a:rPr lang="it-IT" sz="2400" b="1" dirty="0" smtClean="0">
                <a:solidFill>
                  <a:srgbClr val="0070C0"/>
                </a:solidFill>
              </a:rPr>
              <a:t>figli di età compresa fra 14 e 16 anni</a:t>
            </a:r>
            <a:r>
              <a:rPr lang="it-IT" sz="2400" dirty="0" smtClean="0">
                <a:solidFill>
                  <a:schemeClr val="tx2"/>
                </a:solidFill>
              </a:rPr>
              <a:t>, i genitori hanno diritto di astenersi dal lavoro senza corresponsione di retribuzione o indennità né riconoscimento di contribuzione figurativa, con divieto di licenziamento e diritto alla conservazione del posto di lavoro.</a:t>
            </a:r>
          </a:p>
          <a:p>
            <a:pPr marL="82296" indent="0" algn="just" eaLnBrk="0" hangingPunct="0">
              <a:buNone/>
            </a:pPr>
            <a:r>
              <a:rPr lang="it-IT" sz="2400" dirty="0" smtClean="0">
                <a:solidFill>
                  <a:schemeClr val="tx2"/>
                </a:solidFill>
              </a:rPr>
              <a:t>Per i periodi di congedo fruiti per figli fino ai 14 anni è riconosciuta, in luogo della retribuzione, un'indennità pari al 50 per cento della retribuzione stessa. I suddetti periodi sono coperti da contribuzione figurativa.</a:t>
            </a:r>
            <a:endParaRPr lang="it-IT" sz="2400" dirty="0">
              <a:solidFill>
                <a:schemeClr val="tx2"/>
              </a:solidFill>
            </a:endParaRPr>
          </a:p>
        </p:txBody>
      </p:sp>
      <p:sp>
        <p:nvSpPr>
          <p:cNvPr id="4" name="Segnaposto numero diapositiva 3"/>
          <p:cNvSpPr>
            <a:spLocks noGrp="1"/>
          </p:cNvSpPr>
          <p:nvPr>
            <p:ph type="sldNum" sz="quarter" idx="12"/>
          </p:nvPr>
        </p:nvSpPr>
        <p:spPr>
          <a:xfrm>
            <a:off x="8429652" y="6305550"/>
            <a:ext cx="641196" cy="476250"/>
          </a:xfrm>
        </p:spPr>
        <p:txBody>
          <a:bodyPr/>
          <a:lstStyle/>
          <a:p>
            <a:fld id="{D2E57653-3E58-4892-A7ED-712530ACC680}" type="slidenum">
              <a:rPr kumimoji="0" lang="en-US" sz="2800" b="1" smtClean="0">
                <a:solidFill>
                  <a:schemeClr val="tx2"/>
                </a:solidFill>
              </a:rPr>
              <a:pPr/>
              <a:t>84</a:t>
            </a:fld>
            <a:endParaRPr kumimoji="0" lang="en-US" b="1" dirty="0">
              <a:solidFill>
                <a:schemeClr val="tx2"/>
              </a:solidFill>
            </a:endParaRPr>
          </a:p>
        </p:txBody>
      </p:sp>
      <p:sp>
        <p:nvSpPr>
          <p:cNvPr id="5" name="Segnaposto piè di pagina 4"/>
          <p:cNvSpPr>
            <a:spLocks noGrp="1"/>
          </p:cNvSpPr>
          <p:nvPr>
            <p:ph type="ftr" sz="quarter" idx="11"/>
          </p:nvPr>
        </p:nvSpPr>
        <p:spPr>
          <a:xfrm>
            <a:off x="1676408" y="6242994"/>
            <a:ext cx="6753244" cy="338160"/>
          </a:xfrm>
        </p:spPr>
        <p:txBody>
          <a:bodyPr/>
          <a:lstStyle/>
          <a:p>
            <a:pPr algn="ctr"/>
            <a:r>
              <a:rPr lang="it-IT" sz="1400" dirty="0">
                <a:solidFill>
                  <a:srgbClr val="C00000"/>
                </a:solidFill>
                <a:latin typeface="Arial Black" panose="020B0A04020102020204" pitchFamily="34" charset="0"/>
              </a:rPr>
              <a:t>USR LIGURIA –    ISTITUTO COMPRENSIVO PEGLI</a:t>
            </a:r>
            <a:endParaRPr lang="it-IT" sz="1400" dirty="0">
              <a:solidFill>
                <a:srgbClr val="C00000"/>
              </a:solidFill>
              <a:latin typeface="Arial Black" panose="020B0A04020102020204" pitchFamily="34" charset="0"/>
            </a:endParaRPr>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smtClean="0">
                <a:solidFill>
                  <a:srgbClr val="C00000"/>
                </a:solidFill>
              </a:rPr>
              <a:t>NOTA </a:t>
            </a:r>
            <a:r>
              <a:rPr lang="it-IT" dirty="0" err="1" smtClean="0">
                <a:solidFill>
                  <a:srgbClr val="C00000"/>
                </a:solidFill>
              </a:rPr>
              <a:t>DI</a:t>
            </a:r>
            <a:r>
              <a:rPr lang="it-IT" dirty="0" smtClean="0">
                <a:solidFill>
                  <a:srgbClr val="C00000"/>
                </a:solidFill>
              </a:rPr>
              <a:t> CHIARIMENTO</a:t>
            </a:r>
            <a:br>
              <a:rPr lang="it-IT" dirty="0" smtClean="0">
                <a:solidFill>
                  <a:srgbClr val="C00000"/>
                </a:solidFill>
              </a:rPr>
            </a:br>
            <a:r>
              <a:rPr lang="it-IT" dirty="0" smtClean="0">
                <a:solidFill>
                  <a:srgbClr val="C00000"/>
                </a:solidFill>
              </a:rPr>
              <a:t>sul DPCM 3 novembre 2020</a:t>
            </a:r>
            <a:endParaRPr lang="it-IT" dirty="0">
              <a:solidFill>
                <a:srgbClr val="C00000"/>
              </a:solidFill>
            </a:endParaRPr>
          </a:p>
        </p:txBody>
      </p:sp>
      <p:sp>
        <p:nvSpPr>
          <p:cNvPr id="3" name="Segnaposto contenuto 2"/>
          <p:cNvSpPr>
            <a:spLocks noGrp="1"/>
          </p:cNvSpPr>
          <p:nvPr>
            <p:ph idx="1"/>
          </p:nvPr>
        </p:nvSpPr>
        <p:spPr>
          <a:xfrm>
            <a:off x="1115616" y="1447800"/>
            <a:ext cx="7818072" cy="4800600"/>
          </a:xfrm>
        </p:spPr>
        <p:txBody>
          <a:bodyPr>
            <a:normAutofit/>
          </a:bodyPr>
          <a:lstStyle/>
          <a:p>
            <a:pPr marL="0" indent="0" eaLnBrk="0" hangingPunct="0">
              <a:buNone/>
            </a:pPr>
            <a:r>
              <a:rPr lang="it-IT" sz="2400" b="1" dirty="0" smtClean="0">
                <a:solidFill>
                  <a:srgbClr val="002060"/>
                </a:solidFill>
              </a:rPr>
              <a:t>QUANDO NON SI PUÒ RICORRERE</a:t>
            </a:r>
            <a:br>
              <a:rPr lang="it-IT" sz="2400" b="1" dirty="0" smtClean="0">
                <a:solidFill>
                  <a:srgbClr val="002060"/>
                </a:solidFill>
              </a:rPr>
            </a:br>
            <a:r>
              <a:rPr lang="it-IT" sz="2400" b="1" dirty="0" smtClean="0">
                <a:solidFill>
                  <a:srgbClr val="002060"/>
                </a:solidFill>
              </a:rPr>
              <a:t>A LAVORO AGILE O CONGEDI</a:t>
            </a:r>
          </a:p>
          <a:p>
            <a:pPr marL="82296" indent="0" algn="just" eaLnBrk="0" hangingPunct="0">
              <a:buNone/>
            </a:pPr>
            <a:r>
              <a:rPr lang="it-IT" sz="2400" dirty="0" smtClean="0">
                <a:solidFill>
                  <a:schemeClr val="tx2"/>
                </a:solidFill>
              </a:rPr>
              <a:t>Per i giorni in cui un genitore fruisce di una delle misure di cui sopra o svolge anche ad altro titolo l'attività di lavoro in modalità agile o comunque non svolge alcuna attività lavorativa, l'altro genitore non può chiedere di fruire di alcuna delle predette misure, salvo che non sia genitore anche di altri figli minori di anni quattordici avuti da altri soggetti che non stiano fruendo di una delle misure previste.</a:t>
            </a:r>
          </a:p>
          <a:p>
            <a:pPr marL="82296" indent="0" algn="just" eaLnBrk="0" hangingPunct="0">
              <a:buNone/>
            </a:pPr>
            <a:r>
              <a:rPr lang="it-IT" sz="2400" dirty="0" smtClean="0">
                <a:solidFill>
                  <a:schemeClr val="tx2"/>
                </a:solidFill>
              </a:rPr>
              <a:t> </a:t>
            </a:r>
            <a:r>
              <a:rPr lang="it-IT" sz="2400" b="1" dirty="0" smtClean="0">
                <a:solidFill>
                  <a:srgbClr val="002060"/>
                </a:solidFill>
              </a:rPr>
              <a:t>VIGENZA DELLE NORME</a:t>
            </a:r>
          </a:p>
          <a:p>
            <a:pPr marL="82296" indent="0" algn="just" eaLnBrk="0" hangingPunct="0">
              <a:buNone/>
            </a:pPr>
            <a:r>
              <a:rPr lang="it-IT" sz="2400" dirty="0" smtClean="0">
                <a:solidFill>
                  <a:schemeClr val="tx2"/>
                </a:solidFill>
              </a:rPr>
              <a:t>Il beneficio può essere riconosciuto per periodi compresi entro il 31 dicembre 2020.</a:t>
            </a:r>
          </a:p>
        </p:txBody>
      </p:sp>
      <p:sp>
        <p:nvSpPr>
          <p:cNvPr id="4" name="Segnaposto numero diapositiva 3"/>
          <p:cNvSpPr>
            <a:spLocks noGrp="1"/>
          </p:cNvSpPr>
          <p:nvPr>
            <p:ph type="sldNum" sz="quarter" idx="12"/>
          </p:nvPr>
        </p:nvSpPr>
        <p:spPr>
          <a:xfrm>
            <a:off x="8429652" y="6305550"/>
            <a:ext cx="641196" cy="476250"/>
          </a:xfrm>
        </p:spPr>
        <p:txBody>
          <a:bodyPr/>
          <a:lstStyle/>
          <a:p>
            <a:fld id="{D2E57653-3E58-4892-A7ED-712530ACC680}" type="slidenum">
              <a:rPr kumimoji="0" lang="en-US" sz="2800" b="1" smtClean="0">
                <a:solidFill>
                  <a:schemeClr val="tx2"/>
                </a:solidFill>
              </a:rPr>
              <a:pPr/>
              <a:t>85</a:t>
            </a:fld>
            <a:endParaRPr kumimoji="0" lang="en-US" b="1" dirty="0">
              <a:solidFill>
                <a:schemeClr val="tx2"/>
              </a:solidFill>
            </a:endParaRPr>
          </a:p>
        </p:txBody>
      </p:sp>
      <p:sp>
        <p:nvSpPr>
          <p:cNvPr id="5" name="Segnaposto piè di pagina 4"/>
          <p:cNvSpPr>
            <a:spLocks noGrp="1"/>
          </p:cNvSpPr>
          <p:nvPr>
            <p:ph type="ftr" sz="quarter" idx="11"/>
          </p:nvPr>
        </p:nvSpPr>
        <p:spPr>
          <a:xfrm>
            <a:off x="1857356" y="6305550"/>
            <a:ext cx="6753244" cy="338160"/>
          </a:xfrm>
        </p:spPr>
        <p:txBody>
          <a:bodyPr/>
          <a:lstStyle/>
          <a:p>
            <a:pPr algn="ctr"/>
            <a:r>
              <a:rPr lang="it-IT" sz="1400" dirty="0">
                <a:solidFill>
                  <a:srgbClr val="C00000"/>
                </a:solidFill>
                <a:latin typeface="Arial Black" panose="020B0A04020102020204" pitchFamily="34" charset="0"/>
              </a:rPr>
              <a:t>USR LIGURIA –    ISTITUTO COMPRENSIVO PEGLI</a:t>
            </a:r>
            <a:endParaRPr lang="it-IT" sz="1400" dirty="0">
              <a:solidFill>
                <a:srgbClr val="C00000"/>
              </a:solidFill>
              <a:latin typeface="Arial Black" panose="020B0A04020102020204" pitchFamily="34" charset="0"/>
            </a:endParaRPr>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smtClean="0">
                <a:solidFill>
                  <a:srgbClr val="C00000"/>
                </a:solidFill>
              </a:rPr>
              <a:t>NOTA </a:t>
            </a:r>
            <a:r>
              <a:rPr lang="it-IT" dirty="0" err="1" smtClean="0">
                <a:solidFill>
                  <a:srgbClr val="C00000"/>
                </a:solidFill>
              </a:rPr>
              <a:t>DI</a:t>
            </a:r>
            <a:r>
              <a:rPr lang="it-IT" dirty="0" smtClean="0">
                <a:solidFill>
                  <a:srgbClr val="C00000"/>
                </a:solidFill>
              </a:rPr>
              <a:t> CHIARIMENTO</a:t>
            </a:r>
            <a:br>
              <a:rPr lang="it-IT" dirty="0" smtClean="0">
                <a:solidFill>
                  <a:srgbClr val="C00000"/>
                </a:solidFill>
              </a:rPr>
            </a:br>
            <a:r>
              <a:rPr lang="it-IT" dirty="0" smtClean="0">
                <a:solidFill>
                  <a:srgbClr val="C00000"/>
                </a:solidFill>
              </a:rPr>
              <a:t>sul DPCM 3 novembre 2020</a:t>
            </a:r>
            <a:endParaRPr lang="it-IT" dirty="0">
              <a:solidFill>
                <a:srgbClr val="C00000"/>
              </a:solidFill>
            </a:endParaRPr>
          </a:p>
        </p:txBody>
      </p:sp>
      <p:sp>
        <p:nvSpPr>
          <p:cNvPr id="3" name="Segnaposto contenuto 2"/>
          <p:cNvSpPr>
            <a:spLocks noGrp="1"/>
          </p:cNvSpPr>
          <p:nvPr>
            <p:ph idx="1"/>
          </p:nvPr>
        </p:nvSpPr>
        <p:spPr>
          <a:xfrm>
            <a:off x="1115616" y="1447800"/>
            <a:ext cx="7818072" cy="4800600"/>
          </a:xfrm>
        </p:spPr>
        <p:txBody>
          <a:bodyPr>
            <a:normAutofit fontScale="85000" lnSpcReduction="20000"/>
          </a:bodyPr>
          <a:lstStyle/>
          <a:p>
            <a:pPr eaLnBrk="0" hangingPunct="0">
              <a:buNone/>
            </a:pPr>
            <a:r>
              <a:rPr lang="it-IT" sz="2400" b="1" dirty="0" smtClean="0">
                <a:solidFill>
                  <a:srgbClr val="7030A0"/>
                </a:solidFill>
              </a:rPr>
              <a:t>ORGANI COLLEGIALI</a:t>
            </a:r>
          </a:p>
          <a:p>
            <a:pPr marL="82296" indent="0" algn="just" eaLnBrk="0" hangingPunct="0">
              <a:buNone/>
            </a:pPr>
            <a:r>
              <a:rPr lang="it-IT" sz="2400" dirty="0" smtClean="0">
                <a:solidFill>
                  <a:schemeClr val="tx2"/>
                </a:solidFill>
              </a:rPr>
              <a:t>Per l’anno scolastico 2020/2021, vengono confermate le istruzioni già impartite nei precedenti anni, sulle elezioni degli organi collegiali a livello di istituzione scolastica.</a:t>
            </a:r>
          </a:p>
          <a:p>
            <a:pPr marL="82296" indent="0" algn="just" eaLnBrk="0" hangingPunct="0">
              <a:buNone/>
            </a:pPr>
            <a:r>
              <a:rPr lang="it-IT" sz="2400" b="1" dirty="0" smtClean="0">
                <a:solidFill>
                  <a:srgbClr val="7030A0"/>
                </a:solidFill>
              </a:rPr>
              <a:t>Entro il 31 ottobre 2020 </a:t>
            </a:r>
            <a:r>
              <a:rPr lang="it-IT" sz="2400" dirty="0" smtClean="0">
                <a:solidFill>
                  <a:schemeClr val="tx2"/>
                </a:solidFill>
              </a:rPr>
              <a:t>si sono concluse le operazioni di voto per gli organi di durata annuale e quelle per il rinnovo annuale delle rappresentanze studentesche nei consigli di istituto delle istituzioni scolastiche di istruzione secondaria di II grado non giunti a scadenza.</a:t>
            </a:r>
          </a:p>
          <a:p>
            <a:pPr marL="82296" indent="0" algn="just" eaLnBrk="0" hangingPunct="0">
              <a:buNone/>
            </a:pPr>
            <a:r>
              <a:rPr lang="it-IT" sz="2400" dirty="0" smtClean="0">
                <a:solidFill>
                  <a:schemeClr val="tx2"/>
                </a:solidFill>
              </a:rPr>
              <a:t>Le elezioni per il rinnovo dei consigli di circolo/istituto scaduti per decorso triennio o per qualunque altra causa, nonché le eventuali elezioni suppletive nei casi previsti, si svolgeranno secondo la procedura ordinaria di cui al titolo III dell’ordinanza medesima. </a:t>
            </a:r>
          </a:p>
          <a:p>
            <a:pPr marL="82296" indent="0" algn="just" eaLnBrk="0" hangingPunct="0">
              <a:buNone/>
            </a:pPr>
            <a:r>
              <a:rPr lang="it-IT" sz="2400" dirty="0" smtClean="0">
                <a:solidFill>
                  <a:schemeClr val="tx2"/>
                </a:solidFill>
              </a:rPr>
              <a:t>La data della votazione sarà fissata dal Direttore generale/dirigente preposto di ciascun Ufficio Scolastico Regionale, per il territorio di rispettiva competenza, in un giorno festivo dalle ore 8,00 alle ore 12,00 ed in quello successivo dalle ore 8,00 alle ore 13,30 non oltre il termine di </a:t>
            </a:r>
            <a:r>
              <a:rPr lang="it-IT" sz="2400" b="1" dirty="0" smtClean="0">
                <a:solidFill>
                  <a:srgbClr val="7030A0"/>
                </a:solidFill>
              </a:rPr>
              <a:t>domenica 29 novembre e lunedì 30 novembre 2020</a:t>
            </a:r>
            <a:r>
              <a:rPr lang="it-IT" sz="2400" dirty="0" smtClean="0">
                <a:solidFill>
                  <a:srgbClr val="7030A0"/>
                </a:solidFill>
              </a:rPr>
              <a:t>.</a:t>
            </a:r>
            <a:endParaRPr lang="it-IT" sz="2400" dirty="0">
              <a:solidFill>
                <a:srgbClr val="7030A0"/>
              </a:solidFill>
            </a:endParaRPr>
          </a:p>
        </p:txBody>
      </p:sp>
      <p:sp>
        <p:nvSpPr>
          <p:cNvPr id="4" name="Segnaposto numero diapositiva 3"/>
          <p:cNvSpPr>
            <a:spLocks noGrp="1"/>
          </p:cNvSpPr>
          <p:nvPr>
            <p:ph type="sldNum" sz="quarter" idx="12"/>
          </p:nvPr>
        </p:nvSpPr>
        <p:spPr>
          <a:xfrm>
            <a:off x="8429652" y="6305550"/>
            <a:ext cx="641196" cy="476250"/>
          </a:xfrm>
        </p:spPr>
        <p:txBody>
          <a:bodyPr/>
          <a:lstStyle/>
          <a:p>
            <a:fld id="{D2E57653-3E58-4892-A7ED-712530ACC680}" type="slidenum">
              <a:rPr kumimoji="0" lang="en-US" sz="2800" b="1" smtClean="0">
                <a:solidFill>
                  <a:schemeClr val="tx2"/>
                </a:solidFill>
              </a:rPr>
              <a:pPr/>
              <a:t>86</a:t>
            </a:fld>
            <a:endParaRPr kumimoji="0" lang="en-US" b="1" dirty="0">
              <a:solidFill>
                <a:schemeClr val="tx2"/>
              </a:solidFill>
            </a:endParaRPr>
          </a:p>
        </p:txBody>
      </p:sp>
      <p:sp>
        <p:nvSpPr>
          <p:cNvPr id="5" name="Segnaposto piè di pagina 4"/>
          <p:cNvSpPr>
            <a:spLocks noGrp="1"/>
          </p:cNvSpPr>
          <p:nvPr>
            <p:ph type="ftr" sz="quarter" idx="11"/>
          </p:nvPr>
        </p:nvSpPr>
        <p:spPr>
          <a:xfrm>
            <a:off x="1857356" y="6305550"/>
            <a:ext cx="6753244" cy="338160"/>
          </a:xfrm>
        </p:spPr>
        <p:txBody>
          <a:bodyPr/>
          <a:lstStyle/>
          <a:p>
            <a:pPr algn="ctr"/>
            <a:r>
              <a:rPr lang="it-IT" sz="1400" dirty="0">
                <a:solidFill>
                  <a:srgbClr val="C00000"/>
                </a:solidFill>
                <a:latin typeface="Arial Black" panose="020B0A04020102020204" pitchFamily="34" charset="0"/>
              </a:rPr>
              <a:t>USR LIGURIA –    ISTITUTO COMPRENSIVO PEGLI</a:t>
            </a:r>
            <a:endParaRPr lang="it-IT" sz="1400" dirty="0">
              <a:solidFill>
                <a:srgbClr val="C00000"/>
              </a:solidFill>
              <a:latin typeface="Arial Black" panose="020B0A04020102020204" pitchFamily="34" charset="0"/>
            </a:endParaRPr>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smtClean="0">
                <a:solidFill>
                  <a:srgbClr val="C00000"/>
                </a:solidFill>
              </a:rPr>
              <a:t>NOTA </a:t>
            </a:r>
            <a:r>
              <a:rPr lang="it-IT" dirty="0" err="1" smtClean="0">
                <a:solidFill>
                  <a:srgbClr val="C00000"/>
                </a:solidFill>
              </a:rPr>
              <a:t>DI</a:t>
            </a:r>
            <a:r>
              <a:rPr lang="it-IT" dirty="0" smtClean="0">
                <a:solidFill>
                  <a:srgbClr val="C00000"/>
                </a:solidFill>
              </a:rPr>
              <a:t> CHIARIMENTO</a:t>
            </a:r>
            <a:br>
              <a:rPr lang="it-IT" dirty="0" smtClean="0">
                <a:solidFill>
                  <a:srgbClr val="C00000"/>
                </a:solidFill>
              </a:rPr>
            </a:br>
            <a:r>
              <a:rPr lang="it-IT" dirty="0" smtClean="0">
                <a:solidFill>
                  <a:srgbClr val="C00000"/>
                </a:solidFill>
              </a:rPr>
              <a:t>sul DPCM 3 novembre 2020</a:t>
            </a:r>
            <a:endParaRPr lang="it-IT" dirty="0">
              <a:solidFill>
                <a:srgbClr val="C00000"/>
              </a:solidFill>
            </a:endParaRPr>
          </a:p>
        </p:txBody>
      </p:sp>
      <p:sp>
        <p:nvSpPr>
          <p:cNvPr id="3" name="Segnaposto contenuto 2"/>
          <p:cNvSpPr>
            <a:spLocks noGrp="1"/>
          </p:cNvSpPr>
          <p:nvPr>
            <p:ph idx="1"/>
          </p:nvPr>
        </p:nvSpPr>
        <p:spPr>
          <a:xfrm>
            <a:off x="1112520" y="1464901"/>
            <a:ext cx="7498080" cy="4800600"/>
          </a:xfrm>
        </p:spPr>
        <p:txBody>
          <a:bodyPr>
            <a:normAutofit/>
          </a:bodyPr>
          <a:lstStyle/>
          <a:p>
            <a:pPr marL="82296" indent="0" algn="just" eaLnBrk="0" hangingPunct="0">
              <a:buNone/>
            </a:pPr>
            <a:endParaRPr lang="it-IT" sz="2000" dirty="0" smtClean="0"/>
          </a:p>
          <a:p>
            <a:pPr marL="82296" indent="0" algn="just" eaLnBrk="0" hangingPunct="0">
              <a:buNone/>
            </a:pPr>
            <a:r>
              <a:rPr lang="it-IT" sz="2000" dirty="0" smtClean="0"/>
              <a:t>Nelle istituzioni scolastiche che comprendono al loro interno sia scuole dell’infanzia, primarie e/o secondarie di primo grado, sia scuole secondarie di secondo grado, invece, continuerà ad operare il commissario straordinario, non essendo ancora intervenuta una soluzione normativa circa la composizione del consiglio di istituto delle scuole in questione.</a:t>
            </a:r>
          </a:p>
          <a:p>
            <a:pPr marL="82296" indent="0" algn="just" eaLnBrk="0" hangingPunct="0">
              <a:buNone/>
            </a:pPr>
            <a:endParaRPr lang="it-IT" sz="2000" dirty="0" smtClean="0"/>
          </a:p>
          <a:p>
            <a:pPr marL="82296" indent="0" algn="just" eaLnBrk="0" hangingPunct="0">
              <a:buNone/>
            </a:pPr>
            <a:r>
              <a:rPr lang="it-IT" sz="2000" dirty="0" smtClean="0"/>
              <a:t>Ai sensi del DPCM 3 novembre, le </a:t>
            </a:r>
            <a:r>
              <a:rPr lang="it-IT" sz="2000" b="1" dirty="0" smtClean="0">
                <a:solidFill>
                  <a:srgbClr val="7030A0"/>
                </a:solidFill>
              </a:rPr>
              <a:t>riunioni degli organi collegiali </a:t>
            </a:r>
            <a:r>
              <a:rPr lang="it-IT" sz="2000" dirty="0" smtClean="0"/>
              <a:t>delle istituzioni scolastiche ed educative di ogni ordine e grado possono essere svolte solo con modalità a distanza. Il </a:t>
            </a:r>
            <a:r>
              <a:rPr lang="it-IT" sz="2000" b="1" dirty="0" smtClean="0"/>
              <a:t>rinnovo degli </a:t>
            </a:r>
            <a:r>
              <a:rPr lang="it-IT" sz="2000" b="1" dirty="0" smtClean="0">
                <a:solidFill>
                  <a:srgbClr val="7030A0"/>
                </a:solidFill>
              </a:rPr>
              <a:t>organi collegiali </a:t>
            </a:r>
            <a:r>
              <a:rPr lang="it-IT" sz="2000" dirty="0" smtClean="0"/>
              <a:t>delle istituzioni scolastiche avviene secondo modalità a distanza nel rispetto dei principi di segretezza e libertà nella partecipazione alle elezioni.</a:t>
            </a:r>
          </a:p>
        </p:txBody>
      </p:sp>
      <p:sp>
        <p:nvSpPr>
          <p:cNvPr id="4" name="Segnaposto numero diapositiva 3"/>
          <p:cNvSpPr>
            <a:spLocks noGrp="1"/>
          </p:cNvSpPr>
          <p:nvPr>
            <p:ph type="sldNum" sz="quarter" idx="12"/>
          </p:nvPr>
        </p:nvSpPr>
        <p:spPr>
          <a:xfrm>
            <a:off x="8429652" y="6305550"/>
            <a:ext cx="641196" cy="476250"/>
          </a:xfrm>
        </p:spPr>
        <p:txBody>
          <a:bodyPr/>
          <a:lstStyle/>
          <a:p>
            <a:fld id="{D2E57653-3E58-4892-A7ED-712530ACC680}" type="slidenum">
              <a:rPr kumimoji="0" lang="en-US" sz="2800" b="1" smtClean="0">
                <a:solidFill>
                  <a:schemeClr val="tx2"/>
                </a:solidFill>
              </a:rPr>
              <a:pPr/>
              <a:t>87</a:t>
            </a:fld>
            <a:endParaRPr kumimoji="0" lang="en-US" b="1" dirty="0">
              <a:solidFill>
                <a:schemeClr val="tx2"/>
              </a:solidFill>
            </a:endParaRPr>
          </a:p>
        </p:txBody>
      </p:sp>
      <p:sp>
        <p:nvSpPr>
          <p:cNvPr id="5" name="Segnaposto piè di pagina 4"/>
          <p:cNvSpPr>
            <a:spLocks noGrp="1"/>
          </p:cNvSpPr>
          <p:nvPr>
            <p:ph type="ftr" sz="quarter" idx="11"/>
          </p:nvPr>
        </p:nvSpPr>
        <p:spPr>
          <a:xfrm>
            <a:off x="1857356" y="6305550"/>
            <a:ext cx="6753244" cy="338160"/>
          </a:xfrm>
        </p:spPr>
        <p:txBody>
          <a:bodyPr/>
          <a:lstStyle/>
          <a:p>
            <a:pPr algn="ctr"/>
            <a:r>
              <a:rPr lang="it-IT" sz="1400" dirty="0">
                <a:solidFill>
                  <a:srgbClr val="C00000"/>
                </a:solidFill>
                <a:latin typeface="Arial Black" panose="020B0A04020102020204" pitchFamily="34" charset="0"/>
              </a:rPr>
              <a:t>USR PUGLIA –    I.I.S.S. «MARCO POLO» BARI</a:t>
            </a:r>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smtClean="0">
                <a:solidFill>
                  <a:srgbClr val="C00000"/>
                </a:solidFill>
              </a:rPr>
              <a:t>NOTA </a:t>
            </a:r>
            <a:r>
              <a:rPr lang="it-IT" dirty="0" err="1" smtClean="0">
                <a:solidFill>
                  <a:srgbClr val="C00000"/>
                </a:solidFill>
              </a:rPr>
              <a:t>DI</a:t>
            </a:r>
            <a:r>
              <a:rPr lang="it-IT" dirty="0" smtClean="0">
                <a:solidFill>
                  <a:srgbClr val="C00000"/>
                </a:solidFill>
              </a:rPr>
              <a:t> CHIARIMENTO</a:t>
            </a:r>
            <a:br>
              <a:rPr lang="it-IT" dirty="0" smtClean="0">
                <a:solidFill>
                  <a:srgbClr val="C00000"/>
                </a:solidFill>
              </a:rPr>
            </a:br>
            <a:r>
              <a:rPr lang="it-IT" dirty="0" smtClean="0">
                <a:solidFill>
                  <a:srgbClr val="C00000"/>
                </a:solidFill>
              </a:rPr>
              <a:t>sul DPCM 3 novembre 2020</a:t>
            </a:r>
            <a:endParaRPr lang="it-IT" dirty="0">
              <a:solidFill>
                <a:srgbClr val="C00000"/>
              </a:solidFill>
            </a:endParaRPr>
          </a:p>
        </p:txBody>
      </p:sp>
      <p:sp>
        <p:nvSpPr>
          <p:cNvPr id="3" name="Segnaposto contenuto 2"/>
          <p:cNvSpPr>
            <a:spLocks noGrp="1"/>
          </p:cNvSpPr>
          <p:nvPr>
            <p:ph idx="1"/>
          </p:nvPr>
        </p:nvSpPr>
        <p:spPr>
          <a:xfrm>
            <a:off x="1115616" y="1447800"/>
            <a:ext cx="7818072" cy="4800600"/>
          </a:xfrm>
        </p:spPr>
        <p:txBody>
          <a:bodyPr>
            <a:normAutofit/>
          </a:bodyPr>
          <a:lstStyle/>
          <a:p>
            <a:pPr marL="82296" indent="0" algn="just" eaLnBrk="0" hangingPunct="0">
              <a:buNone/>
            </a:pPr>
            <a:endParaRPr lang="it-IT" sz="2000" b="1" dirty="0" smtClean="0">
              <a:solidFill>
                <a:srgbClr val="002060"/>
              </a:solidFill>
            </a:endParaRPr>
          </a:p>
          <a:p>
            <a:pPr marL="82296" indent="0" algn="just" eaLnBrk="0" hangingPunct="0">
              <a:buNone/>
            </a:pPr>
            <a:r>
              <a:rPr lang="it-IT" sz="2000" b="1" dirty="0" smtClean="0">
                <a:solidFill>
                  <a:srgbClr val="002060"/>
                </a:solidFill>
              </a:rPr>
              <a:t>Organico COVID</a:t>
            </a:r>
          </a:p>
          <a:p>
            <a:pPr marL="82296" indent="0" algn="just" eaLnBrk="0" hangingPunct="0">
              <a:buNone/>
            </a:pPr>
            <a:r>
              <a:rPr lang="it-IT" sz="2000" dirty="0" smtClean="0"/>
              <a:t>Riportiamo quanto chiarito dal </a:t>
            </a:r>
            <a:r>
              <a:rPr lang="it-IT" sz="2000" dirty="0" err="1" smtClean="0"/>
              <a:t>MI</a:t>
            </a:r>
            <a:r>
              <a:rPr lang="it-IT" sz="2000" dirty="0" smtClean="0"/>
              <a:t> con due note in merito al cd. organico </a:t>
            </a:r>
            <a:r>
              <a:rPr lang="it-IT" sz="2000" dirty="0" err="1" smtClean="0"/>
              <a:t>Covid</a:t>
            </a:r>
            <a:r>
              <a:rPr lang="it-IT" sz="2000" dirty="0" smtClean="0"/>
              <a:t>:</a:t>
            </a:r>
          </a:p>
          <a:p>
            <a:pPr marL="82296" indent="0" algn="just" eaLnBrk="0" hangingPunct="0">
              <a:buNone/>
            </a:pPr>
            <a:endParaRPr lang="it-IT" sz="2000" b="1" i="1" dirty="0" smtClean="0">
              <a:solidFill>
                <a:srgbClr val="002060"/>
              </a:solidFill>
            </a:endParaRPr>
          </a:p>
          <a:p>
            <a:pPr marL="82296" indent="0" algn="just" eaLnBrk="0" hangingPunct="0">
              <a:buNone/>
            </a:pPr>
            <a:r>
              <a:rPr lang="it-IT" sz="2000" b="1" i="1" dirty="0" smtClean="0">
                <a:solidFill>
                  <a:srgbClr val="002060"/>
                </a:solidFill>
              </a:rPr>
              <a:t>Nota 1843 del 13/10/2020</a:t>
            </a:r>
          </a:p>
          <a:p>
            <a:pPr marL="82296" indent="0" algn="just" eaLnBrk="0" hangingPunct="0">
              <a:buNone/>
            </a:pPr>
            <a:r>
              <a:rPr lang="it-IT" sz="2000" i="1" dirty="0" smtClean="0"/>
              <a:t>"[...] ai sensi dell’Ordinanza del Ministro dell’istruzione 5 agosto 2020, si tratta di risorse straordinarie da impiegarsi al fine di sopperire alle “comprovate necessità connesse al rispetto delle misure di contenimento dell’emergenza epidemiologica da COVID-19” e, come tali, rientrano comunque nella gestione più generale dell’“organico dell’autonomia”, da impiegare complessivamente a cura del Dirigente scolastico.</a:t>
            </a:r>
            <a:endParaRPr lang="it-IT" sz="2000" dirty="0" smtClean="0"/>
          </a:p>
        </p:txBody>
      </p:sp>
      <p:sp>
        <p:nvSpPr>
          <p:cNvPr id="4" name="Segnaposto numero diapositiva 3"/>
          <p:cNvSpPr>
            <a:spLocks noGrp="1"/>
          </p:cNvSpPr>
          <p:nvPr>
            <p:ph type="sldNum" sz="quarter" idx="12"/>
          </p:nvPr>
        </p:nvSpPr>
        <p:spPr>
          <a:xfrm>
            <a:off x="8429652" y="6305550"/>
            <a:ext cx="641196" cy="476250"/>
          </a:xfrm>
        </p:spPr>
        <p:txBody>
          <a:bodyPr/>
          <a:lstStyle/>
          <a:p>
            <a:fld id="{D2E57653-3E58-4892-A7ED-712530ACC680}" type="slidenum">
              <a:rPr kumimoji="0" lang="en-US" sz="2800" b="1" smtClean="0">
                <a:solidFill>
                  <a:schemeClr val="tx2"/>
                </a:solidFill>
              </a:rPr>
              <a:pPr/>
              <a:t>88</a:t>
            </a:fld>
            <a:endParaRPr kumimoji="0" lang="en-US" b="1" dirty="0">
              <a:solidFill>
                <a:schemeClr val="tx2"/>
              </a:solidFill>
            </a:endParaRPr>
          </a:p>
        </p:txBody>
      </p:sp>
      <p:sp>
        <p:nvSpPr>
          <p:cNvPr id="5" name="Segnaposto piè di pagina 4"/>
          <p:cNvSpPr>
            <a:spLocks noGrp="1"/>
          </p:cNvSpPr>
          <p:nvPr>
            <p:ph type="ftr" sz="quarter" idx="11"/>
          </p:nvPr>
        </p:nvSpPr>
        <p:spPr>
          <a:xfrm>
            <a:off x="1857356" y="6305550"/>
            <a:ext cx="6753244" cy="338160"/>
          </a:xfrm>
        </p:spPr>
        <p:txBody>
          <a:bodyPr/>
          <a:lstStyle/>
          <a:p>
            <a:pPr algn="ctr"/>
            <a:r>
              <a:rPr lang="it-IT" sz="1400" dirty="0">
                <a:solidFill>
                  <a:srgbClr val="C00000"/>
                </a:solidFill>
                <a:latin typeface="Arial Black" panose="020B0A04020102020204" pitchFamily="34" charset="0"/>
              </a:rPr>
              <a:t>USR LIGURIA –    ISTITUTO COMPRENSIVO PEGLI</a:t>
            </a:r>
            <a:endParaRPr lang="it-IT" sz="1400" dirty="0">
              <a:solidFill>
                <a:srgbClr val="C00000"/>
              </a:solidFill>
              <a:latin typeface="Arial Black" panose="020B0A04020102020204" pitchFamily="34" charset="0"/>
            </a:endParaRPr>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smtClean="0">
                <a:solidFill>
                  <a:srgbClr val="C00000"/>
                </a:solidFill>
              </a:rPr>
              <a:t>NOTA </a:t>
            </a:r>
            <a:r>
              <a:rPr lang="it-IT" dirty="0" err="1" smtClean="0">
                <a:solidFill>
                  <a:srgbClr val="C00000"/>
                </a:solidFill>
              </a:rPr>
              <a:t>DI</a:t>
            </a:r>
            <a:r>
              <a:rPr lang="it-IT" dirty="0" smtClean="0">
                <a:solidFill>
                  <a:srgbClr val="C00000"/>
                </a:solidFill>
              </a:rPr>
              <a:t> CHIARIMENTO</a:t>
            </a:r>
            <a:br>
              <a:rPr lang="it-IT" dirty="0" smtClean="0">
                <a:solidFill>
                  <a:srgbClr val="C00000"/>
                </a:solidFill>
              </a:rPr>
            </a:br>
            <a:r>
              <a:rPr lang="it-IT" dirty="0" smtClean="0">
                <a:solidFill>
                  <a:srgbClr val="C00000"/>
                </a:solidFill>
              </a:rPr>
              <a:t>sul DPCM 3 novembre 2020</a:t>
            </a:r>
            <a:endParaRPr lang="it-IT" dirty="0">
              <a:solidFill>
                <a:srgbClr val="C00000"/>
              </a:solidFill>
            </a:endParaRPr>
          </a:p>
        </p:txBody>
      </p:sp>
      <p:sp>
        <p:nvSpPr>
          <p:cNvPr id="3" name="Segnaposto contenuto 2"/>
          <p:cNvSpPr>
            <a:spLocks noGrp="1"/>
          </p:cNvSpPr>
          <p:nvPr>
            <p:ph idx="1"/>
          </p:nvPr>
        </p:nvSpPr>
        <p:spPr>
          <a:xfrm>
            <a:off x="1188885" y="1440188"/>
            <a:ext cx="7498080" cy="4800600"/>
          </a:xfrm>
        </p:spPr>
        <p:txBody>
          <a:bodyPr>
            <a:normAutofit lnSpcReduction="10000"/>
          </a:bodyPr>
          <a:lstStyle/>
          <a:p>
            <a:pPr marL="82296" indent="0" algn="just" eaLnBrk="0" hangingPunct="0">
              <a:buNone/>
            </a:pPr>
            <a:endParaRPr lang="it-IT" sz="2000" i="1" dirty="0" smtClean="0">
              <a:solidFill>
                <a:schemeClr val="tx2"/>
              </a:solidFill>
            </a:endParaRPr>
          </a:p>
          <a:p>
            <a:pPr marL="82296" indent="0" algn="just" eaLnBrk="0" hangingPunct="0">
              <a:buNone/>
            </a:pPr>
            <a:r>
              <a:rPr lang="it-IT" sz="2000" i="1" dirty="0" smtClean="0">
                <a:solidFill>
                  <a:schemeClr val="tx2"/>
                </a:solidFill>
              </a:rPr>
              <a:t>che privilegiare da un lato le esigenze di contenimento epidemiologico, dall’altro i migliori risultati di apprendimento, a proposito dei quali la positiva continuità didattica rappresenta un aspetto di assoluto rilievo.</a:t>
            </a:r>
            <a:endParaRPr lang="it-IT" sz="2000" dirty="0" smtClean="0">
              <a:solidFill>
                <a:schemeClr val="tx2"/>
              </a:solidFill>
            </a:endParaRPr>
          </a:p>
          <a:p>
            <a:pPr marL="82296" indent="0" algn="just" eaLnBrk="0" hangingPunct="0">
              <a:buNone/>
            </a:pPr>
            <a:r>
              <a:rPr lang="it-IT" sz="2000" i="1" dirty="0" smtClean="0">
                <a:solidFill>
                  <a:schemeClr val="tx2"/>
                </a:solidFill>
              </a:rPr>
              <a:t>Approfitto dell’occasione per evidenziarvi la necessità di una particolare attenzione alle classi seconde di scuola primaria, che lo scorso anno scolastico possono aver conseguito, più di altre, un parziale raggiungimento degli apprendimenti previsti, soprattutto con riferimento alle capacità di scrittura e di lettura, da recuperarsi prioritariamente, oltre che nell’attività didattica ordinaria, anche attraverso il ricorso ai piani di integrazione degli apprendimenti".</a:t>
            </a:r>
            <a:endParaRPr lang="it-IT" sz="2000" dirty="0" smtClean="0">
              <a:solidFill>
                <a:schemeClr val="tx2"/>
              </a:solidFill>
            </a:endParaRPr>
          </a:p>
          <a:p>
            <a:pPr marL="82296" indent="0" algn="just" eaLnBrk="0" hangingPunct="0">
              <a:buNone/>
            </a:pPr>
            <a:r>
              <a:rPr lang="it-IT" sz="2000" dirty="0" smtClean="0">
                <a:solidFill>
                  <a:schemeClr val="tx2"/>
                </a:solidFill>
              </a:rPr>
              <a:t>Quindi i docenti </a:t>
            </a:r>
            <a:r>
              <a:rPr lang="it-IT" sz="2000" dirty="0" err="1" smtClean="0">
                <a:solidFill>
                  <a:schemeClr val="tx2"/>
                </a:solidFill>
              </a:rPr>
              <a:t>Covid</a:t>
            </a:r>
            <a:r>
              <a:rPr lang="it-IT" sz="2000" dirty="0" smtClean="0">
                <a:solidFill>
                  <a:schemeClr val="tx2"/>
                </a:solidFill>
              </a:rPr>
              <a:t> fanno parte dell'organico dell'autonomia e in quanto tali possono essere utilizzati per lo sdoppiamento delle classi, là dove è possibile, ed in ogni caso per interventi didattici di contenimento dell’emergenza epidemiologica. Si esclude la possibilità che possano essere utilizzati esclusivamente per le supplenze.</a:t>
            </a:r>
            <a:endParaRPr lang="it-IT" sz="2000" dirty="0">
              <a:solidFill>
                <a:schemeClr val="tx2"/>
              </a:solidFill>
            </a:endParaRPr>
          </a:p>
        </p:txBody>
      </p:sp>
      <p:sp>
        <p:nvSpPr>
          <p:cNvPr id="4" name="Segnaposto numero diapositiva 3"/>
          <p:cNvSpPr>
            <a:spLocks noGrp="1"/>
          </p:cNvSpPr>
          <p:nvPr>
            <p:ph type="sldNum" sz="quarter" idx="12"/>
          </p:nvPr>
        </p:nvSpPr>
        <p:spPr>
          <a:xfrm>
            <a:off x="8429652" y="6305550"/>
            <a:ext cx="641196" cy="476250"/>
          </a:xfrm>
        </p:spPr>
        <p:txBody>
          <a:bodyPr/>
          <a:lstStyle/>
          <a:p>
            <a:fld id="{D2E57653-3E58-4892-A7ED-712530ACC680}" type="slidenum">
              <a:rPr kumimoji="0" lang="en-US" sz="2800" b="1" smtClean="0">
                <a:solidFill>
                  <a:schemeClr val="tx2"/>
                </a:solidFill>
              </a:rPr>
              <a:pPr/>
              <a:t>89</a:t>
            </a:fld>
            <a:endParaRPr kumimoji="0" lang="en-US" b="1" dirty="0">
              <a:solidFill>
                <a:schemeClr val="tx2"/>
              </a:solidFill>
            </a:endParaRPr>
          </a:p>
        </p:txBody>
      </p:sp>
      <p:sp>
        <p:nvSpPr>
          <p:cNvPr id="5" name="Segnaposto piè di pagina 4"/>
          <p:cNvSpPr>
            <a:spLocks noGrp="1"/>
          </p:cNvSpPr>
          <p:nvPr>
            <p:ph type="ftr" sz="quarter" idx="11"/>
          </p:nvPr>
        </p:nvSpPr>
        <p:spPr>
          <a:xfrm>
            <a:off x="1857356" y="6305550"/>
            <a:ext cx="6753244" cy="338160"/>
          </a:xfrm>
        </p:spPr>
        <p:txBody>
          <a:bodyPr/>
          <a:lstStyle/>
          <a:p>
            <a:pPr algn="ctr"/>
            <a:r>
              <a:rPr lang="it-IT" sz="1400" dirty="0">
                <a:solidFill>
                  <a:srgbClr val="C00000"/>
                </a:solidFill>
                <a:latin typeface="Arial Black" panose="020B0A04020102020204" pitchFamily="34" charset="0"/>
              </a:rPr>
              <a:t>USR LIGURIA –    ISTITUTO COMPRENSIVO PEGLI</a:t>
            </a:r>
            <a:endParaRPr lang="it-IT" sz="1400" dirty="0">
              <a:solidFill>
                <a:srgbClr val="C00000"/>
              </a:solidFill>
              <a:latin typeface="Arial Black" panose="020B0A04020102020204"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smtClean="0">
                <a:solidFill>
                  <a:schemeClr val="bg2">
                    <a:lumMod val="50000"/>
                  </a:schemeClr>
                </a:solidFill>
                <a:latin typeface="Arial" panose="020B0604020202020204" pitchFamily="34" charset="0"/>
                <a:cs typeface="Arial" panose="020B0604020202020204" pitchFamily="34" charset="0"/>
              </a:rPr>
              <a:t>IL LAVORO AGILE NEL PERIODO DELL’EMERGENZA</a:t>
            </a:r>
            <a:endParaRPr lang="it-IT" sz="2800" dirty="0"/>
          </a:p>
        </p:txBody>
      </p:sp>
      <p:sp>
        <p:nvSpPr>
          <p:cNvPr id="3" name="Segnaposto contenuto 2"/>
          <p:cNvSpPr>
            <a:spLocks noGrp="1"/>
          </p:cNvSpPr>
          <p:nvPr>
            <p:ph idx="1"/>
          </p:nvPr>
        </p:nvSpPr>
        <p:spPr/>
        <p:txBody>
          <a:bodyPr>
            <a:normAutofit lnSpcReduction="10000"/>
          </a:bodyPr>
          <a:lstStyle/>
          <a:p>
            <a:pPr marL="82296" indent="0" algn="just">
              <a:buNone/>
            </a:pPr>
            <a:r>
              <a:rPr lang="it-IT" sz="2400" dirty="0" smtClean="0"/>
              <a:t>La </a:t>
            </a:r>
            <a:r>
              <a:rPr lang="it-IT" sz="2400" dirty="0" smtClean="0">
                <a:solidFill>
                  <a:srgbClr val="0070C0"/>
                </a:solidFill>
              </a:rPr>
              <a:t>Legge n. 126/2020, di conversione del D.L. n. 104/2020, all’art. 32, comma 4</a:t>
            </a:r>
            <a:r>
              <a:rPr lang="it-IT" sz="2400" dirty="0" smtClean="0"/>
              <a:t>, dispone che per consentire lo svolgimento dell’anno scolastico 2020/2021 </a:t>
            </a:r>
            <a:r>
              <a:rPr lang="it-IT" sz="2400" dirty="0" smtClean="0">
                <a:solidFill>
                  <a:srgbClr val="0070C0"/>
                </a:solidFill>
              </a:rPr>
              <a:t>al personale scolastico non si applicano le modalità di lavoro agile</a:t>
            </a:r>
            <a:r>
              <a:rPr lang="it-IT" sz="2400" dirty="0" smtClean="0"/>
              <a:t>, ad eccezione di casi di </a:t>
            </a:r>
            <a:r>
              <a:rPr lang="it-IT" sz="2400" i="1" dirty="0" smtClean="0"/>
              <a:t>sospensione delle attività didattiche in presenza a seguito dell’emergenza</a:t>
            </a:r>
            <a:r>
              <a:rPr lang="it-IT" sz="2400" dirty="0" smtClean="0"/>
              <a:t> pandemica. </a:t>
            </a:r>
          </a:p>
          <a:p>
            <a:pPr marL="82296" indent="0" algn="just">
              <a:buNone/>
            </a:pPr>
            <a:r>
              <a:rPr lang="it-IT" sz="2400" dirty="0" smtClean="0"/>
              <a:t>Il </a:t>
            </a:r>
            <a:r>
              <a:rPr lang="it-IT" sz="2400" dirty="0" smtClean="0">
                <a:solidFill>
                  <a:srgbClr val="0070C0"/>
                </a:solidFill>
              </a:rPr>
              <a:t>DPCM 3/11/220 e la nota n. 1990 del Ministero dell’Istruzione</a:t>
            </a:r>
            <a:r>
              <a:rPr lang="it-IT" sz="2400" dirty="0" smtClean="0"/>
              <a:t>, considerata la ripresa epidemiologica,  dispongono che ogni Dirigente organizzi il proprio ufficio, assicurando, su base</a:t>
            </a:r>
            <a:r>
              <a:rPr lang="it-IT" sz="2400" dirty="0"/>
              <a:t> giornaliera, settimanale  o plurisettimanale, </a:t>
            </a:r>
            <a:r>
              <a:rPr lang="it-IT" sz="2400" dirty="0" smtClean="0"/>
              <a:t>il lavoro agile nella percentuale più elevata possibile, comunque </a:t>
            </a:r>
            <a:r>
              <a:rPr lang="it-IT" sz="2400" dirty="0" smtClean="0">
                <a:solidFill>
                  <a:srgbClr val="00B0F0"/>
                </a:solidFill>
              </a:rPr>
              <a:t>non inferiore al </a:t>
            </a:r>
            <a:r>
              <a:rPr lang="it-IT" sz="2400" dirty="0">
                <a:solidFill>
                  <a:srgbClr val="0070C0"/>
                </a:solidFill>
              </a:rPr>
              <a:t>50% </a:t>
            </a:r>
            <a:r>
              <a:rPr lang="it-IT" sz="2400" dirty="0" smtClean="0"/>
              <a:t>da parte del personale che è nelle condizioni di poter espletare il lavoro agile (assistenti amministrativi)</a:t>
            </a:r>
          </a:p>
        </p:txBody>
      </p:sp>
      <p:sp>
        <p:nvSpPr>
          <p:cNvPr id="4" name="Segnaposto numero diapositiva 3"/>
          <p:cNvSpPr>
            <a:spLocks noGrp="1"/>
          </p:cNvSpPr>
          <p:nvPr>
            <p:ph type="sldNum" sz="quarter" idx="12"/>
          </p:nvPr>
        </p:nvSpPr>
        <p:spPr/>
        <p:txBody>
          <a:bodyPr/>
          <a:lstStyle/>
          <a:p>
            <a:fld id="{D2E57653-3E58-4892-A7ED-712530ACC680}" type="slidenum">
              <a:rPr kumimoji="0" lang="en-US" sz="2800" b="1" smtClean="0">
                <a:solidFill>
                  <a:schemeClr val="tx2"/>
                </a:solidFill>
              </a:rPr>
              <a:pPr/>
              <a:t>9</a:t>
            </a:fld>
            <a:endParaRPr kumimoji="0" lang="en-US" b="1" dirty="0">
              <a:solidFill>
                <a:schemeClr val="tx2"/>
              </a:solidFill>
            </a:endParaRPr>
          </a:p>
        </p:txBody>
      </p:sp>
      <p:sp>
        <p:nvSpPr>
          <p:cNvPr id="5" name="Segnaposto piè di pagina 4"/>
          <p:cNvSpPr>
            <a:spLocks noGrp="1"/>
          </p:cNvSpPr>
          <p:nvPr>
            <p:ph type="ftr" sz="quarter" idx="11"/>
          </p:nvPr>
        </p:nvSpPr>
        <p:spPr/>
        <p:txBody>
          <a:bodyPr/>
          <a:lstStyle/>
          <a:p>
            <a:pPr algn="ctr"/>
            <a:r>
              <a:rPr lang="it-IT" sz="1400" dirty="0">
                <a:solidFill>
                  <a:srgbClr val="C00000"/>
                </a:solidFill>
                <a:latin typeface="Arial Black" panose="020B0A04020102020204" pitchFamily="34" charset="0"/>
              </a:rPr>
              <a:t>USR LIGURIA –    ISTITUTO COMPRENSIVO PEGLI</a:t>
            </a:r>
            <a:endParaRPr lang="it-IT" sz="1400" dirty="0">
              <a:solidFill>
                <a:srgbClr val="C00000"/>
              </a:solidFill>
              <a:latin typeface="Arial Black" panose="020B0A04020102020204" pitchFamily="34" charset="0"/>
            </a:endParaRPr>
          </a:p>
        </p:txBody>
      </p:sp>
    </p:spTree>
    <p:extLst>
      <p:ext uri="{BB962C8B-B14F-4D97-AF65-F5344CB8AC3E}">
        <p14:creationId xmlns:p14="http://schemas.microsoft.com/office/powerpoint/2010/main" val="4187414270"/>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smtClean="0">
                <a:solidFill>
                  <a:srgbClr val="C00000"/>
                </a:solidFill>
              </a:rPr>
              <a:t>NOTA </a:t>
            </a:r>
            <a:r>
              <a:rPr lang="it-IT" dirty="0" err="1" smtClean="0">
                <a:solidFill>
                  <a:srgbClr val="C00000"/>
                </a:solidFill>
              </a:rPr>
              <a:t>DI</a:t>
            </a:r>
            <a:r>
              <a:rPr lang="it-IT" dirty="0" smtClean="0">
                <a:solidFill>
                  <a:srgbClr val="C00000"/>
                </a:solidFill>
              </a:rPr>
              <a:t> CHIARIMENTO</a:t>
            </a:r>
            <a:br>
              <a:rPr lang="it-IT" dirty="0" smtClean="0">
                <a:solidFill>
                  <a:srgbClr val="C00000"/>
                </a:solidFill>
              </a:rPr>
            </a:br>
            <a:r>
              <a:rPr lang="it-IT" dirty="0" smtClean="0">
                <a:solidFill>
                  <a:srgbClr val="C00000"/>
                </a:solidFill>
              </a:rPr>
              <a:t>sul DPCM 3 novembre 2020</a:t>
            </a:r>
            <a:endParaRPr lang="it-IT" dirty="0">
              <a:solidFill>
                <a:srgbClr val="C00000"/>
              </a:solidFill>
            </a:endParaRPr>
          </a:p>
        </p:txBody>
      </p:sp>
      <p:sp>
        <p:nvSpPr>
          <p:cNvPr id="3" name="Segnaposto contenuto 2"/>
          <p:cNvSpPr>
            <a:spLocks noGrp="1"/>
          </p:cNvSpPr>
          <p:nvPr>
            <p:ph idx="1"/>
          </p:nvPr>
        </p:nvSpPr>
        <p:spPr>
          <a:xfrm>
            <a:off x="1115616" y="1447800"/>
            <a:ext cx="7818072" cy="4800600"/>
          </a:xfrm>
        </p:spPr>
        <p:txBody>
          <a:bodyPr>
            <a:normAutofit fontScale="92500" lnSpcReduction="20000"/>
          </a:bodyPr>
          <a:lstStyle/>
          <a:p>
            <a:pPr marL="82296" indent="0" algn="just" eaLnBrk="0" hangingPunct="0">
              <a:buNone/>
            </a:pPr>
            <a:endParaRPr lang="it-IT" sz="2000" b="1" i="1" dirty="0" smtClean="0">
              <a:solidFill>
                <a:srgbClr val="0070C0"/>
              </a:solidFill>
            </a:endParaRPr>
          </a:p>
          <a:p>
            <a:pPr marL="82296" indent="0" algn="just" eaLnBrk="0" hangingPunct="0">
              <a:buNone/>
            </a:pPr>
            <a:r>
              <a:rPr lang="it-IT" sz="2000" b="1" i="1" dirty="0" smtClean="0">
                <a:solidFill>
                  <a:srgbClr val="0070C0"/>
                </a:solidFill>
              </a:rPr>
              <a:t>Nota 1870 del 14/10/2020</a:t>
            </a:r>
          </a:p>
          <a:p>
            <a:pPr marL="82296" indent="0" algn="just" eaLnBrk="0" hangingPunct="0">
              <a:buNone/>
            </a:pPr>
            <a:r>
              <a:rPr lang="it-IT" sz="2000" i="1" dirty="0" smtClean="0">
                <a:solidFill>
                  <a:schemeClr val="tx2"/>
                </a:solidFill>
              </a:rPr>
              <a:t>"[...] il decreto-legge 14 agosto 2020, n. 104, recante “Misure urgenti per il sostegno e il rilancio dell’economia”, convertito con modificazioni dalla legge 13 ottobre 2020, n. 126, all’articolo 32, comma 6-quater ha previsto che il personale docente e ATA assunto con contratti a tempo determinato nell'anno scolastico 2020/2021 quale “organico </a:t>
            </a:r>
            <a:r>
              <a:rPr lang="it-IT" sz="2000" i="1" dirty="0" err="1" smtClean="0">
                <a:solidFill>
                  <a:schemeClr val="tx2"/>
                </a:solidFill>
              </a:rPr>
              <a:t>Covid</a:t>
            </a:r>
            <a:r>
              <a:rPr lang="it-IT" sz="2000" i="1" dirty="0" smtClean="0">
                <a:solidFill>
                  <a:schemeClr val="tx2"/>
                </a:solidFill>
              </a:rPr>
              <a:t>”, in caso di sospensione delle attività didattiche, potrà assicurare le relative prestazioni con le modalità di lavoro agile, anziché vedere risolto il relativo contratto senza indennizzo, come previsto dalla norma previgente, al fine di garantire, in qualunque caso, il principio di continuità didattica. </a:t>
            </a:r>
          </a:p>
          <a:p>
            <a:pPr marL="82296" indent="0" algn="just" eaLnBrk="0" hangingPunct="0">
              <a:buNone/>
            </a:pPr>
            <a:r>
              <a:rPr lang="it-IT" sz="2000" i="1" dirty="0" smtClean="0">
                <a:solidFill>
                  <a:schemeClr val="tx2"/>
                </a:solidFill>
              </a:rPr>
              <a:t>Sull’utilizzo del predetto “organico </a:t>
            </a:r>
            <a:r>
              <a:rPr lang="it-IT" sz="2000" i="1" dirty="0" err="1" smtClean="0">
                <a:solidFill>
                  <a:schemeClr val="tx2"/>
                </a:solidFill>
              </a:rPr>
              <a:t>Covid</a:t>
            </a:r>
            <a:r>
              <a:rPr lang="it-IT" sz="2000" i="1" dirty="0" smtClean="0">
                <a:solidFill>
                  <a:schemeClr val="tx2"/>
                </a:solidFill>
              </a:rPr>
              <a:t>” resta pertanto fermo, a maggior ragione, quanto comunicato con la Nota 13 ottobre 2020, n. 1843. </a:t>
            </a:r>
          </a:p>
          <a:p>
            <a:pPr marL="82296" indent="0" algn="just" eaLnBrk="0" hangingPunct="0">
              <a:buNone/>
            </a:pPr>
            <a:r>
              <a:rPr lang="it-IT" sz="2000" i="1" dirty="0" smtClean="0">
                <a:solidFill>
                  <a:schemeClr val="tx2"/>
                </a:solidFill>
              </a:rPr>
              <a:t>Si chiarisce inoltre che, trattandosi di docenti assunti su posto comune, il predetto organico non può essere ovviamente utilizzato per attività di sostegno alle classi con alunni con disabilità, salvo i casi in cui, assolte le esigenze prioritarie di copertura dell’orario curricolare delle classi, risulti applicabile, in via analogica e su base volontaria, l’articolo 14, comma 2 del decreto legislativo 13 aprile 2017, n. 66".</a:t>
            </a:r>
            <a:endParaRPr lang="it-IT" sz="2000" dirty="0">
              <a:solidFill>
                <a:schemeClr val="tx2"/>
              </a:solidFill>
            </a:endParaRPr>
          </a:p>
        </p:txBody>
      </p:sp>
      <p:sp>
        <p:nvSpPr>
          <p:cNvPr id="4" name="Segnaposto numero diapositiva 3"/>
          <p:cNvSpPr>
            <a:spLocks noGrp="1"/>
          </p:cNvSpPr>
          <p:nvPr>
            <p:ph type="sldNum" sz="quarter" idx="12"/>
          </p:nvPr>
        </p:nvSpPr>
        <p:spPr>
          <a:xfrm>
            <a:off x="8429652" y="6305550"/>
            <a:ext cx="641196" cy="476250"/>
          </a:xfrm>
        </p:spPr>
        <p:txBody>
          <a:bodyPr/>
          <a:lstStyle/>
          <a:p>
            <a:fld id="{D2E57653-3E58-4892-A7ED-712530ACC680}" type="slidenum">
              <a:rPr kumimoji="0" lang="en-US" sz="2800" b="1" smtClean="0">
                <a:solidFill>
                  <a:schemeClr val="tx2"/>
                </a:solidFill>
              </a:rPr>
              <a:pPr/>
              <a:t>90</a:t>
            </a:fld>
            <a:endParaRPr kumimoji="0" lang="en-US" b="1" dirty="0">
              <a:solidFill>
                <a:schemeClr val="tx2"/>
              </a:solidFill>
            </a:endParaRPr>
          </a:p>
        </p:txBody>
      </p:sp>
      <p:sp>
        <p:nvSpPr>
          <p:cNvPr id="5" name="Segnaposto piè di pagina 4"/>
          <p:cNvSpPr>
            <a:spLocks noGrp="1"/>
          </p:cNvSpPr>
          <p:nvPr>
            <p:ph type="ftr" sz="quarter" idx="11"/>
          </p:nvPr>
        </p:nvSpPr>
        <p:spPr>
          <a:xfrm>
            <a:off x="1857356" y="6305550"/>
            <a:ext cx="6753244" cy="338160"/>
          </a:xfrm>
        </p:spPr>
        <p:txBody>
          <a:bodyPr/>
          <a:lstStyle/>
          <a:p>
            <a:pPr algn="ctr"/>
            <a:r>
              <a:rPr lang="it-IT" sz="1400" dirty="0">
                <a:solidFill>
                  <a:srgbClr val="C00000"/>
                </a:solidFill>
                <a:latin typeface="Arial Black" panose="020B0A04020102020204" pitchFamily="34" charset="0"/>
              </a:rPr>
              <a:t>USR LIGURIA –    ISTITUTO COMPRENSIVO PEGLI</a:t>
            </a:r>
            <a:endParaRPr lang="it-IT" sz="1400" dirty="0">
              <a:solidFill>
                <a:srgbClr val="C00000"/>
              </a:solidFill>
              <a:latin typeface="Arial Black" panose="020B0A04020102020204" pitchFamily="34" charset="0"/>
            </a:endParaRPr>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smtClean="0">
                <a:solidFill>
                  <a:srgbClr val="C00000"/>
                </a:solidFill>
              </a:rPr>
              <a:t>NOTA </a:t>
            </a:r>
            <a:r>
              <a:rPr lang="it-IT" dirty="0" err="1" smtClean="0">
                <a:solidFill>
                  <a:srgbClr val="C00000"/>
                </a:solidFill>
              </a:rPr>
              <a:t>DI</a:t>
            </a:r>
            <a:r>
              <a:rPr lang="it-IT" dirty="0" smtClean="0">
                <a:solidFill>
                  <a:srgbClr val="C00000"/>
                </a:solidFill>
              </a:rPr>
              <a:t> CHIARIMENTO</a:t>
            </a:r>
            <a:br>
              <a:rPr lang="it-IT" dirty="0" smtClean="0">
                <a:solidFill>
                  <a:srgbClr val="C00000"/>
                </a:solidFill>
              </a:rPr>
            </a:br>
            <a:r>
              <a:rPr lang="it-IT" dirty="0" smtClean="0">
                <a:solidFill>
                  <a:srgbClr val="C00000"/>
                </a:solidFill>
              </a:rPr>
              <a:t>sul DPCM 3 novembre 2020</a:t>
            </a:r>
            <a:endParaRPr lang="it-IT" dirty="0">
              <a:solidFill>
                <a:srgbClr val="C00000"/>
              </a:solidFill>
            </a:endParaRPr>
          </a:p>
        </p:txBody>
      </p:sp>
      <p:sp>
        <p:nvSpPr>
          <p:cNvPr id="3" name="Segnaposto contenuto 2"/>
          <p:cNvSpPr>
            <a:spLocks noGrp="1"/>
          </p:cNvSpPr>
          <p:nvPr>
            <p:ph idx="1"/>
          </p:nvPr>
        </p:nvSpPr>
        <p:spPr>
          <a:xfrm>
            <a:off x="1043608" y="1447800"/>
            <a:ext cx="7890080" cy="4800600"/>
          </a:xfrm>
        </p:spPr>
        <p:txBody>
          <a:bodyPr>
            <a:normAutofit fontScale="92500"/>
          </a:bodyPr>
          <a:lstStyle/>
          <a:p>
            <a:pPr marL="82296" indent="0" algn="just" eaLnBrk="0" hangingPunct="0">
              <a:buNone/>
            </a:pPr>
            <a:r>
              <a:rPr lang="it-IT" sz="2400" dirty="0" smtClean="0">
                <a:solidFill>
                  <a:schemeClr val="tx2"/>
                </a:solidFill>
              </a:rPr>
              <a:t>La nota dunque richiama il recente decreto "Agosto" convertito in legge e chiarisce che il personale COVID non sarà licenziato in caso di </a:t>
            </a:r>
            <a:r>
              <a:rPr lang="it-IT" sz="2400" i="1" dirty="0" err="1" smtClean="0">
                <a:solidFill>
                  <a:schemeClr val="tx2"/>
                </a:solidFill>
              </a:rPr>
              <a:t>lockdown</a:t>
            </a:r>
            <a:r>
              <a:rPr lang="it-IT" sz="2400" dirty="0" smtClean="0">
                <a:solidFill>
                  <a:schemeClr val="tx2"/>
                </a:solidFill>
              </a:rPr>
              <a:t>, ma potrà lavorare in </a:t>
            </a:r>
            <a:r>
              <a:rPr lang="it-IT" sz="2400" i="1" dirty="0" err="1" smtClean="0">
                <a:solidFill>
                  <a:schemeClr val="tx2"/>
                </a:solidFill>
              </a:rPr>
              <a:t>smart</a:t>
            </a:r>
            <a:r>
              <a:rPr lang="it-IT" sz="2400" i="1" dirty="0" smtClean="0">
                <a:solidFill>
                  <a:schemeClr val="tx2"/>
                </a:solidFill>
              </a:rPr>
              <a:t> </a:t>
            </a:r>
            <a:r>
              <a:rPr lang="it-IT" sz="2400" i="1" dirty="0" err="1" smtClean="0">
                <a:solidFill>
                  <a:schemeClr val="tx2"/>
                </a:solidFill>
              </a:rPr>
              <a:t>working</a:t>
            </a:r>
            <a:r>
              <a:rPr lang="it-IT" sz="2400" dirty="0" smtClean="0">
                <a:solidFill>
                  <a:schemeClr val="tx2"/>
                </a:solidFill>
              </a:rPr>
              <a:t>, al fine di garantire la continuità didattica. </a:t>
            </a:r>
          </a:p>
          <a:p>
            <a:pPr marL="82296" indent="0" algn="just" eaLnBrk="0" hangingPunct="0">
              <a:buNone/>
            </a:pPr>
            <a:r>
              <a:rPr lang="it-IT" sz="2400" dirty="0" smtClean="0">
                <a:solidFill>
                  <a:schemeClr val="tx2"/>
                </a:solidFill>
              </a:rPr>
              <a:t>L'organico </a:t>
            </a:r>
            <a:r>
              <a:rPr lang="it-IT" sz="2400" dirty="0" err="1" smtClean="0">
                <a:solidFill>
                  <a:schemeClr val="tx2"/>
                </a:solidFill>
              </a:rPr>
              <a:t>Covid</a:t>
            </a:r>
            <a:r>
              <a:rPr lang="it-IT" sz="2400" dirty="0" smtClean="0">
                <a:solidFill>
                  <a:schemeClr val="tx2"/>
                </a:solidFill>
              </a:rPr>
              <a:t> non può inoltre essere usato per attività di sostegno, salvo che, dopo aver coperto l'orario curricolare delle classi, il docente (in possesso comunque di titolo di specializzazione) volontariamente non accetti di svolgere attività di sostegno didattico.</a:t>
            </a:r>
          </a:p>
          <a:p>
            <a:pPr marL="82296" indent="0" algn="just" eaLnBrk="0" hangingPunct="0">
              <a:buNone/>
            </a:pPr>
            <a:r>
              <a:rPr lang="it-IT" sz="2400" dirty="0" smtClean="0">
                <a:solidFill>
                  <a:schemeClr val="tx2"/>
                </a:solidFill>
              </a:rPr>
              <a:t>Con </a:t>
            </a:r>
            <a:r>
              <a:rPr lang="it-IT" sz="2400" b="1" dirty="0" smtClean="0">
                <a:solidFill>
                  <a:srgbClr val="0070C0"/>
                </a:solidFill>
              </a:rPr>
              <a:t>nota 1990 del 5/11/2020 </a:t>
            </a:r>
            <a:r>
              <a:rPr lang="it-IT" sz="2400" dirty="0" smtClean="0">
                <a:solidFill>
                  <a:schemeClr val="tx2"/>
                </a:solidFill>
              </a:rPr>
              <a:t>il </a:t>
            </a:r>
            <a:r>
              <a:rPr lang="it-IT" sz="2400" dirty="0" err="1" smtClean="0">
                <a:solidFill>
                  <a:schemeClr val="tx2"/>
                </a:solidFill>
              </a:rPr>
              <a:t>MI</a:t>
            </a:r>
            <a:r>
              <a:rPr lang="it-IT" sz="2400" dirty="0" smtClean="0">
                <a:solidFill>
                  <a:schemeClr val="tx2"/>
                </a:solidFill>
              </a:rPr>
              <a:t> ha confermato che i contratti già sottoscritti ai sensi dell’articolo 231-bis del decreto-legge n. 34 del 2020 (si tratta dei cosiddetti “posti Covid-19”) non devono essere risolti, né nel caso dei docenti né in quello degli ATA.</a:t>
            </a:r>
            <a:endParaRPr lang="it-IT" sz="2400" dirty="0">
              <a:solidFill>
                <a:schemeClr val="tx2"/>
              </a:solidFill>
            </a:endParaRPr>
          </a:p>
        </p:txBody>
      </p:sp>
      <p:sp>
        <p:nvSpPr>
          <p:cNvPr id="4" name="Segnaposto numero diapositiva 3"/>
          <p:cNvSpPr>
            <a:spLocks noGrp="1"/>
          </p:cNvSpPr>
          <p:nvPr>
            <p:ph type="sldNum" sz="quarter" idx="12"/>
          </p:nvPr>
        </p:nvSpPr>
        <p:spPr>
          <a:xfrm>
            <a:off x="8429652" y="6305550"/>
            <a:ext cx="641196" cy="476250"/>
          </a:xfrm>
        </p:spPr>
        <p:txBody>
          <a:bodyPr/>
          <a:lstStyle/>
          <a:p>
            <a:fld id="{D2E57653-3E58-4892-A7ED-712530ACC680}" type="slidenum">
              <a:rPr kumimoji="0" lang="en-US" sz="2800" b="1" smtClean="0">
                <a:solidFill>
                  <a:schemeClr val="tx2"/>
                </a:solidFill>
              </a:rPr>
              <a:pPr/>
              <a:t>91</a:t>
            </a:fld>
            <a:endParaRPr kumimoji="0" lang="en-US" b="1" dirty="0">
              <a:solidFill>
                <a:schemeClr val="tx2"/>
              </a:solidFill>
            </a:endParaRPr>
          </a:p>
        </p:txBody>
      </p:sp>
      <p:sp>
        <p:nvSpPr>
          <p:cNvPr id="5" name="Segnaposto piè di pagina 4"/>
          <p:cNvSpPr>
            <a:spLocks noGrp="1"/>
          </p:cNvSpPr>
          <p:nvPr>
            <p:ph type="ftr" sz="quarter" idx="11"/>
          </p:nvPr>
        </p:nvSpPr>
        <p:spPr>
          <a:xfrm>
            <a:off x="1435608" y="6375163"/>
            <a:ext cx="6753244" cy="338160"/>
          </a:xfrm>
        </p:spPr>
        <p:txBody>
          <a:bodyPr/>
          <a:lstStyle/>
          <a:p>
            <a:pPr algn="ctr"/>
            <a:r>
              <a:rPr lang="it-IT" sz="1400" dirty="0">
                <a:solidFill>
                  <a:srgbClr val="C00000"/>
                </a:solidFill>
                <a:latin typeface="Arial Black" panose="020B0A04020102020204" pitchFamily="34" charset="0"/>
              </a:rPr>
              <a:t>USR LIGURIA –    ISTITUTO COMPRENSIVO PEGLI</a:t>
            </a:r>
            <a:endParaRPr lang="it-IT" sz="1400" dirty="0">
              <a:solidFill>
                <a:srgbClr val="C00000"/>
              </a:solidFill>
              <a:latin typeface="Arial Black" panose="020B0A04020102020204" pitchFamily="34" charset="0"/>
            </a:endParaRPr>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smtClean="0">
                <a:solidFill>
                  <a:srgbClr val="C00000"/>
                </a:solidFill>
              </a:rPr>
              <a:t>NOTA </a:t>
            </a:r>
            <a:r>
              <a:rPr lang="it-IT" dirty="0" err="1" smtClean="0">
                <a:solidFill>
                  <a:srgbClr val="C00000"/>
                </a:solidFill>
              </a:rPr>
              <a:t>DI</a:t>
            </a:r>
            <a:r>
              <a:rPr lang="it-IT" dirty="0" smtClean="0">
                <a:solidFill>
                  <a:srgbClr val="C00000"/>
                </a:solidFill>
              </a:rPr>
              <a:t> CHIARIMENTO</a:t>
            </a:r>
            <a:br>
              <a:rPr lang="it-IT" dirty="0" smtClean="0">
                <a:solidFill>
                  <a:srgbClr val="C00000"/>
                </a:solidFill>
              </a:rPr>
            </a:br>
            <a:r>
              <a:rPr lang="it-IT" dirty="0" smtClean="0">
                <a:solidFill>
                  <a:srgbClr val="C00000"/>
                </a:solidFill>
              </a:rPr>
              <a:t>sul DPCM 3 novembre 2020</a:t>
            </a:r>
            <a:endParaRPr lang="it-IT" dirty="0">
              <a:solidFill>
                <a:srgbClr val="C00000"/>
              </a:solidFill>
            </a:endParaRPr>
          </a:p>
        </p:txBody>
      </p:sp>
      <p:sp>
        <p:nvSpPr>
          <p:cNvPr id="3" name="Segnaposto contenuto 2"/>
          <p:cNvSpPr>
            <a:spLocks noGrp="1"/>
          </p:cNvSpPr>
          <p:nvPr>
            <p:ph idx="1"/>
          </p:nvPr>
        </p:nvSpPr>
        <p:spPr>
          <a:xfrm>
            <a:off x="1112520" y="1461294"/>
            <a:ext cx="7821168" cy="4800600"/>
          </a:xfrm>
        </p:spPr>
        <p:txBody>
          <a:bodyPr>
            <a:normAutofit fontScale="70000" lnSpcReduction="20000"/>
          </a:bodyPr>
          <a:lstStyle/>
          <a:p>
            <a:pPr eaLnBrk="0" hangingPunct="0">
              <a:buNone/>
            </a:pPr>
            <a:endParaRPr lang="it-IT" sz="2800" b="1" dirty="0" smtClean="0">
              <a:solidFill>
                <a:srgbClr val="0070C0"/>
              </a:solidFill>
            </a:endParaRPr>
          </a:p>
          <a:p>
            <a:pPr eaLnBrk="0" hangingPunct="0">
              <a:buNone/>
            </a:pPr>
            <a:r>
              <a:rPr lang="it-IT" sz="2800" b="1" dirty="0" smtClean="0">
                <a:solidFill>
                  <a:srgbClr val="0070C0"/>
                </a:solidFill>
              </a:rPr>
              <a:t>PROGRAMMA ANNUALE</a:t>
            </a:r>
          </a:p>
          <a:p>
            <a:pPr marL="82296" indent="0" algn="just" eaLnBrk="0" hangingPunct="0">
              <a:buNone/>
            </a:pPr>
            <a:r>
              <a:rPr lang="it-IT" dirty="0" smtClean="0">
                <a:solidFill>
                  <a:schemeClr val="tx2"/>
                </a:solidFill>
              </a:rPr>
              <a:t>Con nota 29072 del 30/09/2020 il </a:t>
            </a:r>
            <a:r>
              <a:rPr lang="it-IT" dirty="0" err="1" smtClean="0">
                <a:solidFill>
                  <a:schemeClr val="tx2"/>
                </a:solidFill>
              </a:rPr>
              <a:t>MI</a:t>
            </a:r>
            <a:r>
              <a:rPr lang="it-IT" dirty="0" smtClean="0">
                <a:solidFill>
                  <a:schemeClr val="tx2"/>
                </a:solidFill>
              </a:rPr>
              <a:t> ha comunicato l'assegnazione integrativa al Programma Annuale 2020 - periodo settembre-dicembre 2020 e fornito la comunicazione preventiva del Programma Annuale 2021 - periodo gennaio-agosto 2021.</a:t>
            </a:r>
          </a:p>
          <a:p>
            <a:pPr marL="82296" indent="0" algn="just" eaLnBrk="0" hangingPunct="0">
              <a:buNone/>
            </a:pPr>
            <a:r>
              <a:rPr lang="it-IT" dirty="0" smtClean="0">
                <a:solidFill>
                  <a:schemeClr val="tx2"/>
                </a:solidFill>
              </a:rPr>
              <a:t>Il Ministero richiama alle scuole le misure attivate per far fronte all’emergenza sanitaria e garantire l’attività in presenza:</a:t>
            </a:r>
          </a:p>
          <a:p>
            <a:pPr marL="355600" lvl="1" indent="0" algn="just" eaLnBrk="0" hangingPunct="0">
              <a:buNone/>
            </a:pPr>
            <a:r>
              <a:rPr lang="it-IT" dirty="0" smtClean="0">
                <a:solidFill>
                  <a:schemeClr val="tx2"/>
                </a:solidFill>
              </a:rPr>
              <a:t>L’utilizzo dei fondi dell’art.231 bis </a:t>
            </a:r>
            <a:r>
              <a:rPr lang="it-IT" dirty="0" err="1" smtClean="0">
                <a:solidFill>
                  <a:schemeClr val="tx2"/>
                </a:solidFill>
              </a:rPr>
              <a:t>DL</a:t>
            </a:r>
            <a:r>
              <a:rPr lang="it-IT" dirty="0" smtClean="0">
                <a:solidFill>
                  <a:schemeClr val="tx2"/>
                </a:solidFill>
              </a:rPr>
              <a:t> 34/2020 per ulteriori incarichi al personale docente e ATA</a:t>
            </a:r>
          </a:p>
          <a:p>
            <a:pPr marL="355600" lvl="1" indent="0" algn="just" eaLnBrk="0" hangingPunct="0">
              <a:buNone/>
            </a:pPr>
            <a:r>
              <a:rPr lang="it-IT" dirty="0" smtClean="0">
                <a:solidFill>
                  <a:schemeClr val="tx2"/>
                </a:solidFill>
              </a:rPr>
              <a:t>L’utilizzo dei fondi dell’art.231 </a:t>
            </a:r>
            <a:r>
              <a:rPr lang="it-IT" dirty="0" err="1" smtClean="0">
                <a:solidFill>
                  <a:schemeClr val="tx2"/>
                </a:solidFill>
              </a:rPr>
              <a:t>DL</a:t>
            </a:r>
            <a:r>
              <a:rPr lang="it-IT" dirty="0" smtClean="0">
                <a:solidFill>
                  <a:schemeClr val="tx2"/>
                </a:solidFill>
              </a:rPr>
              <a:t> 34/2020 da impegnare entro il 30 settembre 2020</a:t>
            </a:r>
          </a:p>
          <a:p>
            <a:pPr marL="355600" lvl="1" indent="0" algn="just" eaLnBrk="0" hangingPunct="0">
              <a:buNone/>
            </a:pPr>
            <a:r>
              <a:rPr lang="it-IT" dirty="0" smtClean="0">
                <a:solidFill>
                  <a:schemeClr val="tx2"/>
                </a:solidFill>
              </a:rPr>
              <a:t>Il finanziamento per il supporto psicologico</a:t>
            </a:r>
          </a:p>
          <a:p>
            <a:pPr marL="355600" lvl="1" indent="0" algn="just" eaLnBrk="0" hangingPunct="0">
              <a:buNone/>
            </a:pPr>
            <a:r>
              <a:rPr lang="it-IT" dirty="0" smtClean="0">
                <a:solidFill>
                  <a:schemeClr val="tx2"/>
                </a:solidFill>
              </a:rPr>
              <a:t>le indicazioni per la gestione delle richieste dei lavoratori fragili</a:t>
            </a:r>
            <a:endParaRPr lang="it-IT" dirty="0">
              <a:solidFill>
                <a:schemeClr val="tx2"/>
              </a:solidFill>
            </a:endParaRPr>
          </a:p>
        </p:txBody>
      </p:sp>
      <p:sp>
        <p:nvSpPr>
          <p:cNvPr id="4" name="Segnaposto numero diapositiva 3"/>
          <p:cNvSpPr>
            <a:spLocks noGrp="1"/>
          </p:cNvSpPr>
          <p:nvPr>
            <p:ph type="sldNum" sz="quarter" idx="12"/>
          </p:nvPr>
        </p:nvSpPr>
        <p:spPr>
          <a:xfrm>
            <a:off x="8429652" y="6305550"/>
            <a:ext cx="641196" cy="476250"/>
          </a:xfrm>
        </p:spPr>
        <p:txBody>
          <a:bodyPr/>
          <a:lstStyle/>
          <a:p>
            <a:fld id="{D2E57653-3E58-4892-A7ED-712530ACC680}" type="slidenum">
              <a:rPr kumimoji="0" lang="en-US" sz="2800" b="1" smtClean="0">
                <a:solidFill>
                  <a:schemeClr val="tx2"/>
                </a:solidFill>
              </a:rPr>
              <a:pPr/>
              <a:t>92</a:t>
            </a:fld>
            <a:endParaRPr kumimoji="0" lang="en-US" b="1" dirty="0">
              <a:solidFill>
                <a:schemeClr val="tx2"/>
              </a:solidFill>
            </a:endParaRPr>
          </a:p>
        </p:txBody>
      </p:sp>
      <p:sp>
        <p:nvSpPr>
          <p:cNvPr id="5" name="Segnaposto piè di pagina 4"/>
          <p:cNvSpPr>
            <a:spLocks noGrp="1"/>
          </p:cNvSpPr>
          <p:nvPr>
            <p:ph type="ftr" sz="quarter" idx="11"/>
          </p:nvPr>
        </p:nvSpPr>
        <p:spPr>
          <a:xfrm>
            <a:off x="1857356" y="6305550"/>
            <a:ext cx="6753244" cy="338160"/>
          </a:xfrm>
        </p:spPr>
        <p:txBody>
          <a:bodyPr/>
          <a:lstStyle/>
          <a:p>
            <a:pPr algn="ctr"/>
            <a:r>
              <a:rPr lang="it-IT" sz="1400" dirty="0">
                <a:solidFill>
                  <a:srgbClr val="C00000"/>
                </a:solidFill>
                <a:latin typeface="Arial Black" panose="020B0A04020102020204" pitchFamily="34" charset="0"/>
              </a:rPr>
              <a:t>USR LIGURIA –    ISTITUTO COMPRENSIVO PEGLI</a:t>
            </a:r>
            <a:endParaRPr lang="it-IT" sz="1400" dirty="0">
              <a:solidFill>
                <a:srgbClr val="C00000"/>
              </a:solidFill>
              <a:latin typeface="Arial Black" panose="020B0A04020102020204" pitchFamily="34" charset="0"/>
            </a:endParaRPr>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smtClean="0">
                <a:solidFill>
                  <a:srgbClr val="C00000"/>
                </a:solidFill>
              </a:rPr>
              <a:t>NOTA </a:t>
            </a:r>
            <a:r>
              <a:rPr lang="it-IT" dirty="0" err="1" smtClean="0">
                <a:solidFill>
                  <a:srgbClr val="C00000"/>
                </a:solidFill>
              </a:rPr>
              <a:t>DI</a:t>
            </a:r>
            <a:r>
              <a:rPr lang="it-IT" dirty="0" smtClean="0">
                <a:solidFill>
                  <a:srgbClr val="C00000"/>
                </a:solidFill>
              </a:rPr>
              <a:t> CHIARIMENTO</a:t>
            </a:r>
            <a:br>
              <a:rPr lang="it-IT" dirty="0" smtClean="0">
                <a:solidFill>
                  <a:srgbClr val="C00000"/>
                </a:solidFill>
              </a:rPr>
            </a:br>
            <a:r>
              <a:rPr lang="it-IT" dirty="0" smtClean="0">
                <a:solidFill>
                  <a:srgbClr val="C00000"/>
                </a:solidFill>
              </a:rPr>
              <a:t>sul DPCM 3 novembre 2020</a:t>
            </a:r>
            <a:endParaRPr lang="it-IT" dirty="0">
              <a:solidFill>
                <a:srgbClr val="C00000"/>
              </a:solidFill>
            </a:endParaRPr>
          </a:p>
        </p:txBody>
      </p:sp>
      <p:sp>
        <p:nvSpPr>
          <p:cNvPr id="3" name="Segnaposto contenuto 2"/>
          <p:cNvSpPr>
            <a:spLocks noGrp="1"/>
          </p:cNvSpPr>
          <p:nvPr>
            <p:ph idx="1"/>
          </p:nvPr>
        </p:nvSpPr>
        <p:spPr>
          <a:xfrm>
            <a:off x="899592" y="1447800"/>
            <a:ext cx="8034096" cy="4800600"/>
          </a:xfrm>
        </p:spPr>
        <p:txBody>
          <a:bodyPr>
            <a:normAutofit fontScale="92500" lnSpcReduction="20000"/>
          </a:bodyPr>
          <a:lstStyle/>
          <a:p>
            <a:pPr marL="82296" indent="0" algn="just" eaLnBrk="0" hangingPunct="0">
              <a:buNone/>
            </a:pPr>
            <a:r>
              <a:rPr lang="it-IT" sz="2400" dirty="0" smtClean="0">
                <a:solidFill>
                  <a:srgbClr val="7030A0"/>
                </a:solidFill>
              </a:rPr>
              <a:t>La nota sottolinea poi gli interventi di trasformazione digitale attivati o in corso di attivazione per supportare e assistere le istituzioni scolastiche:</a:t>
            </a:r>
          </a:p>
          <a:p>
            <a:pPr marL="723900" lvl="1" indent="-368300" algn="just" eaLnBrk="0" hangingPunct="0">
              <a:buFont typeface="Wingdings" pitchFamily="2" charset="2"/>
              <a:buChar char="Ø"/>
            </a:pPr>
            <a:r>
              <a:rPr lang="it-IT" sz="2400" dirty="0" smtClean="0">
                <a:solidFill>
                  <a:schemeClr val="tx2"/>
                </a:solidFill>
              </a:rPr>
              <a:t>L’applicativo Bilancio Integrato Scuola (BIS) per la gestione della contabilità</a:t>
            </a:r>
          </a:p>
          <a:p>
            <a:pPr marL="723900" lvl="1" indent="-368300" algn="just" eaLnBrk="0" hangingPunct="0">
              <a:buFont typeface="Wingdings" pitchFamily="2" charset="2"/>
              <a:buChar char="Ø"/>
            </a:pPr>
            <a:r>
              <a:rPr lang="it-IT" sz="2400" dirty="0" smtClean="0">
                <a:solidFill>
                  <a:schemeClr val="tx2"/>
                </a:solidFill>
              </a:rPr>
              <a:t>La semplificazione delle modalità di trasmissione dei flussi finanziari</a:t>
            </a:r>
          </a:p>
          <a:p>
            <a:pPr marL="723900" lvl="1" indent="-368300" algn="just" eaLnBrk="0" hangingPunct="0">
              <a:buFont typeface="Wingdings" pitchFamily="2" charset="2"/>
              <a:buChar char="Ø"/>
            </a:pPr>
            <a:r>
              <a:rPr lang="it-IT" sz="2400" dirty="0" smtClean="0">
                <a:solidFill>
                  <a:schemeClr val="tx2"/>
                </a:solidFill>
              </a:rPr>
              <a:t>L’aggiornamento del Quaderno 1 sull’affidamento e l’esecuzione dei contratti pubblici e la pubblicazione del Quaderno 2 sulla concessione dei servizi di bar/distributori automatici</a:t>
            </a:r>
          </a:p>
          <a:p>
            <a:pPr marL="723900" lvl="1" indent="-368300" algn="just" eaLnBrk="0" hangingPunct="0">
              <a:buFont typeface="Wingdings" pitchFamily="2" charset="2"/>
              <a:buChar char="Ø"/>
            </a:pPr>
            <a:r>
              <a:rPr lang="it-IT" sz="2400" dirty="0" smtClean="0">
                <a:solidFill>
                  <a:schemeClr val="tx2"/>
                </a:solidFill>
              </a:rPr>
              <a:t>La prossima pubblicazione del Quaderno 3 con le linee guida per il conferimento di incarichi individuali</a:t>
            </a:r>
          </a:p>
          <a:p>
            <a:pPr marL="723900" lvl="1" indent="-368300" algn="just" eaLnBrk="0" hangingPunct="0">
              <a:buFont typeface="Wingdings" pitchFamily="2" charset="2"/>
              <a:buChar char="Ø"/>
            </a:pPr>
            <a:r>
              <a:rPr lang="it-IT" sz="2400" dirty="0" smtClean="0">
                <a:solidFill>
                  <a:schemeClr val="tx2"/>
                </a:solidFill>
              </a:rPr>
              <a:t>La predisposizione di linee guida con il Quaderno 4 </a:t>
            </a:r>
            <a:r>
              <a:rPr lang="it-IT" sz="2400" dirty="0" err="1" smtClean="0">
                <a:solidFill>
                  <a:schemeClr val="tx2"/>
                </a:solidFill>
              </a:rPr>
              <a:t>suIl</a:t>
            </a:r>
            <a:r>
              <a:rPr lang="it-IT" sz="2400" dirty="0" smtClean="0">
                <a:solidFill>
                  <a:schemeClr val="tx2"/>
                </a:solidFill>
              </a:rPr>
              <a:t>’affidamento dei servizi assicurativi</a:t>
            </a:r>
            <a:endParaRPr lang="it-IT" sz="2400" dirty="0">
              <a:solidFill>
                <a:schemeClr val="tx2"/>
              </a:solidFill>
            </a:endParaRPr>
          </a:p>
        </p:txBody>
      </p:sp>
      <p:sp>
        <p:nvSpPr>
          <p:cNvPr id="4" name="Segnaposto numero diapositiva 3"/>
          <p:cNvSpPr>
            <a:spLocks noGrp="1"/>
          </p:cNvSpPr>
          <p:nvPr>
            <p:ph type="sldNum" sz="quarter" idx="12"/>
          </p:nvPr>
        </p:nvSpPr>
        <p:spPr>
          <a:xfrm>
            <a:off x="8429652" y="6305550"/>
            <a:ext cx="641196" cy="476250"/>
          </a:xfrm>
        </p:spPr>
        <p:txBody>
          <a:bodyPr/>
          <a:lstStyle/>
          <a:p>
            <a:fld id="{D2E57653-3E58-4892-A7ED-712530ACC680}" type="slidenum">
              <a:rPr kumimoji="0" lang="en-US" sz="2800" b="1" smtClean="0">
                <a:solidFill>
                  <a:schemeClr val="tx2"/>
                </a:solidFill>
              </a:rPr>
              <a:pPr/>
              <a:t>93</a:t>
            </a:fld>
            <a:endParaRPr kumimoji="0" lang="en-US" b="1" dirty="0">
              <a:solidFill>
                <a:schemeClr val="tx2"/>
              </a:solidFill>
            </a:endParaRPr>
          </a:p>
        </p:txBody>
      </p:sp>
      <p:sp>
        <p:nvSpPr>
          <p:cNvPr id="5" name="Segnaposto piè di pagina 4"/>
          <p:cNvSpPr>
            <a:spLocks noGrp="1"/>
          </p:cNvSpPr>
          <p:nvPr>
            <p:ph type="ftr" sz="quarter" idx="11"/>
          </p:nvPr>
        </p:nvSpPr>
        <p:spPr>
          <a:xfrm>
            <a:off x="1857356" y="6305550"/>
            <a:ext cx="6753244" cy="338160"/>
          </a:xfrm>
        </p:spPr>
        <p:txBody>
          <a:bodyPr/>
          <a:lstStyle/>
          <a:p>
            <a:pPr algn="ctr"/>
            <a:r>
              <a:rPr lang="it-IT" sz="1400" dirty="0">
                <a:solidFill>
                  <a:srgbClr val="C00000"/>
                </a:solidFill>
                <a:latin typeface="Arial Black" panose="020B0A04020102020204" pitchFamily="34" charset="0"/>
              </a:rPr>
              <a:t>USR LIGURIA –    ISTITUTO COMPRENSIVO PEGLI</a:t>
            </a:r>
            <a:endParaRPr lang="it-IT" sz="1400" dirty="0">
              <a:solidFill>
                <a:srgbClr val="C00000"/>
              </a:solidFill>
              <a:latin typeface="Arial Black" panose="020B0A04020102020204" pitchFamily="34" charset="0"/>
            </a:endParaRPr>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smtClean="0">
                <a:solidFill>
                  <a:srgbClr val="C00000"/>
                </a:solidFill>
              </a:rPr>
              <a:t>NOTA </a:t>
            </a:r>
            <a:r>
              <a:rPr lang="it-IT" dirty="0" err="1" smtClean="0">
                <a:solidFill>
                  <a:srgbClr val="C00000"/>
                </a:solidFill>
              </a:rPr>
              <a:t>DI</a:t>
            </a:r>
            <a:r>
              <a:rPr lang="it-IT" dirty="0" smtClean="0">
                <a:solidFill>
                  <a:srgbClr val="C00000"/>
                </a:solidFill>
              </a:rPr>
              <a:t> CHIARIMENTO</a:t>
            </a:r>
            <a:br>
              <a:rPr lang="it-IT" dirty="0" smtClean="0">
                <a:solidFill>
                  <a:srgbClr val="C00000"/>
                </a:solidFill>
              </a:rPr>
            </a:br>
            <a:r>
              <a:rPr lang="it-IT" dirty="0" smtClean="0">
                <a:solidFill>
                  <a:srgbClr val="C00000"/>
                </a:solidFill>
              </a:rPr>
              <a:t>sul DPCM 3 novembre 2020</a:t>
            </a:r>
            <a:endParaRPr lang="it-IT" dirty="0">
              <a:solidFill>
                <a:srgbClr val="C00000"/>
              </a:solidFill>
            </a:endParaRPr>
          </a:p>
        </p:txBody>
      </p:sp>
      <p:sp>
        <p:nvSpPr>
          <p:cNvPr id="3" name="Segnaposto contenuto 2"/>
          <p:cNvSpPr>
            <a:spLocks noGrp="1"/>
          </p:cNvSpPr>
          <p:nvPr>
            <p:ph idx="1"/>
          </p:nvPr>
        </p:nvSpPr>
        <p:spPr>
          <a:xfrm>
            <a:off x="1188884" y="1440188"/>
            <a:ext cx="7744803" cy="4800600"/>
          </a:xfrm>
        </p:spPr>
        <p:txBody>
          <a:bodyPr>
            <a:normAutofit fontScale="85000" lnSpcReduction="20000"/>
          </a:bodyPr>
          <a:lstStyle/>
          <a:p>
            <a:pPr marL="444500" lvl="1" indent="-346075" algn="just" eaLnBrk="0" hangingPunct="0">
              <a:buFont typeface="Wingdings" pitchFamily="2" charset="2"/>
              <a:buChar char="Ø"/>
            </a:pPr>
            <a:r>
              <a:rPr lang="it-IT" dirty="0" smtClean="0">
                <a:solidFill>
                  <a:schemeClr val="tx2"/>
                </a:solidFill>
              </a:rPr>
              <a:t>La realizzazione di una piattaforma degli acquisti integrata al SIDI</a:t>
            </a:r>
          </a:p>
          <a:p>
            <a:pPr marL="444500" lvl="1" indent="-346075" algn="just" eaLnBrk="0" hangingPunct="0">
              <a:buFont typeface="Wingdings" pitchFamily="2" charset="2"/>
              <a:buChar char="Ø"/>
            </a:pPr>
            <a:r>
              <a:rPr lang="it-IT" dirty="0" smtClean="0">
                <a:solidFill>
                  <a:schemeClr val="tx2"/>
                </a:solidFill>
              </a:rPr>
              <a:t>La piattaforma per la rendicontazione ed il monitoraggio dei progetti nazionali</a:t>
            </a:r>
          </a:p>
          <a:p>
            <a:pPr marL="444500" lvl="1" indent="-346075" algn="just" eaLnBrk="0" hangingPunct="0">
              <a:buFont typeface="Wingdings" pitchFamily="2" charset="2"/>
              <a:buChar char="Ø"/>
            </a:pPr>
            <a:r>
              <a:rPr lang="it-IT" dirty="0" smtClean="0">
                <a:solidFill>
                  <a:schemeClr val="tx2"/>
                </a:solidFill>
              </a:rPr>
              <a:t>L’aggiornamento dell’applicativo BIM Inventario e Magazzino per la gestione dei registri inventariali</a:t>
            </a:r>
          </a:p>
          <a:p>
            <a:pPr marL="444500" lvl="1" indent="-346075" algn="just" eaLnBrk="0" hangingPunct="0">
              <a:buFont typeface="Wingdings" pitchFamily="2" charset="2"/>
              <a:buChar char="Ø"/>
            </a:pPr>
            <a:r>
              <a:rPr lang="it-IT" dirty="0" smtClean="0">
                <a:solidFill>
                  <a:schemeClr val="tx2"/>
                </a:solidFill>
              </a:rPr>
              <a:t>Lo sviluppo della piattaforma di “</a:t>
            </a:r>
            <a:r>
              <a:rPr lang="it-IT" dirty="0" err="1" smtClean="0">
                <a:solidFill>
                  <a:schemeClr val="tx2"/>
                </a:solidFill>
              </a:rPr>
              <a:t>Crowdfunding</a:t>
            </a:r>
            <a:r>
              <a:rPr lang="it-IT" dirty="0" smtClean="0">
                <a:solidFill>
                  <a:schemeClr val="tx2"/>
                </a:solidFill>
              </a:rPr>
              <a:t>” IDEARIUM</a:t>
            </a:r>
          </a:p>
          <a:p>
            <a:pPr marL="444500" lvl="1" indent="-346075" algn="just" eaLnBrk="0" hangingPunct="0">
              <a:buFont typeface="Wingdings" pitchFamily="2" charset="2"/>
              <a:buChar char="Ø"/>
            </a:pPr>
            <a:r>
              <a:rPr lang="it-IT" dirty="0" smtClean="0">
                <a:solidFill>
                  <a:schemeClr val="tx2"/>
                </a:solidFill>
              </a:rPr>
              <a:t>Lo sviluppo della Piattaforma HDAC per il supporto alle scuole e una nuova edizione del progetto “Io Conto” per potenziare le competenze del personale della segreteria scolastica.</a:t>
            </a:r>
          </a:p>
          <a:p>
            <a:pPr marL="82296" indent="0" algn="just" eaLnBrk="0" hangingPunct="0">
              <a:buNone/>
            </a:pPr>
            <a:r>
              <a:rPr lang="it-IT" dirty="0" smtClean="0">
                <a:solidFill>
                  <a:srgbClr val="7030A0"/>
                </a:solidFill>
              </a:rPr>
              <a:t>Tra le novità di quest'anno, l'assegnazione di 1.600 euro alle scuole per l'assistenza psicologica e medica</a:t>
            </a:r>
            <a:endParaRPr lang="it-IT" dirty="0">
              <a:solidFill>
                <a:srgbClr val="7030A0"/>
              </a:solidFill>
            </a:endParaRPr>
          </a:p>
        </p:txBody>
      </p:sp>
      <p:sp>
        <p:nvSpPr>
          <p:cNvPr id="4" name="Segnaposto numero diapositiva 3"/>
          <p:cNvSpPr>
            <a:spLocks noGrp="1"/>
          </p:cNvSpPr>
          <p:nvPr>
            <p:ph type="sldNum" sz="quarter" idx="12"/>
          </p:nvPr>
        </p:nvSpPr>
        <p:spPr>
          <a:xfrm>
            <a:off x="8429652" y="6305550"/>
            <a:ext cx="641196" cy="476250"/>
          </a:xfrm>
        </p:spPr>
        <p:txBody>
          <a:bodyPr/>
          <a:lstStyle/>
          <a:p>
            <a:fld id="{D2E57653-3E58-4892-A7ED-712530ACC680}" type="slidenum">
              <a:rPr kumimoji="0" lang="en-US" sz="2800" b="1" smtClean="0">
                <a:solidFill>
                  <a:schemeClr val="tx2"/>
                </a:solidFill>
              </a:rPr>
              <a:pPr/>
              <a:t>94</a:t>
            </a:fld>
            <a:endParaRPr kumimoji="0" lang="en-US" b="1" dirty="0">
              <a:solidFill>
                <a:schemeClr val="tx2"/>
              </a:solidFill>
            </a:endParaRPr>
          </a:p>
        </p:txBody>
      </p:sp>
      <p:sp>
        <p:nvSpPr>
          <p:cNvPr id="5" name="Segnaposto piè di pagina 4"/>
          <p:cNvSpPr>
            <a:spLocks noGrp="1"/>
          </p:cNvSpPr>
          <p:nvPr>
            <p:ph type="ftr" sz="quarter" idx="11"/>
          </p:nvPr>
        </p:nvSpPr>
        <p:spPr>
          <a:xfrm>
            <a:off x="1857356" y="6305550"/>
            <a:ext cx="6753244" cy="338160"/>
          </a:xfrm>
        </p:spPr>
        <p:txBody>
          <a:bodyPr/>
          <a:lstStyle/>
          <a:p>
            <a:pPr algn="ctr"/>
            <a:r>
              <a:rPr lang="it-IT" sz="1400" dirty="0">
                <a:solidFill>
                  <a:srgbClr val="C00000"/>
                </a:solidFill>
                <a:latin typeface="Arial Black" panose="020B0A04020102020204" pitchFamily="34" charset="0"/>
              </a:rPr>
              <a:t>USR LIGURIA –    ISTITUTO COMPRENSIVO PEGLI</a:t>
            </a:r>
            <a:endParaRPr lang="it-IT" sz="1400" dirty="0">
              <a:solidFill>
                <a:srgbClr val="C00000"/>
              </a:solidFill>
              <a:latin typeface="Arial Black" panose="020B0A04020102020204" pitchFamily="34" charset="0"/>
            </a:endParaRPr>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smtClean="0">
                <a:solidFill>
                  <a:srgbClr val="C00000"/>
                </a:solidFill>
              </a:rPr>
              <a:t>NOTA </a:t>
            </a:r>
            <a:r>
              <a:rPr lang="it-IT" dirty="0" err="1" smtClean="0">
                <a:solidFill>
                  <a:srgbClr val="C00000"/>
                </a:solidFill>
              </a:rPr>
              <a:t>DI</a:t>
            </a:r>
            <a:r>
              <a:rPr lang="it-IT" dirty="0" smtClean="0">
                <a:solidFill>
                  <a:srgbClr val="C00000"/>
                </a:solidFill>
              </a:rPr>
              <a:t> CHIARIMENTO</a:t>
            </a:r>
            <a:br>
              <a:rPr lang="it-IT" dirty="0" smtClean="0">
                <a:solidFill>
                  <a:srgbClr val="C00000"/>
                </a:solidFill>
              </a:rPr>
            </a:br>
            <a:r>
              <a:rPr lang="it-IT" dirty="0" smtClean="0">
                <a:solidFill>
                  <a:srgbClr val="C00000"/>
                </a:solidFill>
              </a:rPr>
              <a:t>sul DPCM 3 novembre 2020</a:t>
            </a:r>
            <a:endParaRPr lang="it-IT" dirty="0">
              <a:solidFill>
                <a:srgbClr val="C00000"/>
              </a:solidFill>
            </a:endParaRPr>
          </a:p>
        </p:txBody>
      </p:sp>
      <p:sp>
        <p:nvSpPr>
          <p:cNvPr id="3" name="Segnaposto contenuto 2"/>
          <p:cNvSpPr>
            <a:spLocks noGrp="1"/>
          </p:cNvSpPr>
          <p:nvPr>
            <p:ph idx="1"/>
          </p:nvPr>
        </p:nvSpPr>
        <p:spPr>
          <a:xfrm>
            <a:off x="1115616" y="1447800"/>
            <a:ext cx="7818072" cy="4800600"/>
          </a:xfrm>
        </p:spPr>
        <p:txBody>
          <a:bodyPr>
            <a:normAutofit/>
          </a:bodyPr>
          <a:lstStyle/>
          <a:p>
            <a:pPr eaLnBrk="0" hangingPunct="0">
              <a:buNone/>
            </a:pPr>
            <a:endParaRPr lang="it-IT" sz="1800" b="1" dirty="0" smtClean="0">
              <a:solidFill>
                <a:srgbClr val="7030A0"/>
              </a:solidFill>
            </a:endParaRPr>
          </a:p>
          <a:p>
            <a:pPr eaLnBrk="0" hangingPunct="0">
              <a:buNone/>
            </a:pPr>
            <a:r>
              <a:rPr lang="it-IT" sz="2400" b="1" dirty="0" smtClean="0">
                <a:solidFill>
                  <a:srgbClr val="7030A0"/>
                </a:solidFill>
              </a:rPr>
              <a:t>PULIZIA, DISINFEZIONE E SANIFICAZIONE DELLE SCUOLE</a:t>
            </a:r>
          </a:p>
          <a:p>
            <a:pPr marL="82296" indent="0" algn="just" eaLnBrk="0" hangingPunct="0">
              <a:buNone/>
            </a:pPr>
            <a:r>
              <a:rPr lang="it-IT" sz="2400" dirty="0" smtClean="0">
                <a:solidFill>
                  <a:schemeClr val="tx2"/>
                </a:solidFill>
              </a:rPr>
              <a:t>Tenuto conto della continua evoluzione normativa e delle indicazioni fornite dagli organi competenti prima della ripresa dell’attività didattica, l'Inail ha pubblicato un aggiornamento della guida "Gestione delle operazioni di pulizia, disinfezione e sanificazione nelle strutture scolastich</a:t>
            </a:r>
            <a:r>
              <a:rPr lang="it-IT" sz="2400" dirty="0" smtClean="0">
                <a:solidFill>
                  <a:schemeClr val="tx2"/>
                </a:solidFill>
                <a:hlinkClick r:id="rId2"/>
              </a:rPr>
              <a:t>e</a:t>
            </a:r>
            <a:r>
              <a:rPr lang="it-IT" sz="2400" dirty="0" smtClean="0">
                <a:solidFill>
                  <a:schemeClr val="tx2"/>
                </a:solidFill>
              </a:rPr>
              <a:t>", realizzato con la supervisione di ISS e Ministero della Salute, al fine di rendere la pubblicazione in linea con le indicazioni più recenti.</a:t>
            </a:r>
          </a:p>
        </p:txBody>
      </p:sp>
      <p:sp>
        <p:nvSpPr>
          <p:cNvPr id="4" name="Segnaposto numero diapositiva 3"/>
          <p:cNvSpPr>
            <a:spLocks noGrp="1"/>
          </p:cNvSpPr>
          <p:nvPr>
            <p:ph type="sldNum" sz="quarter" idx="12"/>
          </p:nvPr>
        </p:nvSpPr>
        <p:spPr>
          <a:xfrm>
            <a:off x="8429652" y="6305550"/>
            <a:ext cx="641196" cy="476250"/>
          </a:xfrm>
        </p:spPr>
        <p:txBody>
          <a:bodyPr/>
          <a:lstStyle/>
          <a:p>
            <a:fld id="{D2E57653-3E58-4892-A7ED-712530ACC680}" type="slidenum">
              <a:rPr kumimoji="0" lang="en-US" sz="2800" b="1" smtClean="0">
                <a:solidFill>
                  <a:schemeClr val="tx2"/>
                </a:solidFill>
              </a:rPr>
              <a:pPr/>
              <a:t>95</a:t>
            </a:fld>
            <a:endParaRPr kumimoji="0" lang="en-US" b="1" dirty="0">
              <a:solidFill>
                <a:schemeClr val="tx2"/>
              </a:solidFill>
            </a:endParaRPr>
          </a:p>
        </p:txBody>
      </p:sp>
      <p:sp>
        <p:nvSpPr>
          <p:cNvPr id="5" name="Segnaposto piè di pagina 4"/>
          <p:cNvSpPr>
            <a:spLocks noGrp="1"/>
          </p:cNvSpPr>
          <p:nvPr>
            <p:ph type="ftr" sz="quarter" idx="11"/>
          </p:nvPr>
        </p:nvSpPr>
        <p:spPr>
          <a:xfrm>
            <a:off x="1857356" y="6305550"/>
            <a:ext cx="6753244" cy="338160"/>
          </a:xfrm>
        </p:spPr>
        <p:txBody>
          <a:bodyPr/>
          <a:lstStyle/>
          <a:p>
            <a:pPr algn="ctr"/>
            <a:r>
              <a:rPr lang="it-IT" sz="1400" dirty="0">
                <a:solidFill>
                  <a:srgbClr val="C00000"/>
                </a:solidFill>
                <a:latin typeface="Arial Black" panose="020B0A04020102020204" pitchFamily="34" charset="0"/>
              </a:rPr>
              <a:t>USR LIGURIA –    ISTITUTO COMPRENSIVO PEGLI</a:t>
            </a:r>
            <a:endParaRPr lang="it-IT" sz="1400" dirty="0">
              <a:solidFill>
                <a:srgbClr val="C00000"/>
              </a:solidFill>
              <a:latin typeface="Arial Black" panose="020B0A04020102020204" pitchFamily="34" charset="0"/>
            </a:endParaRPr>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C00000"/>
                </a:solidFill>
              </a:rPr>
              <a:t>NOTA DI CHIARIMENTO</a:t>
            </a:r>
            <a:br>
              <a:rPr lang="it-IT" dirty="0">
                <a:solidFill>
                  <a:srgbClr val="C00000"/>
                </a:solidFill>
              </a:rPr>
            </a:br>
            <a:r>
              <a:rPr lang="it-IT" dirty="0">
                <a:solidFill>
                  <a:srgbClr val="C00000"/>
                </a:solidFill>
              </a:rPr>
              <a:t>sul DPCM 3 novembre 2020</a:t>
            </a:r>
            <a:endParaRPr lang="it-IT" dirty="0"/>
          </a:p>
        </p:txBody>
      </p:sp>
      <p:sp>
        <p:nvSpPr>
          <p:cNvPr id="3" name="Segnaposto contenuto 2"/>
          <p:cNvSpPr>
            <a:spLocks noGrp="1"/>
          </p:cNvSpPr>
          <p:nvPr>
            <p:ph idx="1"/>
          </p:nvPr>
        </p:nvSpPr>
        <p:spPr/>
        <p:txBody>
          <a:bodyPr>
            <a:normAutofit fontScale="62500" lnSpcReduction="20000"/>
          </a:bodyPr>
          <a:lstStyle/>
          <a:p>
            <a:pPr marL="82296" indent="0">
              <a:buNone/>
            </a:pPr>
            <a:r>
              <a:rPr lang="it-IT" b="1" dirty="0">
                <a:solidFill>
                  <a:srgbClr val="7030A0"/>
                </a:solidFill>
              </a:rPr>
              <a:t>PULIZIA, DISINFEZIONE E SANIFICAZIONE DELLE SCUOLE</a:t>
            </a:r>
          </a:p>
          <a:p>
            <a:pPr marL="82296" indent="0" algn="ctr">
              <a:buNone/>
            </a:pPr>
            <a:r>
              <a:rPr lang="it-IT" b="1" dirty="0"/>
              <a:t>(continua</a:t>
            </a:r>
            <a:r>
              <a:rPr lang="it-IT" b="1" dirty="0" smtClean="0"/>
              <a:t>)</a:t>
            </a:r>
          </a:p>
          <a:p>
            <a:pPr marL="82296" indent="0" algn="just">
              <a:buNone/>
            </a:pPr>
            <a:r>
              <a:rPr lang="it-IT" dirty="0">
                <a:solidFill>
                  <a:schemeClr val="tx2"/>
                </a:solidFill>
              </a:rPr>
              <a:t>La pubblicazione è costituita da una parte generale in cui si riprendono gli obblighi legislativi o le indicazioni di norme o di linee guida sull’argomento, con particolare riferimento alle definizioni di pulizia, disinfezione e sanificazione, ma anche sui dispositivi medici e dispositivi di protezioni individuale, su informazione e formazione, su detersivi, detergenti e disinfettanti e su attrezzature per la pulizia e da una parte più specifica in cui si entra nel dettaglio delle sostanze e attrezzature/materiali da utilizzare con l’indicazione di una consigliata, ma non obbligatoria, frequenza delle operazioni che ogni datore di lavoro dovrà adattare non solo nell’ordinarietà alla propria organizzazione e realtà scolastica, ma anche nell’emergenza alle ulteriori necessità legate al mezzo di trasmissione, ai metodi necessari per inibirne l’azione e ai tempi di azione richiesti.</a:t>
            </a:r>
          </a:p>
          <a:p>
            <a:pPr marL="82296" indent="0" algn="ctr">
              <a:buNone/>
            </a:pPr>
            <a:endParaRPr lang="it-IT" b="1" dirty="0"/>
          </a:p>
        </p:txBody>
      </p:sp>
      <p:sp>
        <p:nvSpPr>
          <p:cNvPr id="4" name="Segnaposto numero diapositiva 3"/>
          <p:cNvSpPr>
            <a:spLocks noGrp="1"/>
          </p:cNvSpPr>
          <p:nvPr>
            <p:ph type="sldNum" sz="quarter" idx="12"/>
          </p:nvPr>
        </p:nvSpPr>
        <p:spPr/>
        <p:txBody>
          <a:bodyPr/>
          <a:lstStyle/>
          <a:p>
            <a:fld id="{D2E57653-3E58-4892-A7ED-712530ACC680}" type="slidenum">
              <a:rPr kumimoji="0" lang="en-US" sz="2800" b="1" smtClean="0">
                <a:solidFill>
                  <a:schemeClr val="tx2"/>
                </a:solidFill>
              </a:rPr>
              <a:pPr/>
              <a:t>96</a:t>
            </a:fld>
            <a:endParaRPr kumimoji="0" lang="en-US" b="1" dirty="0">
              <a:solidFill>
                <a:schemeClr val="tx2"/>
              </a:solidFill>
            </a:endParaRPr>
          </a:p>
        </p:txBody>
      </p:sp>
      <p:sp>
        <p:nvSpPr>
          <p:cNvPr id="5" name="Segnaposto piè di pagina 4"/>
          <p:cNvSpPr>
            <a:spLocks noGrp="1"/>
          </p:cNvSpPr>
          <p:nvPr>
            <p:ph type="ftr" sz="quarter" idx="11"/>
          </p:nvPr>
        </p:nvSpPr>
        <p:spPr/>
        <p:txBody>
          <a:bodyPr/>
          <a:lstStyle/>
          <a:p>
            <a:pPr algn="ctr"/>
            <a:r>
              <a:rPr lang="it-IT" sz="1400" dirty="0">
                <a:solidFill>
                  <a:srgbClr val="C00000"/>
                </a:solidFill>
                <a:latin typeface="Arial Black" panose="020B0A04020102020204" pitchFamily="34" charset="0"/>
              </a:rPr>
              <a:t>USR LIGURIA –    ISTITUTO COMPRENSIVO PEGLI</a:t>
            </a:r>
            <a:endParaRPr lang="it-IT" sz="1400" dirty="0">
              <a:solidFill>
                <a:srgbClr val="C00000"/>
              </a:solidFill>
              <a:latin typeface="Arial Black" panose="020B0A04020102020204" pitchFamily="34" charset="0"/>
            </a:endParaRPr>
          </a:p>
        </p:txBody>
      </p:sp>
    </p:spTree>
    <p:extLst>
      <p:ext uri="{BB962C8B-B14F-4D97-AF65-F5344CB8AC3E}">
        <p14:creationId xmlns:p14="http://schemas.microsoft.com/office/powerpoint/2010/main" val="4109436040"/>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a:solidFill>
                  <a:srgbClr val="C00000"/>
                </a:solidFill>
              </a:rPr>
              <a:t>NOTA DI CHIARIMENTO</a:t>
            </a:r>
            <a:br>
              <a:rPr lang="it-IT" dirty="0">
                <a:solidFill>
                  <a:srgbClr val="C00000"/>
                </a:solidFill>
              </a:rPr>
            </a:br>
            <a:r>
              <a:rPr lang="it-IT" dirty="0">
                <a:solidFill>
                  <a:srgbClr val="C00000"/>
                </a:solidFill>
              </a:rPr>
              <a:t>sul DPCM 3 novembre 2020</a:t>
            </a:r>
            <a:endParaRPr lang="it-IT" dirty="0"/>
          </a:p>
        </p:txBody>
      </p:sp>
      <p:sp>
        <p:nvSpPr>
          <p:cNvPr id="3" name="Segnaposto contenuto 2"/>
          <p:cNvSpPr>
            <a:spLocks noGrp="1"/>
          </p:cNvSpPr>
          <p:nvPr>
            <p:ph idx="1"/>
          </p:nvPr>
        </p:nvSpPr>
        <p:spPr/>
        <p:txBody>
          <a:bodyPr>
            <a:normAutofit lnSpcReduction="10000"/>
          </a:bodyPr>
          <a:lstStyle/>
          <a:p>
            <a:pPr marL="82296" indent="0">
              <a:buNone/>
            </a:pPr>
            <a:r>
              <a:rPr lang="it-IT" b="1" dirty="0">
                <a:solidFill>
                  <a:srgbClr val="7030A0"/>
                </a:solidFill>
              </a:rPr>
              <a:t>PULIZIA, DISINFEZIONE E SANIFICAZIONE DELLE </a:t>
            </a:r>
            <a:r>
              <a:rPr lang="it-IT" b="1" dirty="0" smtClean="0">
                <a:solidFill>
                  <a:srgbClr val="7030A0"/>
                </a:solidFill>
              </a:rPr>
              <a:t>SCUOLE</a:t>
            </a:r>
          </a:p>
          <a:p>
            <a:pPr marL="82296" indent="0" algn="ctr">
              <a:buNone/>
            </a:pPr>
            <a:r>
              <a:rPr lang="it-IT" b="1" dirty="0" smtClean="0"/>
              <a:t>(continua)</a:t>
            </a:r>
          </a:p>
          <a:p>
            <a:pPr marL="82296" indent="0" algn="just">
              <a:buNone/>
            </a:pPr>
            <a:r>
              <a:rPr lang="it-IT" dirty="0">
                <a:solidFill>
                  <a:schemeClr val="tx2"/>
                </a:solidFill>
              </a:rPr>
              <a:t>La parte specifica è, poi, meglio esplicitata nelle allegate schede distinte per ambiente scolastico (aule, servizi igienici, uffici, palestre e spogliatoi, aree esterne, eccetera) in cui si riportano le diverse attività di igienizzazione da svolgere e le relative attrezzature e frequenze.</a:t>
            </a:r>
          </a:p>
          <a:p>
            <a:pPr marL="82296" indent="0">
              <a:buNone/>
            </a:pPr>
            <a:endParaRPr lang="it-IT" b="1" dirty="0">
              <a:solidFill>
                <a:srgbClr val="7030A0"/>
              </a:solidFill>
            </a:endParaRPr>
          </a:p>
          <a:p>
            <a:endParaRPr lang="it-IT" dirty="0"/>
          </a:p>
        </p:txBody>
      </p:sp>
      <p:sp>
        <p:nvSpPr>
          <p:cNvPr id="4" name="Segnaposto numero diapositiva 3"/>
          <p:cNvSpPr>
            <a:spLocks noGrp="1"/>
          </p:cNvSpPr>
          <p:nvPr>
            <p:ph type="sldNum" sz="quarter" idx="12"/>
          </p:nvPr>
        </p:nvSpPr>
        <p:spPr/>
        <p:txBody>
          <a:bodyPr/>
          <a:lstStyle/>
          <a:p>
            <a:fld id="{D2E57653-3E58-4892-A7ED-712530ACC680}" type="slidenum">
              <a:rPr kumimoji="0" lang="en-US" sz="2800" b="1" smtClean="0">
                <a:solidFill>
                  <a:schemeClr val="tx2"/>
                </a:solidFill>
              </a:rPr>
              <a:pPr/>
              <a:t>97</a:t>
            </a:fld>
            <a:endParaRPr kumimoji="0" lang="en-US" b="1" dirty="0">
              <a:solidFill>
                <a:schemeClr val="tx2"/>
              </a:solidFill>
            </a:endParaRPr>
          </a:p>
        </p:txBody>
      </p:sp>
      <p:sp>
        <p:nvSpPr>
          <p:cNvPr id="5" name="Segnaposto piè di pagina 4"/>
          <p:cNvSpPr>
            <a:spLocks noGrp="1"/>
          </p:cNvSpPr>
          <p:nvPr>
            <p:ph type="ftr" sz="quarter" idx="11"/>
          </p:nvPr>
        </p:nvSpPr>
        <p:spPr/>
        <p:txBody>
          <a:bodyPr/>
          <a:lstStyle/>
          <a:p>
            <a:pPr algn="ctr"/>
            <a:r>
              <a:rPr lang="it-IT" sz="1400" dirty="0">
                <a:solidFill>
                  <a:srgbClr val="C00000"/>
                </a:solidFill>
                <a:latin typeface="Arial Black" panose="020B0A04020102020204" pitchFamily="34" charset="0"/>
              </a:rPr>
              <a:t>USR LIGURIA –    ISTITUTO COMPRENSIVO PEGLI</a:t>
            </a:r>
            <a:endParaRPr lang="it-IT" sz="1400" dirty="0">
              <a:solidFill>
                <a:srgbClr val="C00000"/>
              </a:solidFill>
              <a:latin typeface="Arial Black" panose="020B0A04020102020204" pitchFamily="34" charset="0"/>
            </a:endParaRPr>
          </a:p>
        </p:txBody>
      </p:sp>
    </p:spTree>
    <p:extLst>
      <p:ext uri="{BB962C8B-B14F-4D97-AF65-F5344CB8AC3E}">
        <p14:creationId xmlns:p14="http://schemas.microsoft.com/office/powerpoint/2010/main" val="3940485527"/>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smtClean="0">
                <a:solidFill>
                  <a:srgbClr val="C00000"/>
                </a:solidFill>
              </a:rPr>
              <a:t>NOTA </a:t>
            </a:r>
            <a:r>
              <a:rPr lang="it-IT" dirty="0" err="1" smtClean="0">
                <a:solidFill>
                  <a:srgbClr val="C00000"/>
                </a:solidFill>
              </a:rPr>
              <a:t>DI</a:t>
            </a:r>
            <a:r>
              <a:rPr lang="it-IT" dirty="0" smtClean="0">
                <a:solidFill>
                  <a:srgbClr val="C00000"/>
                </a:solidFill>
              </a:rPr>
              <a:t> CHIARIMENTO</a:t>
            </a:r>
            <a:br>
              <a:rPr lang="it-IT" dirty="0" smtClean="0">
                <a:solidFill>
                  <a:srgbClr val="C00000"/>
                </a:solidFill>
              </a:rPr>
            </a:br>
            <a:r>
              <a:rPr lang="it-IT" dirty="0" smtClean="0">
                <a:solidFill>
                  <a:srgbClr val="C00000"/>
                </a:solidFill>
              </a:rPr>
              <a:t>sul DPCM 3 novembre 2020</a:t>
            </a:r>
            <a:endParaRPr lang="it-IT" dirty="0">
              <a:solidFill>
                <a:srgbClr val="C00000"/>
              </a:solidFill>
            </a:endParaRPr>
          </a:p>
        </p:txBody>
      </p:sp>
      <p:sp>
        <p:nvSpPr>
          <p:cNvPr id="3" name="Segnaposto contenuto 2"/>
          <p:cNvSpPr>
            <a:spLocks noGrp="1"/>
          </p:cNvSpPr>
          <p:nvPr>
            <p:ph idx="1"/>
          </p:nvPr>
        </p:nvSpPr>
        <p:spPr>
          <a:xfrm>
            <a:off x="1187624" y="1447800"/>
            <a:ext cx="7746064" cy="4800600"/>
          </a:xfrm>
        </p:spPr>
        <p:txBody>
          <a:bodyPr>
            <a:normAutofit lnSpcReduction="10000"/>
          </a:bodyPr>
          <a:lstStyle/>
          <a:p>
            <a:pPr eaLnBrk="0" hangingPunct="0">
              <a:buNone/>
            </a:pPr>
            <a:r>
              <a:rPr lang="it-IT" sz="2400" b="1" dirty="0" smtClean="0">
                <a:solidFill>
                  <a:srgbClr val="7030A0"/>
                </a:solidFill>
              </a:rPr>
              <a:t>STATO </a:t>
            </a:r>
            <a:r>
              <a:rPr lang="it-IT" sz="2400" b="1" dirty="0" err="1" smtClean="0">
                <a:solidFill>
                  <a:srgbClr val="7030A0"/>
                </a:solidFill>
              </a:rPr>
              <a:t>DI</a:t>
            </a:r>
            <a:r>
              <a:rPr lang="it-IT" sz="2400" b="1" dirty="0" smtClean="0">
                <a:solidFill>
                  <a:srgbClr val="7030A0"/>
                </a:solidFill>
              </a:rPr>
              <a:t> EMERGENZA</a:t>
            </a:r>
          </a:p>
          <a:p>
            <a:pPr marL="82296" indent="0" algn="just" eaLnBrk="0" hangingPunct="0">
              <a:buNone/>
            </a:pPr>
            <a:r>
              <a:rPr lang="it-IT" sz="2400" dirty="0" smtClean="0">
                <a:solidFill>
                  <a:schemeClr val="tx2"/>
                </a:solidFill>
              </a:rPr>
              <a:t>Nella G.U. 248 del 7/10/2020 sono stati pubblicate le seguenti norme:</a:t>
            </a:r>
          </a:p>
          <a:p>
            <a:pPr marL="444500" lvl="1" indent="-271463" algn="just" eaLnBrk="0" hangingPunct="0">
              <a:buFont typeface="Wingdings" pitchFamily="2" charset="2"/>
              <a:buChar char="Ø"/>
            </a:pPr>
            <a:r>
              <a:rPr lang="it-IT" sz="2400" dirty="0" smtClean="0">
                <a:solidFill>
                  <a:schemeClr val="tx2"/>
                </a:solidFill>
              </a:rPr>
              <a:t>DECRETO-LEGGE 7 ottobre 2020, n. 125Misure urgenti connesse con la proroga della dichiarazione dello stato di emergenza epidemiologica da COVID-19 e per la continuità operativa del sistema di allerta COVID, nonché per l'attuazione della direttiva (UE) 2020/739 del 3 giugno 2020.</a:t>
            </a:r>
          </a:p>
          <a:p>
            <a:pPr marL="444500" lvl="1" indent="-271463" algn="just" eaLnBrk="0" hangingPunct="0">
              <a:buFont typeface="Wingdings" pitchFamily="2" charset="2"/>
              <a:buChar char="Ø"/>
            </a:pPr>
            <a:r>
              <a:rPr lang="it-IT" sz="2400" dirty="0" smtClean="0">
                <a:solidFill>
                  <a:schemeClr val="tx2"/>
                </a:solidFill>
              </a:rPr>
              <a:t>DELIBERA DEL CONSIGLIO DEI MINISTRI 7 ottobre 2020 Proroga dello stato di emergenza in conseguenza del rischio sanitario connesso all'insorgenza di patologie derivanti da agenti virali trasmissibili.</a:t>
            </a:r>
            <a:endParaRPr lang="it-IT" sz="2400" dirty="0">
              <a:solidFill>
                <a:schemeClr val="tx2"/>
              </a:solidFill>
            </a:endParaRPr>
          </a:p>
        </p:txBody>
      </p:sp>
      <p:sp>
        <p:nvSpPr>
          <p:cNvPr id="4" name="Segnaposto numero diapositiva 3"/>
          <p:cNvSpPr>
            <a:spLocks noGrp="1"/>
          </p:cNvSpPr>
          <p:nvPr>
            <p:ph type="sldNum" sz="quarter" idx="12"/>
          </p:nvPr>
        </p:nvSpPr>
        <p:spPr>
          <a:xfrm>
            <a:off x="8429652" y="6305550"/>
            <a:ext cx="641196" cy="476250"/>
          </a:xfrm>
        </p:spPr>
        <p:txBody>
          <a:bodyPr/>
          <a:lstStyle/>
          <a:p>
            <a:fld id="{D2E57653-3E58-4892-A7ED-712530ACC680}" type="slidenum">
              <a:rPr kumimoji="0" lang="en-US" sz="2800" b="1" smtClean="0">
                <a:solidFill>
                  <a:schemeClr val="tx2"/>
                </a:solidFill>
              </a:rPr>
              <a:pPr/>
              <a:t>98</a:t>
            </a:fld>
            <a:endParaRPr kumimoji="0" lang="en-US" b="1" dirty="0">
              <a:solidFill>
                <a:schemeClr val="tx2"/>
              </a:solidFill>
            </a:endParaRPr>
          </a:p>
        </p:txBody>
      </p:sp>
      <p:sp>
        <p:nvSpPr>
          <p:cNvPr id="5" name="Segnaposto piè di pagina 4"/>
          <p:cNvSpPr>
            <a:spLocks noGrp="1"/>
          </p:cNvSpPr>
          <p:nvPr>
            <p:ph type="ftr" sz="quarter" idx="11"/>
          </p:nvPr>
        </p:nvSpPr>
        <p:spPr>
          <a:xfrm>
            <a:off x="1857356" y="6305550"/>
            <a:ext cx="6753244" cy="338160"/>
          </a:xfrm>
        </p:spPr>
        <p:txBody>
          <a:bodyPr/>
          <a:lstStyle/>
          <a:p>
            <a:pPr algn="ctr"/>
            <a:r>
              <a:rPr lang="it-IT" sz="1400" dirty="0">
                <a:solidFill>
                  <a:srgbClr val="C00000"/>
                </a:solidFill>
                <a:latin typeface="Arial Black" panose="020B0A04020102020204" pitchFamily="34" charset="0"/>
              </a:rPr>
              <a:t>USR LIGURIA –    ISTITUTO COMPRENSIVO PEGLI</a:t>
            </a:r>
            <a:endParaRPr lang="it-IT" sz="1400" dirty="0">
              <a:solidFill>
                <a:srgbClr val="C00000"/>
              </a:solidFill>
              <a:latin typeface="Arial Black" panose="020B0A04020102020204" pitchFamily="34" charset="0"/>
            </a:endParaRPr>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smtClean="0">
                <a:solidFill>
                  <a:srgbClr val="C00000"/>
                </a:solidFill>
              </a:rPr>
              <a:t>NOTA </a:t>
            </a:r>
            <a:r>
              <a:rPr lang="it-IT" dirty="0" err="1" smtClean="0">
                <a:solidFill>
                  <a:srgbClr val="C00000"/>
                </a:solidFill>
              </a:rPr>
              <a:t>DI</a:t>
            </a:r>
            <a:r>
              <a:rPr lang="it-IT" dirty="0" smtClean="0">
                <a:solidFill>
                  <a:srgbClr val="C00000"/>
                </a:solidFill>
              </a:rPr>
              <a:t> CHIARIMENTO</a:t>
            </a:r>
            <a:br>
              <a:rPr lang="it-IT" dirty="0" smtClean="0">
                <a:solidFill>
                  <a:srgbClr val="C00000"/>
                </a:solidFill>
              </a:rPr>
            </a:br>
            <a:r>
              <a:rPr lang="it-IT" dirty="0" smtClean="0">
                <a:solidFill>
                  <a:srgbClr val="C00000"/>
                </a:solidFill>
              </a:rPr>
              <a:t>sul DPCM 3 novembre 2020</a:t>
            </a:r>
            <a:endParaRPr lang="it-IT" dirty="0">
              <a:solidFill>
                <a:srgbClr val="C00000"/>
              </a:solidFill>
            </a:endParaRPr>
          </a:p>
        </p:txBody>
      </p:sp>
      <p:sp>
        <p:nvSpPr>
          <p:cNvPr id="3" name="Segnaposto contenuto 2"/>
          <p:cNvSpPr>
            <a:spLocks noGrp="1"/>
          </p:cNvSpPr>
          <p:nvPr>
            <p:ph idx="1"/>
          </p:nvPr>
        </p:nvSpPr>
        <p:spPr>
          <a:xfrm>
            <a:off x="1187624" y="1447800"/>
            <a:ext cx="7746064" cy="4800600"/>
          </a:xfrm>
        </p:spPr>
        <p:txBody>
          <a:bodyPr>
            <a:normAutofit/>
          </a:bodyPr>
          <a:lstStyle/>
          <a:p>
            <a:pPr marL="82296" indent="0" algn="just" eaLnBrk="0" hangingPunct="0">
              <a:buNone/>
            </a:pPr>
            <a:r>
              <a:rPr lang="it-IT" sz="2000" dirty="0" smtClean="0">
                <a:solidFill>
                  <a:schemeClr val="tx2"/>
                </a:solidFill>
              </a:rPr>
              <a:t>Innanzitutto è prorogato, </a:t>
            </a:r>
            <a:r>
              <a:rPr lang="it-IT" sz="2000" b="1" dirty="0" smtClean="0">
                <a:solidFill>
                  <a:srgbClr val="7030A0"/>
                </a:solidFill>
              </a:rPr>
              <a:t>fino al 31 gennaio 2021</a:t>
            </a:r>
            <a:r>
              <a:rPr lang="it-IT" sz="2000" dirty="0" smtClean="0">
                <a:solidFill>
                  <a:schemeClr val="tx2"/>
                </a:solidFill>
              </a:rPr>
              <a:t>, lo stato di emergenza in conseguenza del rischio sanitario connesso all'insorgenza di patologie derivanti da agenti virali trasmissibili.</a:t>
            </a:r>
          </a:p>
          <a:p>
            <a:pPr marL="82296" indent="0" algn="just" eaLnBrk="0" hangingPunct="0">
              <a:buNone/>
            </a:pPr>
            <a:r>
              <a:rPr lang="it-IT" sz="2000" dirty="0" smtClean="0">
                <a:solidFill>
                  <a:schemeClr val="tx2"/>
                </a:solidFill>
              </a:rPr>
              <a:t>Poi viene introdotto l’obbligo di avere sempre con sé dispositivi di protezione delle vie respiratorie, e ampliate le circostanze che prevedono l’obbligo di indossarli. </a:t>
            </a:r>
          </a:p>
          <a:p>
            <a:pPr marL="82296" indent="0" algn="just" eaLnBrk="0" hangingPunct="0">
              <a:buNone/>
            </a:pPr>
            <a:r>
              <a:rPr lang="it-IT" sz="2000" dirty="0" smtClean="0">
                <a:solidFill>
                  <a:schemeClr val="tx2"/>
                </a:solidFill>
              </a:rPr>
              <a:t>In particolare, i dispositivi di protezione individuale dovranno essere indossati non solo nei luoghi chiusi accessibili al pubblico, come già in passato, ma più in generale nei luoghi al chiuso diversi dalle abitazioni private e anche in tutti i luoghi all’aperto. </a:t>
            </a:r>
          </a:p>
          <a:p>
            <a:pPr marL="82296" indent="0" algn="just" eaLnBrk="0" hangingPunct="0">
              <a:buNone/>
            </a:pPr>
            <a:r>
              <a:rPr lang="it-IT" sz="2000" dirty="0" smtClean="0">
                <a:solidFill>
                  <a:schemeClr val="tx2"/>
                </a:solidFill>
              </a:rPr>
              <a:t>Si fa eccezione a tali obblighi, sia in luogo chiuso che all’aperto, nei casi in cui, per le caratteristiche del luogo o per le circostanze di fatto, sia garantita in modo continuativo la condizione di isolamento rispetto a persone non conviventi. </a:t>
            </a:r>
          </a:p>
        </p:txBody>
      </p:sp>
      <p:sp>
        <p:nvSpPr>
          <p:cNvPr id="4" name="Segnaposto numero diapositiva 3"/>
          <p:cNvSpPr>
            <a:spLocks noGrp="1"/>
          </p:cNvSpPr>
          <p:nvPr>
            <p:ph type="sldNum" sz="quarter" idx="12"/>
          </p:nvPr>
        </p:nvSpPr>
        <p:spPr>
          <a:xfrm>
            <a:off x="8429652" y="6305550"/>
            <a:ext cx="641196" cy="476250"/>
          </a:xfrm>
        </p:spPr>
        <p:txBody>
          <a:bodyPr/>
          <a:lstStyle/>
          <a:p>
            <a:fld id="{D2E57653-3E58-4892-A7ED-712530ACC680}" type="slidenum">
              <a:rPr kumimoji="0" lang="en-US" sz="2800" b="1" smtClean="0">
                <a:solidFill>
                  <a:schemeClr val="tx2"/>
                </a:solidFill>
              </a:rPr>
              <a:pPr/>
              <a:t>99</a:t>
            </a:fld>
            <a:endParaRPr kumimoji="0" lang="en-US" b="1" dirty="0">
              <a:solidFill>
                <a:schemeClr val="tx2"/>
              </a:solidFill>
            </a:endParaRPr>
          </a:p>
        </p:txBody>
      </p:sp>
      <p:sp>
        <p:nvSpPr>
          <p:cNvPr id="5" name="Segnaposto piè di pagina 4"/>
          <p:cNvSpPr>
            <a:spLocks noGrp="1"/>
          </p:cNvSpPr>
          <p:nvPr>
            <p:ph type="ftr" sz="quarter" idx="11"/>
          </p:nvPr>
        </p:nvSpPr>
        <p:spPr>
          <a:xfrm>
            <a:off x="1857356" y="6305550"/>
            <a:ext cx="6753244" cy="338160"/>
          </a:xfrm>
        </p:spPr>
        <p:txBody>
          <a:bodyPr/>
          <a:lstStyle/>
          <a:p>
            <a:pPr algn="ctr"/>
            <a:r>
              <a:rPr lang="it-IT" sz="1400" dirty="0">
                <a:solidFill>
                  <a:srgbClr val="C00000"/>
                </a:solidFill>
                <a:latin typeface="Arial Black" panose="020B0A04020102020204" pitchFamily="34" charset="0"/>
              </a:rPr>
              <a:t>USR LIGURIA –    ISTITUTO COMPRENSIVO PEGLI</a:t>
            </a:r>
            <a:endParaRPr lang="it-IT" sz="1400" dirty="0">
              <a:solidFill>
                <a:srgbClr val="C00000"/>
              </a:solidFill>
              <a:latin typeface="Arial Black" panose="020B0A04020102020204"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zio">
  <a:themeElements>
    <a:clrScheme name="Solstizio">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z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z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1053</TotalTime>
  <Words>11853</Words>
  <Application>Microsoft Office PowerPoint</Application>
  <PresentationFormat>Presentazione su schermo (4:3)</PresentationFormat>
  <Paragraphs>716</Paragraphs>
  <Slides>104</Slides>
  <Notes>2</Notes>
  <HiddenSlides>0</HiddenSlides>
  <MMClips>0</MMClips>
  <ScaleCrop>false</ScaleCrop>
  <HeadingPairs>
    <vt:vector size="6" baseType="variant">
      <vt:variant>
        <vt:lpstr>Caratteri utilizzati</vt:lpstr>
      </vt:variant>
      <vt:variant>
        <vt:i4>9</vt:i4>
      </vt:variant>
      <vt:variant>
        <vt:lpstr>Tema</vt:lpstr>
      </vt:variant>
      <vt:variant>
        <vt:i4>1</vt:i4>
      </vt:variant>
      <vt:variant>
        <vt:lpstr>Titoli diapositive</vt:lpstr>
      </vt:variant>
      <vt:variant>
        <vt:i4>104</vt:i4>
      </vt:variant>
    </vt:vector>
  </HeadingPairs>
  <TitlesOfParts>
    <vt:vector size="114" baseType="lpstr">
      <vt:lpstr>Arial Unicode MS</vt:lpstr>
      <vt:lpstr>Arial</vt:lpstr>
      <vt:lpstr>Arial Black</vt:lpstr>
      <vt:lpstr>Calibri</vt:lpstr>
      <vt:lpstr>Gill Sans MT</vt:lpstr>
      <vt:lpstr>Verdana</vt:lpstr>
      <vt:lpstr>Wingdings</vt:lpstr>
      <vt:lpstr>Wingdings 2</vt:lpstr>
      <vt:lpstr>ZapfChancery</vt:lpstr>
      <vt:lpstr>Solstizio</vt:lpstr>
      <vt:lpstr>LAVORO AGILE E RIPRESA DELLE LEZIONI IN PRESENZA e COVID-19</vt:lpstr>
      <vt:lpstr>Formazione DSGA neoassunti a.s. 2020/2021</vt:lpstr>
      <vt:lpstr>LAVORO AGILE</vt:lpstr>
      <vt:lpstr>IL LAVORO AGILE NEL PERIODO DELL’EMERGENZA</vt:lpstr>
      <vt:lpstr>IL LAVORO AGILE NEL PERIODO DELL’EMERGENZA</vt:lpstr>
      <vt:lpstr>IL LAVORO AGILE NEL PERIODO DELL’EMERGENZA</vt:lpstr>
      <vt:lpstr>IL LAVORO AGILE NEL PERIODO DELL’EMERGENZA</vt:lpstr>
      <vt:lpstr>IL LAVORO AGILE NEL PERIODO DELL’EMERGENZA</vt:lpstr>
      <vt:lpstr>IL LAVORO AGILE NEL PERIODO DELL’EMERGENZA</vt:lpstr>
      <vt:lpstr>IL LAVORO AGILE NEL PERIODO DELL’EMERGENZA  -DPCM 3.11.2020</vt:lpstr>
      <vt:lpstr>IL LAVORO AGILE NEL PERIODO DELL’EMERGENZA  -DPCM 3.11.2020</vt:lpstr>
      <vt:lpstr>IL LAVORO AGILE NEL PERIODO DELL’EMERGENZA</vt:lpstr>
      <vt:lpstr>IL LAVORO AGILE NEL PERIODO DELL’EMERGENZA</vt:lpstr>
      <vt:lpstr>IL LAVORO AGILE NEL PERIODO DELL’EMERGENZA</vt:lpstr>
      <vt:lpstr>IL LAVORO AGILE NEL PERIODO DELL’EMERGENZA</vt:lpstr>
      <vt:lpstr>IL LAVORO AGILE NEL PERIODO DELL’EMERGENZA</vt:lpstr>
      <vt:lpstr>NOTA DI CHIARIMENTO sul DPCM 3 novembre 2020</vt:lpstr>
      <vt:lpstr>VERBALE DI CONFRONTO DEL 27.11.2020: LAVORO AGILE PERSONALE ATA</vt:lpstr>
      <vt:lpstr>VERBALE DI CONFRONTO DEL 27.11.2020: LAVORO AGILE PERSONALE ATA</vt:lpstr>
      <vt:lpstr>VERBALE DI CONFRONTO DEL 27.11.2020: LAVORO AGILE PERSONALE ATA</vt:lpstr>
      <vt:lpstr>VERBALE DI CONFRONTO DEL 27.11.2020: LAVORO AGILE PERSONALE ATA</vt:lpstr>
      <vt:lpstr>VERBALE DI CONFRONTO DEL 27.11.2020: LAVORO AGILE PERSONALE ATA</vt:lpstr>
      <vt:lpstr>DPCM 3 novembre 2020</vt:lpstr>
      <vt:lpstr>Misure valide a livello nazionale</vt:lpstr>
      <vt:lpstr>Misure valide a livello nazionale</vt:lpstr>
      <vt:lpstr>Misure valide a livello nazionale</vt:lpstr>
      <vt:lpstr>Zona GIALLA</vt:lpstr>
      <vt:lpstr>Zona ARANCIONE</vt:lpstr>
      <vt:lpstr>Zona ARANCIONE</vt:lpstr>
      <vt:lpstr>Zona ROSSA</vt:lpstr>
      <vt:lpstr>Zona ROSSA</vt:lpstr>
      <vt:lpstr>NOTA DI CHIARIMENTO sul DPCM 3 novembre 2020</vt:lpstr>
      <vt:lpstr>NOTA DI CHIARIMENTO sul DPCM 3 novembre 2020</vt:lpstr>
      <vt:lpstr>NOTA DI CHIARIMENTO sul DPCM 3 novembre 2020</vt:lpstr>
      <vt:lpstr>NOTA DI CHIARIMENTO sul DPCM 3 novembre 2020</vt:lpstr>
      <vt:lpstr>NOTA DI CHIARIMENTO sul DPCM 3 novembre 2020</vt:lpstr>
      <vt:lpstr>NOTA DI CHIARIMENTO sul DPCM 3 novembre 2020</vt:lpstr>
      <vt:lpstr>NOTA DI CHIARIMENTO sul DPCM 3 novembre 2020</vt:lpstr>
      <vt:lpstr>NOTA DI CHIARIMENTO sul DPCM 3 novembre 2020</vt:lpstr>
      <vt:lpstr>NOTA DI CHIARIMENTO sul DPCM 3 novembre 2020</vt:lpstr>
      <vt:lpstr>NOTA DI CHIARIMENTO sul DPCM 3 novembre 2020</vt:lpstr>
      <vt:lpstr>NOTA DI CHIARIMENTO sul DPCM 3 novembre 2020</vt:lpstr>
      <vt:lpstr>NOTA DI CHIARIMENTO sul DPCM 3 novembre 2020</vt:lpstr>
      <vt:lpstr>NOTA DI CHIARIMENTO sul DPCM 3 novembre 2020</vt:lpstr>
      <vt:lpstr>NOTA DI CHIARIMENTO sul DPCM 3 novembre 2020</vt:lpstr>
      <vt:lpstr>NOTA DI CHIARIMENTO sul DPCM 3 novembre 2020</vt:lpstr>
      <vt:lpstr>NOTA DI CHIARIMENTO sul DPCM 3 novembre 2020</vt:lpstr>
      <vt:lpstr>NOTA DI CHIARIMENTO sul DPCM 3 novembre 2020</vt:lpstr>
      <vt:lpstr>NOTA DI CHIARIMENTO sul DPCM 3 novembre 2020</vt:lpstr>
      <vt:lpstr>NOTA DI CHIARIMENTO sul DPCM 3 novembre 2020</vt:lpstr>
      <vt:lpstr>NOTA DI CHIARIMENTO sul DPCM 3 novembre 2020</vt:lpstr>
      <vt:lpstr>NOTA DI CHIARIMENTO sul DPCM 3 novembre 2020</vt:lpstr>
      <vt:lpstr>NOTA DI CHIARIMENTO sul DPCM 3 novembre 2020</vt:lpstr>
      <vt:lpstr>NOTA DI CHIARIMENTO sul DPCM 3 novembre 2020</vt:lpstr>
      <vt:lpstr>NOTA DI CHIARIMENTO sul DPCM 3 novembre 2020</vt:lpstr>
      <vt:lpstr>NOTA DI CHIARIMENTO sul DPCM 3 novembre 2020</vt:lpstr>
      <vt:lpstr>NOTA DI CHIARIMENTO sul DPCM 3 novembre 2020</vt:lpstr>
      <vt:lpstr>NOTA DI CHIARIMENTO sul DPCM 3 novembre 2020</vt:lpstr>
      <vt:lpstr>NOTA DI CHIARIMENTO sul DPCM 3 novembre 2020</vt:lpstr>
      <vt:lpstr>NOTA DI CHIARIMENTO sul DPCM 3 novembre 2020</vt:lpstr>
      <vt:lpstr>NOTA DI CHIARIMENTO sul DPCM 3 novembre 2020</vt:lpstr>
      <vt:lpstr>NOTA DI CHIARIMENTO sul DPCM 3 novembre 2020</vt:lpstr>
      <vt:lpstr>NOTA DI CHIARIMENTO sul DPCM 3 novembre 2020</vt:lpstr>
      <vt:lpstr>NOTA DI CHIARIMENTO sul DPCM 3 novembre 2020</vt:lpstr>
      <vt:lpstr>NOTA DI CHIARIMENTO sul DPCM 3 novembre 2020</vt:lpstr>
      <vt:lpstr>NOTA DI CHIARIMENTO sul DPCM 3 novembre 2020</vt:lpstr>
      <vt:lpstr>NOTA DI CHIARIMENTO sul DPCM 3 novembre 2020</vt:lpstr>
      <vt:lpstr>NOTA DI CHIARIMENTO sul DPCM 3 novembre 2020</vt:lpstr>
      <vt:lpstr>NOTA DI CHIARIMENTO sul DPCM 3 novembre 2020</vt:lpstr>
      <vt:lpstr>NOTA DI CHIARIMENTO sul DPCM 3 novembre 2020</vt:lpstr>
      <vt:lpstr>NOTA DI CHIARIMENTO sul DPCM 3 novembre 2020</vt:lpstr>
      <vt:lpstr>NOTA DI CHIARIMENTO sul DPCM 3 novembre 2020</vt:lpstr>
      <vt:lpstr>NOTA DI CHIARIMENTO sul DPCM 3 novembre 2020</vt:lpstr>
      <vt:lpstr>NOTA DI CHIARIMENTO sul DPCM 3 novembre 2020</vt:lpstr>
      <vt:lpstr>NOTA DI CHIARIMENTO sul DPCM 3 novembre 2020</vt:lpstr>
      <vt:lpstr>NOTA DI CHIARIMENTO sul DPCM 3 novembre 2020</vt:lpstr>
      <vt:lpstr>NOTA DI CHIARIMENTO sul DPCM 3 novembre 2020</vt:lpstr>
      <vt:lpstr>NOTA DI CHIARIMENTO sul DPCM 3 novembre 2020</vt:lpstr>
      <vt:lpstr>NOTA DI CHIARIMENTO sul DPCM 3 novembre 2020</vt:lpstr>
      <vt:lpstr>NOTA DI CHIARIMENTO sul DPCM 3 novembre 2020</vt:lpstr>
      <vt:lpstr>NOTA DI CHIARIMENTO sul DPCM 3 novembre 2020</vt:lpstr>
      <vt:lpstr>NOTA DI CHIARIMENTO sul DPCM 3 novembre 2020</vt:lpstr>
      <vt:lpstr>NOTA DI CHIARIMENTO sul DPCM 3 novembre 2020</vt:lpstr>
      <vt:lpstr>NOTA DI CHIARIMENTO sul DPCM 3 novembre 2020</vt:lpstr>
      <vt:lpstr>NOTA DI CHIARIMENTO sul DPCM 3 novembre 2020</vt:lpstr>
      <vt:lpstr>NOTA DI CHIARIMENTO sul DPCM 3 novembre 2020</vt:lpstr>
      <vt:lpstr>NOTA DI CHIARIMENTO sul DPCM 3 novembre 2020</vt:lpstr>
      <vt:lpstr>NOTA DI CHIARIMENTO sul DPCM 3 novembre 2020</vt:lpstr>
      <vt:lpstr>NOTA DI CHIARIMENTO sul DPCM 3 novembre 2020</vt:lpstr>
      <vt:lpstr>NOTA DI CHIARIMENTO sul DPCM 3 novembre 2020</vt:lpstr>
      <vt:lpstr>NOTA DI CHIARIMENTO sul DPCM 3 novembre 2020</vt:lpstr>
      <vt:lpstr>NOTA DI CHIARIMENTO sul DPCM 3 novembre 2020</vt:lpstr>
      <vt:lpstr>NOTA DI CHIARIMENTO sul DPCM 3 novembre 2020</vt:lpstr>
      <vt:lpstr>NOTA DI CHIARIMENTO sul DPCM 3 novembre 2020</vt:lpstr>
      <vt:lpstr>NOTA DI CHIARIMENTO sul DPCM 3 novembre 2020</vt:lpstr>
      <vt:lpstr>NOTA DI CHIARIMENTO sul DPCM 3 novembre 2020</vt:lpstr>
      <vt:lpstr>NOTA DI CHIARIMENTO sul DPCM 3 novembre 2020</vt:lpstr>
      <vt:lpstr>NOTA DI CHIARIMENTO sul DPCM 3 novembre 2020</vt:lpstr>
      <vt:lpstr>NOTA DI CHIARIMENTO sul DPCM 3 novembre 2020</vt:lpstr>
      <vt:lpstr>NOTA DI CHIARIMENTO sul DPCM 3 novembre 2020</vt:lpstr>
      <vt:lpstr>NOTA DI CHIARIMENTO sul DPCM 3 novembre 2020</vt:lpstr>
      <vt:lpstr>NOTA DI CHIARIMENTO sul DPCM 3 novembre 2020</vt:lpstr>
      <vt:lpstr>NOTA DI CHIARIMENTO sul DPCM 3 novembre 2020</vt:lpstr>
      <vt:lpstr>Formazione DSGA neoassunti a.s. 2020/2021</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Gabriele</dc:creator>
  <cp:lastModifiedBy>Alessandro</cp:lastModifiedBy>
  <cp:revision>165</cp:revision>
  <dcterms:created xsi:type="dcterms:W3CDTF">2020-11-05T19:26:37Z</dcterms:created>
  <dcterms:modified xsi:type="dcterms:W3CDTF">2021-02-21T19:35:03Z</dcterms:modified>
</cp:coreProperties>
</file>