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8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5" r:id="rId22"/>
    <p:sldId id="277" r:id="rId23"/>
    <p:sldId id="286" r:id="rId24"/>
    <p:sldId id="278" r:id="rId25"/>
    <p:sldId id="279" r:id="rId26"/>
    <p:sldId id="280" r:id="rId27"/>
    <p:sldId id="281" r:id="rId28"/>
    <p:sldId id="282" r:id="rId29"/>
    <p:sldId id="283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9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D2B83-ABAB-40AE-9BED-DE07C785F83B}" type="datetimeFigureOut">
              <a:rPr lang="it-IT" smtClean="0"/>
              <a:t>24/02/2021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88B1E-D91C-44AD-8B81-A23433B648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202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37AA-9581-438F-BD78-AAA4F4DFE519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E771-698C-4164-BC4D-D47EDEC745D7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443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84FC8-E5CD-4E55-AC40-F53A88820E39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03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9BA95-742B-4150-817D-648E920CA86C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732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591C-934A-4809-AF55-2EFE7D69CE91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05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F4B5-4673-4575-8BFA-5D04F471BA9F}" type="datetime1">
              <a:rPr lang="it-IT" smtClean="0"/>
              <a:t>24/02/2021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5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8A3F-DC1F-4012-A327-DED0F52A6D65}" type="datetime1">
              <a:rPr lang="it-IT" smtClean="0"/>
              <a:t>24/02/2021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24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CBF5-6531-46A5-9211-C83EE47320AA}" type="datetime1">
              <a:rPr lang="it-IT" smtClean="0"/>
              <a:t>24/02/2021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28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E6BB4-14D7-4817-8537-BF89A6B922AD}" type="datetime1">
              <a:rPr lang="it-IT" smtClean="0"/>
              <a:t>24/02/2021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685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A62-256C-48CB-849E-7825A8F1A055}" type="datetime1">
              <a:rPr lang="it-IT" smtClean="0"/>
              <a:t>24/02/2021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827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62E7-6B28-4A22-A2AA-2EAC8A2148C3}" type="datetime1">
              <a:rPr lang="it-IT" smtClean="0"/>
              <a:t>24/02/2021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3629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19BD3-AB77-4A84-A74D-7A6BF92B36DC}" type="datetime1">
              <a:rPr lang="it-IT" smtClean="0"/>
              <a:t>24/02/2021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USR Pglia - IISS Marco Polo Bari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EA4DB-8AE2-472B-87CE-AE9C656ECC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6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40525" y="966651"/>
            <a:ext cx="10254343" cy="2543312"/>
          </a:xfrm>
        </p:spPr>
        <p:txBody>
          <a:bodyPr/>
          <a:lstStyle/>
          <a:p>
            <a:r>
              <a:rPr lang="it-IT" dirty="0" smtClean="0">
                <a:latin typeface="Aharoni" panose="02010803020104030203" pitchFamily="2" charset="-79"/>
                <a:cs typeface="Aharoni" panose="02010803020104030203" pitchFamily="2" charset="-79"/>
              </a:rPr>
              <a:t>Gli esperti nelle Istituzioni Scolastiche</a:t>
            </a:r>
            <a:endParaRPr lang="it-IT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50571" y="3888786"/>
            <a:ext cx="9144000" cy="2080941"/>
          </a:xfrm>
        </p:spPr>
        <p:txBody>
          <a:bodyPr>
            <a:normAutofit fontScale="32500" lnSpcReduction="20000"/>
          </a:bodyPr>
          <a:lstStyle/>
          <a:p>
            <a:r>
              <a:rPr lang="it-IT" sz="11200" dirty="0" smtClean="0"/>
              <a:t>Laboratorio </a:t>
            </a:r>
            <a:r>
              <a:rPr lang="it-IT" sz="11200" dirty="0" smtClean="0"/>
              <a:t>Gruppo B</a:t>
            </a:r>
            <a:endParaRPr lang="it-IT" sz="11200" dirty="0" smtClean="0"/>
          </a:p>
          <a:p>
            <a:r>
              <a:rPr lang="it-IT" sz="11200" dirty="0" smtClean="0"/>
              <a:t>4 MARZO 2021</a:t>
            </a:r>
            <a:endParaRPr lang="it-IT" sz="11200" dirty="0" smtClean="0"/>
          </a:p>
          <a:p>
            <a:endParaRPr lang="it-IT" sz="11200" dirty="0"/>
          </a:p>
          <a:p>
            <a:endParaRPr lang="it-IT" dirty="0" smtClean="0"/>
          </a:p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8125097" y="5564777"/>
            <a:ext cx="2847703" cy="404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>
                <a:latin typeface="Algerian" panose="04020705040A02060702" pitchFamily="82" charset="0"/>
                <a:ea typeface="GungsuhChe" panose="02030609000101010101" pitchFamily="49" charset="-127"/>
              </a:rPr>
              <a:t>ALESSANDRO NEGLIA</a:t>
            </a:r>
            <a:endParaRPr lang="it-IT" dirty="0">
              <a:latin typeface="Algerian" panose="04020705040A02060702" pitchFamily="82" charset="0"/>
              <a:ea typeface="GungsuhChe" panose="02030609000101010101" pitchFamily="49" charset="-127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593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9194" y="1028791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 smtClean="0"/>
              <a:t>Le </a:t>
            </a:r>
            <a:r>
              <a:rPr lang="it-IT" sz="2200" dirty="0"/>
              <a:t>Pubbliche Amministrazioni, ai sensi dell’articolo 7, comma 6 del </a:t>
            </a:r>
            <a:r>
              <a:rPr lang="it-IT" sz="2200" dirty="0" err="1"/>
              <a:t>D.Lgs.</a:t>
            </a:r>
            <a:r>
              <a:rPr lang="it-IT" sz="2200" dirty="0"/>
              <a:t> </a:t>
            </a:r>
            <a:r>
              <a:rPr lang="it-IT" sz="2200" dirty="0" smtClean="0"/>
              <a:t>30 marzo </a:t>
            </a:r>
            <a:r>
              <a:rPr lang="it-IT" sz="2200" dirty="0"/>
              <a:t>2001, n. 165 e degli artt. 43, 44 e 45, del D.I. n. 129/2018, possono </a:t>
            </a:r>
            <a:r>
              <a:rPr lang="it-IT" sz="2200" dirty="0" smtClean="0"/>
              <a:t>altresì </a:t>
            </a:r>
            <a:r>
              <a:rPr lang="it-IT" sz="2200" dirty="0"/>
              <a:t>ricorrere </a:t>
            </a:r>
            <a:r>
              <a:rPr lang="it-IT" sz="2200" dirty="0" smtClean="0"/>
              <a:t>ad esperti </a:t>
            </a:r>
            <a:r>
              <a:rPr lang="it-IT" sz="2200" dirty="0"/>
              <a:t>esterni alle medesime, ma solo qualora sussistano specifiche esigenze cui non sia </a:t>
            </a:r>
            <a:r>
              <a:rPr lang="it-IT" sz="2200" dirty="0" smtClean="0"/>
              <a:t>possibile far </a:t>
            </a:r>
            <a:r>
              <a:rPr lang="it-IT" sz="2200" dirty="0"/>
              <a:t>fronte con personale in </a:t>
            </a:r>
            <a:r>
              <a:rPr lang="it-IT" sz="2200" dirty="0" smtClean="0"/>
              <a:t>servizio.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Al riguardo, si rileva che presupposto per l'affidamento di un incarico esterno e l'assenza,</a:t>
            </a:r>
          </a:p>
          <a:p>
            <a:pPr marL="0" indent="0">
              <a:buNone/>
            </a:pPr>
            <a:r>
              <a:rPr lang="it-IT" sz="2200" dirty="0"/>
              <a:t>all'interno dell'ente, di risorse umane in grado di svolgere </a:t>
            </a:r>
            <a:r>
              <a:rPr lang="it-IT" sz="2200" dirty="0" smtClean="0"/>
              <a:t>l'attività </a:t>
            </a:r>
            <a:r>
              <a:rPr lang="it-IT" sz="2200" dirty="0"/>
              <a:t>affidata al soggetto </a:t>
            </a:r>
            <a:r>
              <a:rPr lang="it-IT" sz="2200" dirty="0" smtClean="0"/>
              <a:t>esterno.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Il principio generale dell'ordinamento e che le Pubbliche Amministrazioni hanno l'obbligo di </a:t>
            </a:r>
            <a:r>
              <a:rPr lang="it-IT" sz="2200" dirty="0" smtClean="0"/>
              <a:t>far fronte </a:t>
            </a:r>
            <a:r>
              <a:rPr lang="it-IT" sz="2200" dirty="0"/>
              <a:t>alle ordinarie competenze istituzionali col migliore e </a:t>
            </a:r>
            <a:r>
              <a:rPr lang="it-IT" sz="2200" dirty="0" smtClean="0"/>
              <a:t>più </a:t>
            </a:r>
            <a:r>
              <a:rPr lang="it-IT" sz="2200" dirty="0"/>
              <a:t>produttivo impiego delle </a:t>
            </a:r>
            <a:r>
              <a:rPr lang="it-IT" sz="2200" dirty="0" smtClean="0"/>
              <a:t>risorse umane </a:t>
            </a:r>
            <a:r>
              <a:rPr lang="it-IT" sz="2200" dirty="0"/>
              <a:t>e professionali di cui </a:t>
            </a:r>
            <a:r>
              <a:rPr lang="it-IT" sz="2200" dirty="0" smtClean="0"/>
              <a:t>dispongono.</a:t>
            </a:r>
            <a:endParaRPr lang="it-IT" sz="2200" dirty="0"/>
          </a:p>
          <a:p>
            <a:endParaRPr lang="it-IT" sz="2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09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96389"/>
            <a:ext cx="10697308" cy="568057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it-IT" sz="6200" dirty="0"/>
              <a:t>Tale principio risponde all’esigenza per cui la Pubblica Amministrazione, in </a:t>
            </a:r>
            <a:r>
              <a:rPr lang="it-IT" sz="6200" dirty="0" smtClean="0"/>
              <a:t>conformità </a:t>
            </a:r>
            <a:r>
              <a:rPr lang="it-IT" sz="6200" dirty="0"/>
              <a:t>con </a:t>
            </a:r>
            <a:r>
              <a:rPr lang="it-IT" sz="6200" dirty="0" smtClean="0"/>
              <a:t>il  dettato </a:t>
            </a:r>
            <a:r>
              <a:rPr lang="it-IT" sz="6200" dirty="0"/>
              <a:t>costituzionale, deve uniformare i propri comportamenti a criteri di </a:t>
            </a:r>
            <a:r>
              <a:rPr lang="it-IT" sz="6200" dirty="0" smtClean="0"/>
              <a:t>legalità, economicità, efficienza </a:t>
            </a:r>
            <a:r>
              <a:rPr lang="it-IT" sz="6200" dirty="0"/>
              <a:t>e </a:t>
            </a:r>
            <a:r>
              <a:rPr lang="it-IT" sz="6200" dirty="0" smtClean="0"/>
              <a:t>imparzialità, </a:t>
            </a:r>
            <a:r>
              <a:rPr lang="it-IT" sz="6200" dirty="0"/>
              <a:t>dei quali e corollario, il principio per cui essa, nell'assolvimento </a:t>
            </a:r>
            <a:r>
              <a:rPr lang="it-IT" sz="6200" dirty="0" smtClean="0"/>
              <a:t>dei compiti istituzionali</a:t>
            </a:r>
            <a:r>
              <a:rPr lang="it-IT" sz="6200" dirty="0"/>
              <a:t>, deve avvalersi prioritariamente delle proprie strutture organizzative e </a:t>
            </a:r>
            <a:r>
              <a:rPr lang="it-IT" sz="6200" dirty="0" smtClean="0"/>
              <a:t>del personale </a:t>
            </a:r>
            <a:r>
              <a:rPr lang="it-IT" sz="6200" dirty="0"/>
              <a:t>che vi e </a:t>
            </a:r>
            <a:r>
              <a:rPr lang="it-IT" sz="6200" dirty="0" smtClean="0"/>
              <a:t>preposto.</a:t>
            </a:r>
            <a:endParaRPr lang="it-IT" sz="6200" dirty="0"/>
          </a:p>
          <a:p>
            <a:pPr marL="0" indent="0">
              <a:buNone/>
            </a:pPr>
            <a:endParaRPr lang="it-IT" sz="6200" dirty="0" smtClean="0"/>
          </a:p>
          <a:p>
            <a:pPr marL="0" indent="0">
              <a:buNone/>
            </a:pPr>
            <a:r>
              <a:rPr lang="it-IT" sz="6200" dirty="0" smtClean="0"/>
              <a:t>Pertanto</a:t>
            </a:r>
            <a:r>
              <a:rPr lang="it-IT" sz="6200" dirty="0"/>
              <a:t>, soltanto qualora la Pubblica Amministrazione abbia accertato l'impossibilita </a:t>
            </a:r>
            <a:r>
              <a:rPr lang="it-IT" sz="6200" dirty="0" smtClean="0"/>
              <a:t>oggettiva di </a:t>
            </a:r>
            <a:r>
              <a:rPr lang="it-IT" sz="6200" dirty="0"/>
              <a:t>utilizzare le risorse umane disponibili al suo interno </a:t>
            </a:r>
            <a:r>
              <a:rPr lang="it-IT" sz="6200" dirty="0" smtClean="0"/>
              <a:t>può, </a:t>
            </a:r>
            <a:r>
              <a:rPr lang="it-IT" sz="6200" dirty="0"/>
              <a:t>previo espletamento di una </a:t>
            </a:r>
            <a:r>
              <a:rPr lang="it-IT" sz="6200" dirty="0" smtClean="0"/>
              <a:t>procedura comparativa</a:t>
            </a:r>
            <a:r>
              <a:rPr lang="it-IT" sz="6200" dirty="0"/>
              <a:t>, conferire incarichi individuali, con “contratti di lavoro autonomo”, ad esperti di</a:t>
            </a:r>
          </a:p>
          <a:p>
            <a:pPr marL="0" indent="0">
              <a:buNone/>
            </a:pPr>
            <a:r>
              <a:rPr lang="it-IT" sz="6200" dirty="0"/>
              <a:t>particolare e comprovata specializzazione anche </a:t>
            </a:r>
            <a:r>
              <a:rPr lang="it-IT" sz="6200" dirty="0" smtClean="0"/>
              <a:t>universitaria, </a:t>
            </a:r>
            <a:r>
              <a:rPr lang="it-IT" sz="6200" dirty="0"/>
              <a:t>in presenza dei </a:t>
            </a:r>
            <a:r>
              <a:rPr lang="it-IT" sz="6200" dirty="0" smtClean="0"/>
              <a:t>seguenti presupposti </a:t>
            </a:r>
            <a:r>
              <a:rPr lang="it-IT" sz="6200" dirty="0"/>
              <a:t>di </a:t>
            </a:r>
            <a:r>
              <a:rPr lang="it-IT" sz="6200" dirty="0" smtClean="0"/>
              <a:t>legittimità:</a:t>
            </a:r>
          </a:p>
          <a:p>
            <a:pPr marL="0" indent="0">
              <a:buNone/>
            </a:pPr>
            <a:endParaRPr lang="it-IT" sz="6200" dirty="0"/>
          </a:p>
          <a:p>
            <a:pPr marL="0" indent="0">
              <a:buNone/>
            </a:pPr>
            <a:r>
              <a:rPr lang="it-IT" sz="6200" dirty="0"/>
              <a:t>a. l'oggetto della prestazione deve corrispondere alle competenze </a:t>
            </a:r>
            <a:r>
              <a:rPr lang="it-IT" sz="6200" dirty="0" smtClean="0"/>
              <a:t>attribuite dall'ordinamento </a:t>
            </a:r>
            <a:r>
              <a:rPr lang="it-IT" sz="6200" dirty="0"/>
              <a:t>all'Amministrazione conferente, ad obiettivi e progetti specifici </a:t>
            </a:r>
            <a:r>
              <a:rPr lang="it-IT" sz="6200" dirty="0" smtClean="0"/>
              <a:t>e determinati </a:t>
            </a:r>
            <a:r>
              <a:rPr lang="it-IT" sz="6200" dirty="0"/>
              <a:t>e deve risultare coerente con le esigenze di </a:t>
            </a:r>
            <a:r>
              <a:rPr lang="it-IT" sz="6200" dirty="0" smtClean="0"/>
              <a:t>funzionalità dell'Amministrazione conferente</a:t>
            </a:r>
            <a:r>
              <a:rPr lang="it-IT" sz="6200" dirty="0"/>
              <a:t>;</a:t>
            </a:r>
          </a:p>
          <a:p>
            <a:pPr marL="0" indent="0">
              <a:buNone/>
            </a:pPr>
            <a:r>
              <a:rPr lang="it-IT" sz="6200" dirty="0"/>
              <a:t>b. l'Amministrazione deve avere preliminarmente accertato l'impossibilita oggettiva di</a:t>
            </a:r>
          </a:p>
          <a:p>
            <a:pPr marL="0" indent="0">
              <a:buNone/>
            </a:pPr>
            <a:r>
              <a:rPr lang="it-IT" sz="6200" dirty="0"/>
              <a:t>utilizzare le risorse umane disponibili al suo interno;</a:t>
            </a:r>
          </a:p>
          <a:p>
            <a:pPr marL="0" indent="0">
              <a:buNone/>
            </a:pPr>
            <a:r>
              <a:rPr lang="it-IT" sz="6200" dirty="0"/>
              <a:t>c. devono essere preventivamente determinati durata, oggetto e compenso </a:t>
            </a:r>
            <a:r>
              <a:rPr lang="it-IT" sz="6200" dirty="0" smtClean="0"/>
              <a:t>della collaborazione</a:t>
            </a:r>
            <a:r>
              <a:rPr lang="it-IT" sz="6200" dirty="0"/>
              <a:t>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7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i="1" dirty="0" smtClean="0"/>
              <a:t/>
            </a:r>
            <a:br>
              <a:rPr lang="it-IT" sz="3600" b="1" i="1" dirty="0" smtClean="0"/>
            </a:br>
            <a:r>
              <a:rPr lang="it-IT" sz="3600" b="1" i="1" dirty="0" smtClean="0"/>
              <a:t>Tempi </a:t>
            </a:r>
            <a:r>
              <a:rPr lang="it-IT" sz="3600" b="1" i="1" dirty="0"/>
              <a:t>di </a:t>
            </a:r>
            <a:r>
              <a:rPr lang="it-IT" sz="3600" b="1" i="1" dirty="0" smtClean="0"/>
              <a:t>pubblicazione - </a:t>
            </a:r>
            <a:r>
              <a:rPr lang="it-IT" sz="3600" b="1" dirty="0" smtClean="0"/>
              <a:t>Avviso </a:t>
            </a:r>
            <a:r>
              <a:rPr lang="it-IT" sz="3600" b="1" dirty="0"/>
              <a:t>per la selezione del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it-IT" sz="3600" b="1" dirty="0"/>
              <a:t>personale</a:t>
            </a:r>
            <a:r>
              <a:rPr lang="it-IT" sz="3600" dirty="0"/>
              <a:t/>
            </a:r>
            <a:br>
              <a:rPr lang="it-IT" sz="3600" dirty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="1" i="1" dirty="0"/>
              <a:t>L’avviso </a:t>
            </a:r>
            <a:r>
              <a:rPr lang="it-IT" i="1" dirty="0"/>
              <a:t>rivolto al </a:t>
            </a:r>
            <a:r>
              <a:rPr lang="it-IT" b="1" i="1" dirty="0"/>
              <a:t>personale esterno </a:t>
            </a:r>
            <a:r>
              <a:rPr lang="it-IT" i="1" dirty="0"/>
              <a:t>all’istituzione scolastica deve essere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affisso all’albo dell’istituto e pubblicato sul sito web istituzionale dello stesso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per </a:t>
            </a:r>
            <a:r>
              <a:rPr lang="it-IT" b="1" i="1" dirty="0"/>
              <a:t>un periodo indicativo di 15 giorni</a:t>
            </a:r>
            <a:r>
              <a:rPr lang="it-IT" i="1" dirty="0"/>
              <a:t>. Per garantire una maggiore </a:t>
            </a:r>
            <a:r>
              <a:rPr lang="it-IT" i="1" dirty="0" smtClean="0"/>
              <a:t>trasparenza delle </a:t>
            </a:r>
            <a:r>
              <a:rPr lang="it-IT" i="1" dirty="0"/>
              <a:t>procedure e consentire ai potenzialmente interessati di partecipare </a:t>
            </a:r>
            <a:r>
              <a:rPr lang="it-IT" i="1" dirty="0" smtClean="0"/>
              <a:t>agli avvisi</a:t>
            </a:r>
            <a:r>
              <a:rPr lang="it-IT" i="1" dirty="0"/>
              <a:t>, bandi/manifestazione di interesse emanati dalle istituzioni </a:t>
            </a:r>
            <a:r>
              <a:rPr lang="it-IT" i="1" dirty="0" smtClean="0"/>
              <a:t>scolastiche.</a:t>
            </a:r>
            <a:endParaRPr lang="it-IT" dirty="0"/>
          </a:p>
          <a:p>
            <a:pPr marL="0" indent="0">
              <a:buNone/>
            </a:pPr>
            <a:r>
              <a:rPr lang="it-IT" i="1" dirty="0" smtClean="0"/>
              <a:t>Nel </a:t>
            </a:r>
            <a:r>
              <a:rPr lang="it-IT" i="1" dirty="0"/>
              <a:t>caso in cui l’avviso sia rivolto al solo </a:t>
            </a:r>
            <a:r>
              <a:rPr lang="it-IT" b="1" i="1" dirty="0"/>
              <a:t>personale interno </a:t>
            </a:r>
            <a:r>
              <a:rPr lang="it-IT" i="1" dirty="0"/>
              <a:t>all’istituzione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scolastica la durata dell’affissione all’albo può essere ridotta della metà (per </a:t>
            </a:r>
            <a:r>
              <a:rPr lang="it-IT" b="1" i="1" dirty="0" smtClean="0"/>
              <a:t>un periodo </a:t>
            </a:r>
            <a:r>
              <a:rPr lang="it-IT" b="1" i="1" dirty="0"/>
              <a:t>indicativo di 7 giorni)</a:t>
            </a:r>
            <a:r>
              <a:rPr lang="it-IT" i="1" dirty="0"/>
              <a:t>.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106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Graduatoria </a:t>
            </a:r>
            <a:r>
              <a:rPr lang="it-IT" b="1" dirty="0"/>
              <a:t>di merito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i="1" dirty="0" smtClean="0"/>
              <a:t>Commissione </a:t>
            </a:r>
            <a:r>
              <a:rPr lang="it-IT" i="1" dirty="0"/>
              <a:t>appositamente nominata in data successiva al termine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ultimo per la presentazione delle candidature, mediante l’attribuzione del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punteggio determinato applicando i criteri definiti dal Consiglio di </a:t>
            </a:r>
            <a:r>
              <a:rPr lang="it-IT" i="1" dirty="0" smtClean="0"/>
              <a:t>Istituto nel Regolamento per l’acquisto di beni e servizi e riportati </a:t>
            </a:r>
            <a:r>
              <a:rPr lang="it-IT" i="1" dirty="0"/>
              <a:t>nell’avviso pubblico, il Dirigente Scolastico </a:t>
            </a:r>
            <a:r>
              <a:rPr lang="it-IT" b="1" i="1" dirty="0"/>
              <a:t>provvede alla formazione</a:t>
            </a:r>
            <a:endParaRPr lang="it-IT" dirty="0"/>
          </a:p>
          <a:p>
            <a:pPr marL="0" indent="0">
              <a:buNone/>
            </a:pPr>
            <a:r>
              <a:rPr lang="it-IT" b="1" i="1" dirty="0"/>
              <a:t>della graduatoria di merito provvisoria </a:t>
            </a:r>
            <a:r>
              <a:rPr lang="it-IT" i="1" dirty="0"/>
              <a:t>da pubblicare all’albo e sul sito web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istituzionale della scuola. Decorsi i termini per eventuali ricorsi gerarchici fissati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nel provvedimento che ha disposto la pubblicazione, la graduatoria diviene</a:t>
            </a:r>
            <a:endParaRPr lang="it-IT" dirty="0"/>
          </a:p>
          <a:p>
            <a:pPr marL="0" indent="0">
              <a:buNone/>
            </a:pPr>
            <a:r>
              <a:rPr lang="it-IT" i="1" dirty="0"/>
              <a:t>definitiva e viene data comunicazione al candidato vincitore, cui verrà </a:t>
            </a:r>
            <a:r>
              <a:rPr lang="it-IT" i="1" dirty="0" smtClean="0"/>
              <a:t>affidato l’incarico </a:t>
            </a:r>
            <a:r>
              <a:rPr lang="it-IT" i="1" dirty="0"/>
              <a:t>mediante provvedimento del Dirigente</a:t>
            </a:r>
            <a:r>
              <a:rPr lang="it-IT" i="1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700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i="1" dirty="0" smtClean="0"/>
              <a:t> </a:t>
            </a:r>
            <a:br>
              <a:rPr lang="it-IT" b="1" i="1" dirty="0" smtClean="0"/>
            </a:br>
            <a:r>
              <a:rPr lang="it-IT" b="1" i="1" dirty="0" smtClean="0"/>
              <a:t>Esperti appartenenti </a:t>
            </a:r>
            <a:r>
              <a:rPr lang="it-IT" b="1" i="1" dirty="0"/>
              <a:t>alla P.A.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t-IT" sz="4600" dirty="0"/>
              <a:t>Preliminarmente, l’istituzione scolastica deve verificare se sussiste la </a:t>
            </a:r>
            <a:r>
              <a:rPr lang="it-IT" sz="4600" dirty="0" smtClean="0"/>
              <a:t>possibilità </a:t>
            </a:r>
            <a:r>
              <a:rPr lang="it-IT" sz="4600" dirty="0"/>
              <a:t>di </a:t>
            </a:r>
            <a:r>
              <a:rPr lang="it-IT" sz="4600" dirty="0" smtClean="0"/>
              <a:t>attribuire incarichi </a:t>
            </a:r>
            <a:r>
              <a:rPr lang="it-IT" sz="4600" dirty="0"/>
              <a:t>a propri dipendenti.</a:t>
            </a:r>
          </a:p>
          <a:p>
            <a:pPr marL="0" indent="0">
              <a:buNone/>
            </a:pPr>
            <a:r>
              <a:rPr lang="it-IT" sz="4600" dirty="0"/>
              <a:t>Al riguardo, si premette che, come </a:t>
            </a:r>
            <a:r>
              <a:rPr lang="it-IT" sz="4600" dirty="0" smtClean="0"/>
              <a:t>già accennato, </a:t>
            </a:r>
            <a:r>
              <a:rPr lang="it-IT" sz="4600" dirty="0"/>
              <a:t>il conferimento </a:t>
            </a:r>
            <a:r>
              <a:rPr lang="it-IT" sz="4600" dirty="0" smtClean="0"/>
              <a:t>di incarichi </a:t>
            </a:r>
            <a:r>
              <a:rPr lang="it-IT" sz="4600" dirty="0"/>
              <a:t>nei confronti di dipendenti pubblici deve avvenire garantendo il rispetto del regime </a:t>
            </a:r>
            <a:r>
              <a:rPr lang="it-IT" sz="4600" dirty="0" smtClean="0"/>
              <a:t>delle  incompatibilità </a:t>
            </a:r>
            <a:r>
              <a:rPr lang="it-IT" sz="4600" dirty="0"/>
              <a:t>delineato all’articolo 53 del </a:t>
            </a:r>
            <a:r>
              <a:rPr lang="it-IT" sz="4600" dirty="0" err="1"/>
              <a:t>D.Lgs.</a:t>
            </a:r>
            <a:r>
              <a:rPr lang="it-IT" sz="4600" dirty="0"/>
              <a:t> 30 marzo 2001, n. 165, </a:t>
            </a:r>
            <a:r>
              <a:rPr lang="it-IT" sz="4600" dirty="0" smtClean="0"/>
              <a:t>recante “Incompatibilità, </a:t>
            </a:r>
            <a:r>
              <a:rPr lang="it-IT" sz="4600" dirty="0"/>
              <a:t>cumulo di impieghi e incarichi”.</a:t>
            </a:r>
          </a:p>
          <a:p>
            <a:pPr marL="0" indent="0">
              <a:buNone/>
            </a:pPr>
            <a:r>
              <a:rPr lang="it-IT" sz="4600" dirty="0"/>
              <a:t>L’istituzione scolastica, quindi, e tenuta ad avviare l’iter selettivo mediante un apposito avviso, </a:t>
            </a:r>
            <a:r>
              <a:rPr lang="it-IT" sz="4600" dirty="0" smtClean="0"/>
              <a:t>da pubblicare </a:t>
            </a:r>
            <a:r>
              <a:rPr lang="it-IT" sz="4600" dirty="0"/>
              <a:t>sul sito web dell’istituzione scolastica, contenente i criteri oggettivi e </a:t>
            </a:r>
            <a:r>
              <a:rPr lang="it-IT" sz="4600" dirty="0" smtClean="0"/>
              <a:t>predeterminati sui </a:t>
            </a:r>
            <a:r>
              <a:rPr lang="it-IT" sz="4600" dirty="0"/>
              <a:t>quali si </a:t>
            </a:r>
            <a:r>
              <a:rPr lang="it-IT" sz="4600" dirty="0" smtClean="0"/>
              <a:t>baserà </a:t>
            </a:r>
            <a:r>
              <a:rPr lang="it-IT" sz="4600" dirty="0"/>
              <a:t>la selezione.</a:t>
            </a:r>
          </a:p>
          <a:p>
            <a:pPr marL="0" indent="0">
              <a:buNone/>
            </a:pPr>
            <a:r>
              <a:rPr lang="it-IT" sz="4600" dirty="0"/>
              <a:t>A tal proposito si chiarisce che, in generale, nel definire i requisiti tecnici e professionali </a:t>
            </a:r>
            <a:r>
              <a:rPr lang="it-IT" sz="4600" dirty="0" smtClean="0"/>
              <a:t>dei concorrenti</a:t>
            </a:r>
            <a:r>
              <a:rPr lang="it-IT" sz="4600" dirty="0"/>
              <a:t>, va garantito il rispetto del limite della </a:t>
            </a:r>
            <a:r>
              <a:rPr lang="it-IT" sz="4600" dirty="0" smtClean="0"/>
              <a:t>proporzionalità </a:t>
            </a:r>
            <a:r>
              <a:rPr lang="it-IT" sz="4600" dirty="0"/>
              <a:t>e della ragionevolezza, </a:t>
            </a:r>
            <a:r>
              <a:rPr lang="it-IT" sz="4600" dirty="0" smtClean="0"/>
              <a:t>oltre che </a:t>
            </a:r>
            <a:r>
              <a:rPr lang="it-IT" sz="4600" dirty="0"/>
              <a:t>della pertinenza e </a:t>
            </a:r>
            <a:r>
              <a:rPr lang="it-IT" sz="4600" dirty="0" smtClean="0"/>
              <a:t>congruità </a:t>
            </a:r>
            <a:r>
              <a:rPr lang="it-IT" sz="4600" dirty="0"/>
              <a:t>dei requisiti prescelti in relazione alle caratteristiche </a:t>
            </a:r>
            <a:r>
              <a:rPr lang="it-IT" sz="4600" dirty="0" smtClean="0"/>
              <a:t>dello  specifico </a:t>
            </a:r>
            <a:r>
              <a:rPr lang="it-IT" sz="4600" dirty="0"/>
              <a:t>oggetto di selezione. In particolare, andrebbe limitato il peso attribuito ai </a:t>
            </a:r>
            <a:r>
              <a:rPr lang="it-IT" sz="4600" dirty="0" smtClean="0"/>
              <a:t>criteri afferenti </a:t>
            </a:r>
            <a:r>
              <a:rPr lang="it-IT" sz="4600" dirty="0"/>
              <a:t>alle pregresse esperienze in analoghe </a:t>
            </a:r>
            <a:r>
              <a:rPr lang="it-IT" sz="4600" dirty="0" smtClean="0"/>
              <a:t>iniziative.</a:t>
            </a:r>
            <a:endParaRPr lang="it-IT" sz="4600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43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51263" y="100266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In particolare, l’avviso dovrebbe contenere le seguenti informazioni:</a:t>
            </a:r>
          </a:p>
          <a:p>
            <a:pPr marL="0" indent="0">
              <a:buNone/>
            </a:pPr>
            <a:r>
              <a:rPr lang="it-IT" dirty="0"/>
              <a:t>a. oggetto dell’incarico;</a:t>
            </a:r>
          </a:p>
          <a:p>
            <a:pPr marL="0" indent="0">
              <a:buNone/>
            </a:pPr>
            <a:r>
              <a:rPr lang="it-IT" dirty="0"/>
              <a:t>b. tipologia di conoscenze e competenze richieste per l’assolvimento dell’incarico; </a:t>
            </a:r>
            <a:r>
              <a:rPr lang="it-IT" dirty="0" smtClean="0"/>
              <a:t>per facilitare </a:t>
            </a:r>
            <a:r>
              <a:rPr lang="it-IT" dirty="0"/>
              <a:t>l’oggettiva comparazione dei titoli e delle esperienze, e </a:t>
            </a:r>
            <a:r>
              <a:rPr lang="it-IT" dirty="0" smtClean="0"/>
              <a:t>necessario restringere </a:t>
            </a:r>
            <a:r>
              <a:rPr lang="it-IT" dirty="0"/>
              <a:t>il campo ai soli titoli e alle sole esperienze coerenti con l’incarico </a:t>
            </a:r>
            <a:r>
              <a:rPr lang="it-IT" dirty="0" smtClean="0"/>
              <a:t>da attribuire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c. criteri di comparazione dei curricula con indicazione del relativo punteggio;</a:t>
            </a:r>
          </a:p>
          <a:p>
            <a:pPr marL="0" indent="0">
              <a:buNone/>
            </a:pPr>
            <a:r>
              <a:rPr lang="it-IT" dirty="0"/>
              <a:t>d. compenso orario previsto;</a:t>
            </a:r>
          </a:p>
          <a:p>
            <a:pPr marL="0" indent="0">
              <a:buNone/>
            </a:pPr>
            <a:r>
              <a:rPr lang="it-IT" dirty="0"/>
              <a:t>e. durata dell’incarico;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72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5238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dirty="0"/>
              <a:t>f. </a:t>
            </a:r>
            <a:r>
              <a:rPr lang="it-IT" dirty="0" smtClean="0"/>
              <a:t>modalità </a:t>
            </a:r>
            <a:r>
              <a:rPr lang="it-IT" dirty="0"/>
              <a:t>di presentazione della candidatura con termine per la proposizione </a:t>
            </a:r>
            <a:r>
              <a:rPr lang="it-IT" dirty="0" smtClean="0"/>
              <a:t>delle domande</a:t>
            </a:r>
            <a:r>
              <a:rPr lang="it-IT" dirty="0"/>
              <a:t>;</a:t>
            </a:r>
          </a:p>
          <a:p>
            <a:pPr marL="0" indent="0">
              <a:buNone/>
            </a:pPr>
            <a:r>
              <a:rPr lang="it-IT" dirty="0"/>
              <a:t>g. procedura di selezione;</a:t>
            </a:r>
          </a:p>
          <a:p>
            <a:pPr marL="0" indent="0">
              <a:buNone/>
            </a:pPr>
            <a:r>
              <a:rPr lang="it-IT" dirty="0"/>
              <a:t>h. autorizzazione al trattamento dei dati personali.</a:t>
            </a:r>
          </a:p>
          <a:p>
            <a:pPr marL="0" indent="0">
              <a:buNone/>
            </a:pPr>
            <a:r>
              <a:rPr lang="it-IT" dirty="0"/>
              <a:t>Si rappresenta, in tema di compensi al personale interno della scuola docenti e Ata, </a:t>
            </a:r>
            <a:r>
              <a:rPr lang="it-IT" dirty="0" smtClean="0"/>
              <a:t>definiti nell’ambito </a:t>
            </a:r>
            <a:r>
              <a:rPr lang="it-IT" dirty="0"/>
              <a:t>della contrattazione d’Istituto, che il nuovo CCNL Scuola, sottoscritto il </a:t>
            </a:r>
            <a:r>
              <a:rPr lang="it-IT" dirty="0" smtClean="0"/>
              <a:t>19,04.2018, prevede </a:t>
            </a:r>
            <a:r>
              <a:rPr lang="it-IT" dirty="0"/>
              <a:t>all’art. 22, comma 4, lettera C3) “i criteri per l’attribuzione di compensi accessori, ai </a:t>
            </a:r>
            <a:r>
              <a:rPr lang="it-IT" dirty="0" smtClean="0"/>
              <a:t>sensi dell’art</a:t>
            </a:r>
            <a:r>
              <a:rPr lang="it-IT" dirty="0"/>
              <a:t>. 45, comma 1, del </a:t>
            </a:r>
            <a:r>
              <a:rPr lang="it-IT" dirty="0" err="1"/>
              <a:t>Dlgs</a:t>
            </a:r>
            <a:r>
              <a:rPr lang="it-IT" dirty="0"/>
              <a:t> 165/2001, inclusa la quota delle risorse relative </a:t>
            </a:r>
            <a:r>
              <a:rPr lang="it-IT" dirty="0" smtClean="0"/>
              <a:t>all’alternanza scuola-lavoro </a:t>
            </a:r>
            <a:r>
              <a:rPr lang="it-IT" dirty="0"/>
              <a:t>e delle risorse relative ai progetti nazionali e comunitari, eventualmente destinate”.</a:t>
            </a:r>
          </a:p>
          <a:p>
            <a:pPr marL="0" indent="0">
              <a:buNone/>
            </a:pPr>
            <a:r>
              <a:rPr lang="it-IT" dirty="0"/>
              <a:t>Con riferimento all’affidamento di incarichi a dipendenti pubblici, si delineano di seguito </a:t>
            </a:r>
            <a:r>
              <a:rPr lang="it-IT" dirty="0" smtClean="0"/>
              <a:t>le modalità </a:t>
            </a:r>
            <a:r>
              <a:rPr lang="it-IT" dirty="0"/>
              <a:t>di selezione di </a:t>
            </a:r>
            <a:r>
              <a:rPr lang="it-IT" dirty="0" smtClean="0"/>
              <a:t>esperti, </a:t>
            </a:r>
            <a:r>
              <a:rPr lang="it-IT" dirty="0"/>
              <a:t>distinguendo a seconda che siano appartenenti </a:t>
            </a:r>
            <a:r>
              <a:rPr lang="it-IT" dirty="0" smtClean="0"/>
              <a:t>alla medesima </a:t>
            </a:r>
            <a:r>
              <a:rPr lang="it-IT" dirty="0"/>
              <a:t>istituzione scolastica richiedente, ovvero ad altra istituzione scolastica.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1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i="1" dirty="0" smtClean="0"/>
              <a:t> </a:t>
            </a:r>
            <a:r>
              <a:rPr lang="it-IT" b="1" i="1" dirty="0"/>
              <a:t>Esperti </a:t>
            </a:r>
            <a:r>
              <a:rPr lang="it-IT" b="1" i="1" dirty="0" smtClean="0"/>
              <a:t>appartenenti </a:t>
            </a:r>
            <a:r>
              <a:rPr lang="it-IT" b="1" i="1" dirty="0"/>
              <a:t>alla medesima istituzione scolastica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Al riguardo</a:t>
            </a:r>
            <a:r>
              <a:rPr lang="it-IT" dirty="0"/>
              <a:t>, si evidenzia che occorre svolgere una reale ricognizione delle </a:t>
            </a:r>
            <a:r>
              <a:rPr lang="it-IT" dirty="0" smtClean="0"/>
              <a:t>professionalità corrispondenti </a:t>
            </a:r>
            <a:r>
              <a:rPr lang="it-IT" dirty="0"/>
              <a:t>allo specifico percorso formativo o delle </a:t>
            </a:r>
            <a:r>
              <a:rPr lang="it-IT" dirty="0" smtClean="0"/>
              <a:t>disponibilità </a:t>
            </a:r>
            <a:r>
              <a:rPr lang="it-IT" dirty="0"/>
              <a:t>di </a:t>
            </a:r>
            <a:r>
              <a:rPr lang="it-IT" dirty="0" smtClean="0"/>
              <a:t>professionalità interne all’istituzione </a:t>
            </a:r>
            <a:r>
              <a:rPr lang="it-IT" dirty="0"/>
              <a:t>scolastica medesima che siano in grado di adempiere all'incarico.</a:t>
            </a:r>
          </a:p>
          <a:p>
            <a:pPr marL="0" indent="0">
              <a:buNone/>
            </a:pPr>
            <a:r>
              <a:rPr lang="it-IT" dirty="0"/>
              <a:t>Come </a:t>
            </a:r>
            <a:r>
              <a:rPr lang="it-IT" dirty="0" smtClean="0"/>
              <a:t>già accennato, </a:t>
            </a:r>
            <a:r>
              <a:rPr lang="it-IT" dirty="0"/>
              <a:t>l’istituzione scolastica e tenuta a rendere noti </a:t>
            </a:r>
            <a:r>
              <a:rPr lang="it-IT" dirty="0" smtClean="0"/>
              <a:t>i propri </a:t>
            </a:r>
            <a:r>
              <a:rPr lang="it-IT" dirty="0"/>
              <a:t>fabbisogni mediante un apposito avviso interno, da pubblicare sul proprio sito </a:t>
            </a:r>
            <a:r>
              <a:rPr lang="it-IT" dirty="0" smtClean="0"/>
              <a:t>web, contenente </a:t>
            </a:r>
            <a:r>
              <a:rPr lang="it-IT" dirty="0"/>
              <a:t>criteri oggettivi e predeterminati di selezione.</a:t>
            </a:r>
          </a:p>
          <a:p>
            <a:pPr marL="0" indent="0">
              <a:buNone/>
            </a:pPr>
            <a:r>
              <a:rPr lang="it-IT" dirty="0"/>
              <a:t>L’istituzione scolastica </a:t>
            </a:r>
            <a:r>
              <a:rPr lang="it-IT" dirty="0" smtClean="0"/>
              <a:t>procederà, </a:t>
            </a:r>
            <a:r>
              <a:rPr lang="it-IT" dirty="0"/>
              <a:t>pertanto, a raccogliere le </a:t>
            </a:r>
            <a:r>
              <a:rPr lang="it-IT" dirty="0" smtClean="0"/>
              <a:t>disponibilità </a:t>
            </a:r>
            <a:r>
              <a:rPr lang="it-IT" dirty="0"/>
              <a:t>delle </a:t>
            </a:r>
            <a:r>
              <a:rPr lang="it-IT" dirty="0" smtClean="0"/>
              <a:t>professionalità interne </a:t>
            </a:r>
            <a:r>
              <a:rPr lang="it-IT" dirty="0"/>
              <a:t>e a valutarne i curricula.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5137" y="85897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Qualora sia presente o disponibile una </a:t>
            </a:r>
            <a:r>
              <a:rPr lang="it-IT" dirty="0" smtClean="0"/>
              <a:t>professionalità </a:t>
            </a:r>
            <a:r>
              <a:rPr lang="it-IT" dirty="0"/>
              <a:t>rispondente a quella richiesta, </a:t>
            </a:r>
            <a:r>
              <a:rPr lang="it-IT" dirty="0" smtClean="0"/>
              <a:t>l’istituzione scolastica procederà, </a:t>
            </a:r>
            <a:r>
              <a:rPr lang="it-IT" dirty="0"/>
              <a:t>sulla base della graduatoria, conferendo alla medesima un </a:t>
            </a:r>
            <a:r>
              <a:rPr lang="it-IT" dirty="0" smtClean="0"/>
              <a:t>incarico aggiuntivo</a:t>
            </a:r>
            <a:r>
              <a:rPr lang="it-IT" dirty="0"/>
              <a:t>, mediante lettera di incarico da parte del Dirigente scolastico.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</a:t>
            </a:r>
            <a:r>
              <a:rPr lang="it-IT" dirty="0"/>
              <a:t>designazione </a:t>
            </a:r>
            <a:r>
              <a:rPr lang="it-IT" dirty="0" smtClean="0"/>
              <a:t>può </a:t>
            </a:r>
            <a:r>
              <a:rPr lang="it-IT" dirty="0"/>
              <a:t>avvenire, </a:t>
            </a:r>
            <a:r>
              <a:rPr lang="it-IT" dirty="0" smtClean="0"/>
              <a:t>altresì, </a:t>
            </a:r>
            <a:r>
              <a:rPr lang="it-IT" dirty="0"/>
              <a:t>sulla base del possesso dei titoli, delle esperienze e </a:t>
            </a:r>
            <a:r>
              <a:rPr lang="it-IT" dirty="0" smtClean="0"/>
              <a:t>delle conoscenze </a:t>
            </a:r>
            <a:r>
              <a:rPr lang="it-IT" dirty="0"/>
              <a:t>specifiche necessarie, con una delibera del Collegio dei Docenti </a:t>
            </a:r>
            <a:r>
              <a:rPr lang="it-IT" dirty="0" smtClean="0"/>
              <a:t>debitamente motivata</a:t>
            </a:r>
            <a:r>
              <a:rPr lang="it-IT" dirty="0"/>
              <a:t>. In particolare, la designazione deve essere formalizzata con specifica </a:t>
            </a:r>
            <a:r>
              <a:rPr lang="it-IT" dirty="0" smtClean="0"/>
              <a:t>delibera all’interno </a:t>
            </a:r>
            <a:r>
              <a:rPr lang="it-IT" dirty="0"/>
              <a:t>del verbale del Collegio dei docenti.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36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i="1" dirty="0" smtClean="0"/>
              <a:t>Esperti appartenenti </a:t>
            </a:r>
            <a:r>
              <a:rPr lang="it-IT" b="1" i="1" dirty="0"/>
              <a:t>ad altra istituzione scolastica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Qualora sia accertata l’impossibilita di disporre di personale interno, l’istituzione scolastica </a:t>
            </a:r>
            <a:r>
              <a:rPr lang="it-IT" dirty="0" smtClean="0"/>
              <a:t>può ricorrere </a:t>
            </a:r>
            <a:r>
              <a:rPr lang="it-IT" dirty="0"/>
              <a:t>all’istituto delle collaborazioni plurime disciplinato all’art. 35 del CCNL del 29 </a:t>
            </a:r>
            <a:r>
              <a:rPr lang="it-IT" dirty="0" smtClean="0"/>
              <a:t>novembre 2007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Come sopra accennato, l’istituzione scolastica richiedente e tenuta a pubblicare sul proprio </a:t>
            </a:r>
            <a:r>
              <a:rPr lang="it-IT" dirty="0" smtClean="0"/>
              <a:t>sito web </a:t>
            </a:r>
            <a:r>
              <a:rPr lang="it-IT" dirty="0"/>
              <a:t>un avviso rivolto al personale di altre istituzioni scolastiche, con il quale manifesti </a:t>
            </a:r>
            <a:r>
              <a:rPr lang="it-IT" dirty="0" smtClean="0"/>
              <a:t>l’intenzione di </a:t>
            </a:r>
            <a:r>
              <a:rPr lang="it-IT" dirty="0"/>
              <a:t>far ricorso a docenti in servizio presso tali istituzioni, delineando le caratteristiche della </a:t>
            </a:r>
            <a:r>
              <a:rPr lang="it-IT" dirty="0" smtClean="0"/>
              <a:t>risorsa professionale </a:t>
            </a:r>
            <a:r>
              <a:rPr lang="it-IT" dirty="0"/>
              <a:t>di cui si necessita e definendo i criteri che informeranno la selezione.</a:t>
            </a:r>
          </a:p>
          <a:p>
            <a:pPr marL="0" indent="0">
              <a:buNone/>
            </a:pPr>
            <a:r>
              <a:rPr lang="it-IT" dirty="0"/>
              <a:t>Contestualmente, l’istituzione scolastica potrebbe inoltrare alle altre istituzioni </a:t>
            </a:r>
            <a:r>
              <a:rPr lang="it-IT" dirty="0" smtClean="0"/>
              <a:t>scolastiche un’apposita </a:t>
            </a:r>
            <a:r>
              <a:rPr lang="it-IT" dirty="0"/>
              <a:t>comunicazione, al fine di rendere nota l’intenzione di far ricorso ai docenti in </a:t>
            </a:r>
            <a:r>
              <a:rPr lang="it-IT" dirty="0" smtClean="0"/>
              <a:t>servizio presso </a:t>
            </a:r>
            <a:r>
              <a:rPr lang="it-IT" dirty="0"/>
              <a:t>tali </a:t>
            </a:r>
            <a:r>
              <a:rPr lang="it-IT" dirty="0" smtClean="0"/>
              <a:t>istituzioni. Qualora </a:t>
            </a:r>
            <a:r>
              <a:rPr lang="it-IT" dirty="0"/>
              <a:t>presso altra istituzione scolastica sia accertata la </a:t>
            </a:r>
            <a:r>
              <a:rPr lang="it-IT" dirty="0" smtClean="0"/>
              <a:t>disponibilità </a:t>
            </a:r>
            <a:r>
              <a:rPr lang="it-IT" dirty="0"/>
              <a:t>di docenti idonei, </a:t>
            </a:r>
            <a:r>
              <a:rPr lang="it-IT" dirty="0" smtClean="0"/>
              <a:t>sarà possibile </a:t>
            </a:r>
            <a:r>
              <a:rPr lang="it-IT" dirty="0"/>
              <a:t>instaurare un rapporto di collaborazione plurima, mediante apposita lettera di </a:t>
            </a:r>
            <a:r>
              <a:rPr lang="it-IT" dirty="0" smtClean="0"/>
              <a:t>incarico, previa </a:t>
            </a:r>
            <a:r>
              <a:rPr lang="it-IT" dirty="0"/>
              <a:t>autorizzazione del Dirigente Scolastico della scuola di appartenenza del docente, resa </a:t>
            </a:r>
            <a:r>
              <a:rPr lang="it-IT" dirty="0" smtClean="0"/>
              <a:t>a condizione </a:t>
            </a:r>
            <a:r>
              <a:rPr lang="it-IT" dirty="0"/>
              <a:t>che la collaborazione non interferisca con gli obblighi ordinari di servizio.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08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4766" y="783771"/>
            <a:ext cx="10960742" cy="5393192"/>
          </a:xfrm>
        </p:spPr>
        <p:txBody>
          <a:bodyPr/>
          <a:lstStyle/>
          <a:p>
            <a:pPr marL="0" indent="0">
              <a:buNone/>
            </a:pPr>
            <a:r>
              <a:rPr lang="it-IT" sz="3600" dirty="0" smtClean="0"/>
              <a:t>Per </a:t>
            </a:r>
            <a:r>
              <a:rPr lang="it-IT" sz="3600" b="1" dirty="0" smtClean="0"/>
              <a:t>personale interno </a:t>
            </a:r>
            <a:r>
              <a:rPr lang="it-IT" sz="3600" dirty="0" smtClean="0"/>
              <a:t>si intende il personale docente, e il personale ATA che lavorano alle dipendenze dell’istituto scolastico che conferisce l’incarico.</a:t>
            </a:r>
          </a:p>
          <a:p>
            <a:pPr marL="0" indent="0">
              <a:buNone/>
            </a:pP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Per gli incarichi affidati al personale interno devono essere effettuate le ritenute assistenziali e previdenziali, nonché applicati gli oneri a carico dello Stato previsti dalla normativa vigente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3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584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i="1" dirty="0" smtClean="0"/>
              <a:t/>
            </a:r>
            <a:br>
              <a:rPr lang="it-IT" b="1" i="1" dirty="0" smtClean="0"/>
            </a:br>
            <a:r>
              <a:rPr lang="it-IT" b="1" i="1" dirty="0" smtClean="0"/>
              <a:t>Esperti esterni </a:t>
            </a:r>
            <a:r>
              <a:rPr lang="it-IT" b="1" i="1" dirty="0"/>
              <a:t>alla P.A.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0283" y="1403305"/>
            <a:ext cx="10931434" cy="510199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it-IT" sz="8000" dirty="0"/>
              <a:t>L’istituzione scolastica, per specifiche esigenze cui non </a:t>
            </a:r>
            <a:r>
              <a:rPr lang="it-IT" sz="8000" dirty="0" smtClean="0"/>
              <a:t>può </a:t>
            </a:r>
            <a:r>
              <a:rPr lang="it-IT" sz="8000" dirty="0"/>
              <a:t>far fronte con personale in </a:t>
            </a:r>
            <a:r>
              <a:rPr lang="it-IT" sz="8000" dirty="0" smtClean="0"/>
              <a:t>servizio, può </a:t>
            </a:r>
            <a:r>
              <a:rPr lang="it-IT" sz="8000" dirty="0"/>
              <a:t>conferire incarichi individuali, con contratti di lavoro autonomo, ad esperti di particolare </a:t>
            </a:r>
            <a:r>
              <a:rPr lang="it-IT" sz="8000" dirty="0" smtClean="0"/>
              <a:t>e comprovata </a:t>
            </a:r>
            <a:r>
              <a:rPr lang="it-IT" sz="8000" dirty="0"/>
              <a:t>specializzazione anche universitaria, in presenza dei presupposti di </a:t>
            </a:r>
            <a:r>
              <a:rPr lang="it-IT" sz="8000" dirty="0" smtClean="0"/>
              <a:t>legittimità definiti in precedenza. A </a:t>
            </a:r>
            <a:r>
              <a:rPr lang="it-IT" sz="8000" dirty="0"/>
              <a:t>tal riguardo, occorre che l’istituzione scolastica avvii l’iter selettivo mediante un apposito </a:t>
            </a:r>
            <a:r>
              <a:rPr lang="it-IT" sz="8000" dirty="0" smtClean="0"/>
              <a:t>avviso ad </a:t>
            </a:r>
            <a:r>
              <a:rPr lang="it-IT" sz="8000" dirty="0"/>
              <a:t>evidenza pubblica, contenente i criteri oggettivi e predeterminati sui quali si </a:t>
            </a:r>
            <a:r>
              <a:rPr lang="it-IT" sz="8000" dirty="0" smtClean="0"/>
              <a:t>basa la selezione. In </a:t>
            </a:r>
            <a:r>
              <a:rPr lang="it-IT" sz="8000" dirty="0"/>
              <a:t>particolare, l’avviso, da pubblicare sul sito web dell’istituzione scolastica, dovrebbe </a:t>
            </a:r>
            <a:r>
              <a:rPr lang="it-IT" sz="8000" dirty="0" smtClean="0"/>
              <a:t>contenere le </a:t>
            </a:r>
            <a:r>
              <a:rPr lang="it-IT" sz="8000" dirty="0"/>
              <a:t>seguenti informazioni:</a:t>
            </a:r>
          </a:p>
          <a:p>
            <a:pPr marL="0" indent="0">
              <a:buNone/>
            </a:pPr>
            <a:r>
              <a:rPr lang="it-IT" sz="8000" dirty="0"/>
              <a:t>• oggetto dell’incarico;</a:t>
            </a:r>
          </a:p>
          <a:p>
            <a:pPr marL="0" indent="0">
              <a:buNone/>
            </a:pPr>
            <a:r>
              <a:rPr lang="it-IT" sz="8000" dirty="0"/>
              <a:t>• tipologia di conoscenze e competenze richieste per l’assolvimento dell’incarico. </a:t>
            </a:r>
            <a:r>
              <a:rPr lang="it-IT" sz="8000" dirty="0" smtClean="0"/>
              <a:t>Per facilitare </a:t>
            </a:r>
            <a:r>
              <a:rPr lang="it-IT" sz="8000" dirty="0"/>
              <a:t>l’oggettiva comparazione dei titoli e delle esperienze, e necessario restringere </a:t>
            </a:r>
            <a:r>
              <a:rPr lang="it-IT" sz="8000" dirty="0" smtClean="0"/>
              <a:t>il campo </a:t>
            </a:r>
            <a:r>
              <a:rPr lang="it-IT" sz="8000" dirty="0"/>
              <a:t>ai soli titoli e alle sole esperienze coerenti con l’incarico da attribuire;</a:t>
            </a:r>
          </a:p>
          <a:p>
            <a:pPr marL="0" indent="0">
              <a:buNone/>
            </a:pPr>
            <a:r>
              <a:rPr lang="it-IT" sz="8000" dirty="0"/>
              <a:t>• criteri di comparazione dei curricula con indicazione del relativo punteggio;</a:t>
            </a:r>
          </a:p>
          <a:p>
            <a:pPr marL="0" indent="0">
              <a:buNone/>
            </a:pPr>
            <a:r>
              <a:rPr lang="it-IT" sz="8000" dirty="0"/>
              <a:t>• compenso orario previsto;</a:t>
            </a:r>
          </a:p>
          <a:p>
            <a:pPr marL="0" indent="0">
              <a:buNone/>
            </a:pPr>
            <a:r>
              <a:rPr lang="it-IT" sz="8000" dirty="0"/>
              <a:t>• durata dell’incarico;</a:t>
            </a:r>
          </a:p>
          <a:p>
            <a:pPr marL="0" indent="0">
              <a:buNone/>
            </a:pPr>
            <a:r>
              <a:rPr lang="it-IT" sz="8000" dirty="0"/>
              <a:t>• </a:t>
            </a:r>
            <a:r>
              <a:rPr lang="it-IT" sz="8000" dirty="0" smtClean="0"/>
              <a:t>modalità </a:t>
            </a:r>
            <a:r>
              <a:rPr lang="it-IT" sz="8000" dirty="0"/>
              <a:t>di presentazione della candidatura con termine per la proposizione delle</a:t>
            </a:r>
          </a:p>
          <a:p>
            <a:r>
              <a:rPr lang="it-IT" sz="8000" dirty="0"/>
              <a:t>domande;</a:t>
            </a:r>
          </a:p>
          <a:p>
            <a:pPr marL="0" indent="0">
              <a:buNone/>
            </a:pPr>
            <a:r>
              <a:rPr lang="it-IT" sz="8000" dirty="0"/>
              <a:t>• procedura di selezione;</a:t>
            </a:r>
          </a:p>
          <a:p>
            <a:pPr marL="0" indent="0">
              <a:buNone/>
            </a:pPr>
            <a:r>
              <a:rPr lang="it-IT" sz="8000" dirty="0"/>
              <a:t>• autorizzazione al trattamento dei dati personali</a:t>
            </a:r>
            <a:r>
              <a:rPr lang="it-IT" sz="8000" dirty="0" smtClean="0"/>
              <a:t>.</a:t>
            </a:r>
            <a:endParaRPr lang="it-IT" sz="8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0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Si precisa </a:t>
            </a:r>
            <a:r>
              <a:rPr lang="it-IT" sz="3600" dirty="0" smtClean="0"/>
              <a:t>altresì </a:t>
            </a:r>
            <a:r>
              <a:rPr lang="it-IT" sz="3600" dirty="0"/>
              <a:t>che le procedure di selezione di personale esterno devono essere rispettose </a:t>
            </a:r>
            <a:r>
              <a:rPr lang="it-IT" sz="3600" dirty="0" smtClean="0"/>
              <a:t>di quanto </a:t>
            </a:r>
            <a:r>
              <a:rPr lang="it-IT" sz="3600" dirty="0"/>
              <a:t>previsto nel Regolamento di Istituto, anche sulla base di quanto indicato dal D.I. </a:t>
            </a:r>
            <a:r>
              <a:rPr lang="it-IT" sz="3600" dirty="0" smtClean="0"/>
              <a:t>n. 129/2018</a:t>
            </a:r>
            <a:r>
              <a:rPr lang="it-IT" sz="3600" dirty="0"/>
              <a:t>.</a:t>
            </a:r>
            <a:r>
              <a:rPr lang="it-IT" sz="3600" b="1" i="1" dirty="0"/>
              <a:t> </a:t>
            </a:r>
            <a:endParaRPr lang="it-IT" sz="3600" dirty="0"/>
          </a:p>
          <a:p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19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Albi/elenchi dei formatori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90005" y="1526450"/>
            <a:ext cx="1106206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dirty="0" smtClean="0"/>
              <a:t>In </a:t>
            </a:r>
            <a:r>
              <a:rPr lang="it-IT" sz="2000" dirty="0"/>
              <a:t>caso di assenza o di </a:t>
            </a:r>
            <a:r>
              <a:rPr lang="it-IT" sz="2000" dirty="0" smtClean="0"/>
              <a:t>indisponibilità </a:t>
            </a:r>
            <a:r>
              <a:rPr lang="it-IT" sz="2000" dirty="0"/>
              <a:t>di </a:t>
            </a:r>
            <a:r>
              <a:rPr lang="it-IT" sz="2000" dirty="0" smtClean="0"/>
              <a:t>professionalità </a:t>
            </a:r>
            <a:r>
              <a:rPr lang="it-IT" sz="2000" dirty="0"/>
              <a:t>adeguate all’interno dell’istituzione</a:t>
            </a:r>
          </a:p>
          <a:p>
            <a:pPr marL="0" indent="0">
              <a:buNone/>
            </a:pPr>
            <a:r>
              <a:rPr lang="it-IT" sz="2000" dirty="0"/>
              <a:t>scolastica, e possibile selezionare Esperti </a:t>
            </a:r>
            <a:r>
              <a:rPr lang="it-IT" sz="2000" dirty="0" smtClean="0"/>
              <a:t>già </a:t>
            </a:r>
            <a:r>
              <a:rPr lang="it-IT" sz="2000" dirty="0"/>
              <a:t>iscritti in appositi elenchi o albi di </a:t>
            </a:r>
            <a:r>
              <a:rPr lang="it-IT" sz="2000" dirty="0" smtClean="0"/>
              <a:t>formatori riferiti </a:t>
            </a:r>
            <a:r>
              <a:rPr lang="it-IT" sz="2000" dirty="0"/>
              <a:t>alle </a:t>
            </a:r>
            <a:r>
              <a:rPr lang="it-IT" sz="2000" dirty="0" smtClean="0"/>
              <a:t>specificità </a:t>
            </a:r>
            <a:r>
              <a:rPr lang="it-IT" sz="2000" dirty="0"/>
              <a:t>formative del mondo della scuola, nella cui fattispecie non rientrano gli </a:t>
            </a:r>
            <a:r>
              <a:rPr lang="it-IT" sz="2000" dirty="0" smtClean="0"/>
              <a:t>albi delle </a:t>
            </a:r>
            <a:r>
              <a:rPr lang="it-IT" sz="2000" dirty="0"/>
              <a:t>professioni regolamentate dai relativi Ordini.</a:t>
            </a:r>
          </a:p>
          <a:p>
            <a:pPr marL="0" indent="0">
              <a:buNone/>
            </a:pPr>
            <a:r>
              <a:rPr lang="it-IT" sz="2000" dirty="0"/>
              <a:t>In particolare, come </a:t>
            </a:r>
            <a:r>
              <a:rPr lang="it-IT" sz="2000" dirty="0" smtClean="0"/>
              <a:t>precisato </a:t>
            </a:r>
            <a:r>
              <a:rPr lang="it-IT" sz="2000" dirty="0"/>
              <a:t>dal MIUR con avviso n. 6076 del 4 aprile 2016, </a:t>
            </a:r>
            <a:r>
              <a:rPr lang="it-IT" sz="2000" i="1" dirty="0"/>
              <a:t>“[…] in presenza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di Elenchi di formatori relativamente all’innovazione digitale […] l’esperto e il tutor possono essere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individuati all’interno degli stessi senza necessità, da parte dello Snodo formativo territoriale, di</a:t>
            </a:r>
            <a:endParaRPr lang="it-IT" sz="2000" dirty="0"/>
          </a:p>
          <a:p>
            <a:pPr marL="0" indent="0">
              <a:buNone/>
            </a:pPr>
            <a:r>
              <a:rPr lang="it-IT" sz="2000" i="1" dirty="0"/>
              <a:t>effettuare altra procedura di selezione</a:t>
            </a:r>
            <a:r>
              <a:rPr lang="it-IT" sz="2000" dirty="0"/>
              <a:t>”.</a:t>
            </a:r>
          </a:p>
          <a:p>
            <a:pPr marL="0" indent="0">
              <a:buNone/>
            </a:pPr>
            <a:r>
              <a:rPr lang="it-IT" sz="2000" dirty="0"/>
              <a:t>Si precisa che l’utilizzo di esperti mediante la consultazione di un Elenco precostituito e</a:t>
            </a:r>
          </a:p>
          <a:p>
            <a:pPr marL="0" indent="0">
              <a:buNone/>
            </a:pPr>
            <a:r>
              <a:rPr lang="it-IT" sz="2000" dirty="0"/>
              <a:t>ammissibile a condizione che la costituzione dello stesso sia avvenuta a seguito di avviso pubblico</a:t>
            </a:r>
          </a:p>
          <a:p>
            <a:pPr marL="0" indent="0">
              <a:buNone/>
            </a:pPr>
            <a:r>
              <a:rPr lang="it-IT" sz="2000" dirty="0"/>
              <a:t>contenente informazioni circa l’oggetto, la durata, il luogo ed il compenso dello specifico incarico</a:t>
            </a:r>
          </a:p>
          <a:p>
            <a:pPr marL="0" indent="0">
              <a:buNone/>
            </a:pPr>
            <a:r>
              <a:rPr lang="it-IT" sz="2000" dirty="0"/>
              <a:t>da conferire, ed elaborato in coerenza con le previsioni di cui al Regolamento di Istituto adottato</a:t>
            </a:r>
          </a:p>
          <a:p>
            <a:pPr marL="0" indent="0">
              <a:buNone/>
            </a:pPr>
            <a:r>
              <a:rPr lang="it-IT" sz="2000" dirty="0"/>
              <a:t>ai sensi dell’art. 45 del D.I.129/2018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84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In particolare, in presenza di elenchi di formatori, gli Esperti </a:t>
            </a:r>
            <a:r>
              <a:rPr lang="it-IT" dirty="0" smtClean="0"/>
              <a:t>possono </a:t>
            </a:r>
            <a:r>
              <a:rPr lang="it-IT" dirty="0"/>
              <a:t>essere </a:t>
            </a:r>
            <a:r>
              <a:rPr lang="it-IT" dirty="0" smtClean="0"/>
              <a:t>individuati all’interno </a:t>
            </a:r>
            <a:r>
              <a:rPr lang="it-IT" dirty="0"/>
              <a:t>degli stessi, nel rispetto dei principi di rotazione degli incarichi, </a:t>
            </a:r>
            <a:r>
              <a:rPr lang="it-IT" dirty="0" smtClean="0"/>
              <a:t>parità </a:t>
            </a:r>
            <a:r>
              <a:rPr lang="it-IT" dirty="0"/>
              <a:t>di </a:t>
            </a:r>
            <a:r>
              <a:rPr lang="it-IT" dirty="0" smtClean="0"/>
              <a:t>trattamento, non </a:t>
            </a:r>
            <a:r>
              <a:rPr lang="it-IT" dirty="0"/>
              <a:t>discriminazione, libera concorrenza, trasparenza e </a:t>
            </a:r>
            <a:r>
              <a:rPr lang="it-IT" dirty="0" smtClean="0"/>
              <a:t>proporzionalità.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Gli elenchi devono essere periodicamente aggiornati nel rispetto della normativa vigente </a:t>
            </a:r>
            <a:r>
              <a:rPr lang="it-IT" dirty="0" smtClean="0"/>
              <a:t>in materia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Una volta individuato </a:t>
            </a:r>
            <a:r>
              <a:rPr lang="it-IT" dirty="0" smtClean="0"/>
              <a:t>l’Esperto, </a:t>
            </a:r>
            <a:r>
              <a:rPr lang="it-IT" dirty="0"/>
              <a:t>tramite l’elenco, l’istituzione scolastica procede </a:t>
            </a:r>
            <a:r>
              <a:rPr lang="it-IT" dirty="0" smtClean="0"/>
              <a:t>al conferimento </a:t>
            </a:r>
            <a:r>
              <a:rPr lang="it-IT" dirty="0"/>
              <a:t>al medesimo di un incarico, se trattasi di personale interno, o alla stipula di </a:t>
            </a:r>
            <a:r>
              <a:rPr lang="it-IT" dirty="0" smtClean="0"/>
              <a:t>un contratto </a:t>
            </a:r>
            <a:r>
              <a:rPr lang="it-IT" dirty="0"/>
              <a:t>di prestazione d’opera, se trattasi di personale esterno.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9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/>
              <a:t>Selezione di operatori economici mediante procedure ad evidenza pubblica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8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L’istituzione scolastica </a:t>
            </a:r>
            <a:r>
              <a:rPr lang="it-IT" sz="2200" dirty="0" smtClean="0"/>
              <a:t>può </a:t>
            </a:r>
            <a:r>
              <a:rPr lang="it-IT" sz="2200" dirty="0"/>
              <a:t>espletare procedure ad evidenza pubblica al fine di selezionare </a:t>
            </a:r>
            <a:r>
              <a:rPr lang="it-IT" sz="2200" dirty="0" smtClean="0"/>
              <a:t>un operatore </a:t>
            </a:r>
            <a:r>
              <a:rPr lang="it-IT" sz="2200" dirty="0"/>
              <a:t>economico per la fornitura di beni e </a:t>
            </a:r>
            <a:r>
              <a:rPr lang="it-IT" sz="2200" dirty="0" smtClean="0"/>
              <a:t>servizi.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Si precisa che l’affidamento di un appalto deve avvenire in </a:t>
            </a:r>
            <a:r>
              <a:rPr lang="it-IT" sz="2200" dirty="0" smtClean="0"/>
              <a:t>conformità </a:t>
            </a:r>
            <a:r>
              <a:rPr lang="it-IT" sz="2200" dirty="0"/>
              <a:t>con le previsioni di cui </a:t>
            </a:r>
            <a:r>
              <a:rPr lang="it-IT" sz="2200" dirty="0" smtClean="0"/>
              <a:t>al </a:t>
            </a:r>
            <a:r>
              <a:rPr lang="it-IT" sz="2200" dirty="0" err="1" smtClean="0"/>
              <a:t>D.Lgs</a:t>
            </a:r>
            <a:r>
              <a:rPr lang="it-IT" sz="2200" dirty="0" err="1"/>
              <a:t>.</a:t>
            </a:r>
            <a:r>
              <a:rPr lang="it-IT" sz="2200" dirty="0"/>
              <a:t> 18 aprile 2016, n. 50 (come modificato dal </a:t>
            </a:r>
            <a:r>
              <a:rPr lang="it-IT" sz="2200" dirty="0" err="1"/>
              <a:t>D.Lgs.</a:t>
            </a:r>
            <a:r>
              <a:rPr lang="it-IT" sz="2200" dirty="0"/>
              <a:t> 19 aprile 2017, n. 56 e dal Decreto </a:t>
            </a:r>
            <a:r>
              <a:rPr lang="it-IT" sz="2200" dirty="0" smtClean="0"/>
              <a:t>Legge 18 </a:t>
            </a:r>
            <a:r>
              <a:rPr lang="it-IT" sz="2200" dirty="0"/>
              <a:t>aprile n. 32, convertito, con modificazioni, con la Legge 14 giugno 2019, n. 55), che, </a:t>
            </a:r>
            <a:r>
              <a:rPr lang="it-IT" sz="2200" dirty="0" smtClean="0"/>
              <a:t>com’e noto</a:t>
            </a:r>
            <a:r>
              <a:rPr lang="it-IT" sz="2200" dirty="0"/>
              <a:t>, ha abrogato il previgente </a:t>
            </a:r>
            <a:r>
              <a:rPr lang="it-IT" sz="2200" dirty="0" err="1"/>
              <a:t>D.Lgs.</a:t>
            </a:r>
            <a:r>
              <a:rPr lang="it-IT" sz="2200" dirty="0"/>
              <a:t> 163/06, dettando una nuova disciplina in materia del </a:t>
            </a:r>
            <a:r>
              <a:rPr lang="it-IT" sz="2200" dirty="0" smtClean="0"/>
              <a:t>diritto dei </a:t>
            </a:r>
            <a:r>
              <a:rPr lang="it-IT" sz="2200" dirty="0"/>
              <a:t>contratti pubblici, volta a valorizzare i principi di </a:t>
            </a:r>
            <a:r>
              <a:rPr lang="it-IT" sz="2200" dirty="0" smtClean="0"/>
              <a:t>pubblicità, </a:t>
            </a:r>
            <a:r>
              <a:rPr lang="it-IT" sz="2200" dirty="0"/>
              <a:t>trasparenza, </a:t>
            </a:r>
            <a:r>
              <a:rPr lang="it-IT" sz="2200" dirty="0" smtClean="0"/>
              <a:t>innovazione, informatizzazione </a:t>
            </a:r>
            <a:r>
              <a:rPr lang="it-IT" sz="2200" dirty="0"/>
              <a:t>e a garantire il rispetto dei criteri di </a:t>
            </a:r>
            <a:r>
              <a:rPr lang="it-IT" sz="2200" dirty="0" smtClean="0"/>
              <a:t>sostenibilità </a:t>
            </a:r>
            <a:r>
              <a:rPr lang="it-IT" sz="2200" dirty="0"/>
              <a:t>energetica e ambientale e </a:t>
            </a:r>
            <a:r>
              <a:rPr lang="it-IT" sz="2200" dirty="0" smtClean="0"/>
              <a:t>dei necessari </a:t>
            </a:r>
            <a:r>
              <a:rPr lang="it-IT" sz="2200" dirty="0"/>
              <a:t>standard contrattuali, innovando profondamente il previgente assetto tecnico </a:t>
            </a:r>
            <a:r>
              <a:rPr lang="it-IT" sz="2200" dirty="0" smtClean="0"/>
              <a:t>ed economico </a:t>
            </a:r>
            <a:r>
              <a:rPr lang="it-IT" sz="2200" dirty="0"/>
              <a:t>degli affidamenti contrattuali della Pubblica Amministrazione e dei soggetti a </a:t>
            </a:r>
            <a:r>
              <a:rPr lang="it-IT" sz="2200" dirty="0" smtClean="0"/>
              <a:t>questa riconducibili</a:t>
            </a:r>
            <a:r>
              <a:rPr lang="it-IT" sz="2200" dirty="0"/>
              <a:t>, in </a:t>
            </a:r>
            <a:r>
              <a:rPr lang="it-IT" sz="2200" dirty="0" smtClean="0"/>
              <a:t>conformità </a:t>
            </a:r>
            <a:r>
              <a:rPr lang="it-IT" sz="2200" dirty="0"/>
              <a:t>alle indicazioni di derivazione UE di cui alle Direttive </a:t>
            </a:r>
            <a:r>
              <a:rPr lang="it-IT" sz="2200" dirty="0" smtClean="0"/>
              <a:t>2014/23/UE, 2014/24/U</a:t>
            </a:r>
            <a:endParaRPr lang="it-IT" sz="22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355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Esperti </a:t>
            </a:r>
            <a:r>
              <a:rPr lang="it-IT" b="1" dirty="0" smtClean="0"/>
              <a:t>appartenenti alla</a:t>
            </a:r>
            <a:r>
              <a:rPr lang="it-IT" dirty="0" smtClean="0"/>
              <a:t> </a:t>
            </a:r>
            <a:r>
              <a:rPr lang="it-IT" b="1" dirty="0" smtClean="0"/>
              <a:t>Istituzione Scolastica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- Art</a:t>
            </a:r>
            <a:r>
              <a:rPr lang="it-IT" dirty="0"/>
              <a:t>. 53 del </a:t>
            </a:r>
            <a:r>
              <a:rPr lang="it-IT" dirty="0" smtClean="0"/>
              <a:t>Decreto Legislativo 30 marzo </a:t>
            </a:r>
            <a:r>
              <a:rPr lang="it-IT" dirty="0"/>
              <a:t>2001, n. 165</a:t>
            </a:r>
          </a:p>
          <a:p>
            <a:pPr marL="0" indent="0">
              <a:buNone/>
            </a:pPr>
            <a:r>
              <a:rPr lang="it-IT" dirty="0" smtClean="0"/>
              <a:t>- Avviso </a:t>
            </a:r>
            <a:r>
              <a:rPr lang="it-IT" dirty="0"/>
              <a:t>di </a:t>
            </a:r>
            <a:r>
              <a:rPr lang="it-IT" dirty="0" smtClean="0"/>
              <a:t>selezione interno all’Istituto Scolastico, pubblicato </a:t>
            </a:r>
            <a:r>
              <a:rPr lang="it-IT" dirty="0"/>
              <a:t>sul sito</a:t>
            </a:r>
          </a:p>
          <a:p>
            <a:pPr marL="0" indent="0">
              <a:buNone/>
            </a:pPr>
            <a:r>
              <a:rPr lang="it-IT" i="1" dirty="0"/>
              <a:t>web </a:t>
            </a:r>
            <a:r>
              <a:rPr lang="it-IT" dirty="0"/>
              <a:t>della </a:t>
            </a:r>
            <a:r>
              <a:rPr lang="it-IT" dirty="0" smtClean="0"/>
              <a:t>Scuola.</a:t>
            </a:r>
          </a:p>
          <a:p>
            <a:pPr marL="0" indent="0">
              <a:buNone/>
            </a:pPr>
            <a:r>
              <a:rPr lang="it-IT" dirty="0" smtClean="0"/>
              <a:t>- Lettera di incarico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1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Esperti </a:t>
            </a:r>
            <a:r>
              <a:rPr lang="it-IT" b="1" dirty="0" smtClean="0"/>
              <a:t>appartenenti ad altre istituzioni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/>
              <a:t>scolastiche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 smtClean="0"/>
              <a:t>- Art</a:t>
            </a:r>
            <a:r>
              <a:rPr lang="it-IT" sz="2600" dirty="0"/>
              <a:t>. 35 </a:t>
            </a:r>
            <a:r>
              <a:rPr lang="it-IT" sz="2600" dirty="0" smtClean="0"/>
              <a:t>del Contratto Collettivo Nazionale </a:t>
            </a:r>
            <a:r>
              <a:rPr lang="it-IT" sz="2600" dirty="0"/>
              <a:t>di </a:t>
            </a:r>
            <a:r>
              <a:rPr lang="it-IT" sz="2600" dirty="0" smtClean="0"/>
              <a:t>Lavoro del </a:t>
            </a:r>
            <a:r>
              <a:rPr lang="it-IT" sz="2600" dirty="0"/>
              <a:t>29 </a:t>
            </a:r>
            <a:r>
              <a:rPr lang="it-IT" sz="2600" dirty="0" smtClean="0"/>
              <a:t>novembre 2007</a:t>
            </a:r>
            <a:r>
              <a:rPr lang="it-IT" sz="2600" dirty="0"/>
              <a:t>, che </a:t>
            </a:r>
            <a:r>
              <a:rPr lang="it-IT" sz="2600" dirty="0" smtClean="0"/>
              <a:t>prevede l’istituto delle </a:t>
            </a:r>
            <a:r>
              <a:rPr lang="it-IT" sz="2600" i="1" dirty="0" smtClean="0"/>
              <a:t>collaborazioni</a:t>
            </a:r>
            <a:r>
              <a:rPr lang="it-IT" sz="2600" dirty="0" smtClean="0"/>
              <a:t> </a:t>
            </a:r>
            <a:r>
              <a:rPr lang="it-IT" sz="2600" i="1" dirty="0" smtClean="0"/>
              <a:t>plurime</a:t>
            </a:r>
            <a:endParaRPr lang="it-IT" sz="2600" dirty="0"/>
          </a:p>
          <a:p>
            <a:pPr marL="0" indent="0">
              <a:buNone/>
            </a:pPr>
            <a:r>
              <a:rPr lang="it-IT" sz="2600" dirty="0" smtClean="0"/>
              <a:t>- Avviso </a:t>
            </a:r>
            <a:r>
              <a:rPr lang="it-IT" sz="2600" dirty="0"/>
              <a:t>di </a:t>
            </a:r>
            <a:r>
              <a:rPr lang="it-IT" sz="2600" dirty="0" smtClean="0"/>
              <a:t>selezione rivolto </a:t>
            </a:r>
            <a:r>
              <a:rPr lang="it-IT" sz="2600" dirty="0"/>
              <a:t>a </a:t>
            </a:r>
            <a:r>
              <a:rPr lang="it-IT" sz="2600" dirty="0" smtClean="0"/>
              <a:t>personale di </a:t>
            </a:r>
            <a:r>
              <a:rPr lang="it-IT" sz="2600" dirty="0"/>
              <a:t>altri II.SS</a:t>
            </a:r>
            <a:r>
              <a:rPr lang="it-IT" sz="2600" dirty="0" smtClean="0"/>
              <a:t>., pubblicato </a:t>
            </a:r>
            <a:r>
              <a:rPr lang="it-IT" sz="2600" dirty="0"/>
              <a:t>sul </a:t>
            </a:r>
            <a:r>
              <a:rPr lang="it-IT" sz="2600" dirty="0" err="1" smtClean="0"/>
              <a:t>sito</a:t>
            </a:r>
            <a:r>
              <a:rPr lang="it-IT" sz="2600" i="1" dirty="0" err="1"/>
              <a:t>web</a:t>
            </a:r>
            <a:r>
              <a:rPr lang="it-IT" sz="2600" i="1" dirty="0"/>
              <a:t> </a:t>
            </a:r>
            <a:r>
              <a:rPr lang="it-IT" sz="2600" dirty="0"/>
              <a:t>della scuola </a:t>
            </a:r>
            <a:r>
              <a:rPr lang="it-IT" sz="2600" dirty="0" smtClean="0"/>
              <a:t>ed eventuale comunicazione agli altri </a:t>
            </a:r>
            <a:r>
              <a:rPr lang="it-IT" sz="2600" dirty="0"/>
              <a:t>II.SS.</a:t>
            </a:r>
          </a:p>
          <a:p>
            <a:pPr marL="0" indent="0">
              <a:buNone/>
            </a:pPr>
            <a:r>
              <a:rPr lang="it-IT" sz="2600" dirty="0" smtClean="0"/>
              <a:t>- Lettera di incarico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7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Esperti </a:t>
            </a:r>
            <a:r>
              <a:rPr lang="it-IT" b="1" dirty="0" smtClean="0"/>
              <a:t> esterni alla P.A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2600" dirty="0" smtClean="0"/>
              <a:t>- Art</a:t>
            </a:r>
            <a:r>
              <a:rPr lang="it-IT" sz="2600" dirty="0"/>
              <a:t>. 7, comma 6, del </a:t>
            </a:r>
            <a:r>
              <a:rPr lang="it-IT" sz="2600" dirty="0" smtClean="0"/>
              <a:t>Decreto Legislativo </a:t>
            </a:r>
            <a:r>
              <a:rPr lang="it-IT" sz="2600" dirty="0"/>
              <a:t>30 marzo 2001, </a:t>
            </a:r>
            <a:r>
              <a:rPr lang="it-IT" sz="2600" dirty="0" smtClean="0"/>
              <a:t>n.165</a:t>
            </a:r>
            <a:r>
              <a:rPr lang="it-IT" sz="2600" dirty="0"/>
              <a:t>;</a:t>
            </a:r>
          </a:p>
          <a:p>
            <a:pPr marL="0" indent="0">
              <a:buNone/>
            </a:pPr>
            <a:r>
              <a:rPr lang="it-IT" sz="2600" dirty="0" smtClean="0"/>
              <a:t>- Art</a:t>
            </a:r>
            <a:r>
              <a:rPr lang="it-IT" sz="2600" dirty="0"/>
              <a:t>. 43, 44 e 45 </a:t>
            </a:r>
            <a:r>
              <a:rPr lang="it-IT" sz="2600" dirty="0" smtClean="0"/>
              <a:t>del Decreto Interministeriale n.129 </a:t>
            </a:r>
            <a:r>
              <a:rPr lang="it-IT" sz="2600" dirty="0"/>
              <a:t>del 2018</a:t>
            </a:r>
          </a:p>
          <a:p>
            <a:pPr marL="0" indent="0">
              <a:buNone/>
            </a:pPr>
            <a:r>
              <a:rPr lang="it-IT" sz="2600" dirty="0" smtClean="0"/>
              <a:t>- Avviso </a:t>
            </a:r>
            <a:r>
              <a:rPr lang="it-IT" sz="2600" dirty="0"/>
              <a:t>ad </a:t>
            </a:r>
            <a:r>
              <a:rPr lang="it-IT" sz="2600" dirty="0" smtClean="0"/>
              <a:t>evidenza pubblica</a:t>
            </a:r>
            <a:r>
              <a:rPr lang="it-IT" sz="2600" dirty="0"/>
              <a:t>, rivolto </a:t>
            </a:r>
            <a:r>
              <a:rPr lang="it-IT" sz="2600" dirty="0" smtClean="0"/>
              <a:t>a personale esterno, pubblicato </a:t>
            </a:r>
            <a:r>
              <a:rPr lang="it-IT" sz="2600" dirty="0"/>
              <a:t>sul sito</a:t>
            </a:r>
          </a:p>
          <a:p>
            <a:pPr marL="0" indent="0">
              <a:buNone/>
            </a:pPr>
            <a:r>
              <a:rPr lang="it-IT" sz="2600" i="1" dirty="0"/>
              <a:t>web </a:t>
            </a:r>
            <a:r>
              <a:rPr lang="it-IT" sz="2600" dirty="0"/>
              <a:t>della Scuola</a:t>
            </a:r>
          </a:p>
          <a:p>
            <a:pPr marL="0" indent="0">
              <a:buNone/>
            </a:pPr>
            <a:r>
              <a:rPr lang="it-IT" sz="2600" dirty="0" smtClean="0"/>
              <a:t>- Contratto di lavoro autonomo</a:t>
            </a: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587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Albi/Elenchi dei </a:t>
            </a:r>
            <a:r>
              <a:rPr lang="it-IT" b="1" dirty="0"/>
              <a:t>formatori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dirty="0" smtClean="0"/>
              <a:t>- Circolare della Presidenza del Consiglio dei Ministri –Dipartimento della Funzione Pubblica n</a:t>
            </a:r>
            <a:r>
              <a:rPr lang="it-IT" dirty="0"/>
              <a:t>. 2/2008 </a:t>
            </a:r>
            <a:r>
              <a:rPr lang="it-IT" dirty="0" smtClean="0"/>
              <a:t>del 11.03.2008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- Ricerca </a:t>
            </a:r>
            <a:r>
              <a:rPr lang="it-IT" dirty="0"/>
              <a:t>e </a:t>
            </a:r>
            <a:r>
              <a:rPr lang="it-IT" dirty="0" smtClean="0"/>
              <a:t>selezione della figura professionale all’interno di appositi </a:t>
            </a:r>
            <a:r>
              <a:rPr lang="it-IT" dirty="0"/>
              <a:t>Elenchi, </a:t>
            </a:r>
            <a:r>
              <a:rPr lang="it-IT" dirty="0" smtClean="0"/>
              <a:t>nel rispetto</a:t>
            </a:r>
            <a:r>
              <a:rPr lang="it-IT" dirty="0"/>
              <a:t>, </a:t>
            </a:r>
            <a:r>
              <a:rPr lang="it-IT" i="1" dirty="0"/>
              <a:t>inter </a:t>
            </a:r>
            <a:r>
              <a:rPr lang="it-IT" i="1" dirty="0" smtClean="0"/>
              <a:t>alia</a:t>
            </a:r>
            <a:r>
              <a:rPr lang="it-IT" dirty="0" smtClean="0"/>
              <a:t>, del </a:t>
            </a:r>
            <a:r>
              <a:rPr lang="it-IT" dirty="0"/>
              <a:t>principio </a:t>
            </a:r>
            <a:r>
              <a:rPr lang="it-IT" dirty="0" smtClean="0"/>
              <a:t>di rotazione degli incarichi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 smtClean="0"/>
              <a:t>- Contratto di lavoro autonomo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(se trattasi </a:t>
            </a:r>
            <a:r>
              <a:rPr lang="it-IT" dirty="0" smtClean="0"/>
              <a:t>di personale esterno all’istituzione scolastica) o </a:t>
            </a:r>
            <a:r>
              <a:rPr lang="it-IT" dirty="0"/>
              <a:t>lettera di</a:t>
            </a:r>
          </a:p>
          <a:p>
            <a:pPr marL="0" indent="0">
              <a:buNone/>
            </a:pPr>
            <a:r>
              <a:rPr lang="it-IT" dirty="0"/>
              <a:t>incarico (</a:t>
            </a:r>
            <a:r>
              <a:rPr lang="it-IT" dirty="0" smtClean="0"/>
              <a:t>se trattasi di personale interno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590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Selezione </a:t>
            </a:r>
            <a:r>
              <a:rPr lang="it-IT" b="1" dirty="0" smtClean="0"/>
              <a:t>dei fornitori</a:t>
            </a:r>
            <a:r>
              <a:rPr lang="it-IT" dirty="0" smtClean="0"/>
              <a:t> </a:t>
            </a:r>
            <a:r>
              <a:rPr lang="it-IT" b="1" dirty="0" smtClean="0"/>
              <a:t>mediante procedure </a:t>
            </a:r>
            <a:r>
              <a:rPr lang="it-IT" b="1" dirty="0"/>
              <a:t>di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evidenza pubblica di beni </a:t>
            </a:r>
            <a:r>
              <a:rPr lang="it-IT" b="1" dirty="0"/>
              <a:t>e servizi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- </a:t>
            </a:r>
            <a:r>
              <a:rPr lang="it-IT" dirty="0" err="1" smtClean="0"/>
              <a:t>D.Lgs</a:t>
            </a:r>
            <a:r>
              <a:rPr lang="it-IT" dirty="0" err="1"/>
              <a:t>.</a:t>
            </a:r>
            <a:r>
              <a:rPr lang="it-IT" dirty="0"/>
              <a:t> 18 </a:t>
            </a:r>
            <a:r>
              <a:rPr lang="it-IT" dirty="0" smtClean="0"/>
              <a:t>aprile 2016</a:t>
            </a:r>
            <a:r>
              <a:rPr lang="it-IT" dirty="0"/>
              <a:t>, n. 50</a:t>
            </a:r>
          </a:p>
          <a:p>
            <a:pPr marL="0" indent="0">
              <a:buNone/>
            </a:pPr>
            <a:r>
              <a:rPr lang="it-IT" dirty="0" smtClean="0"/>
              <a:t>- Svolgimento di procedure ad evidenza </a:t>
            </a:r>
            <a:r>
              <a:rPr lang="it-IT" dirty="0"/>
              <a:t>pubblica</a:t>
            </a:r>
          </a:p>
          <a:p>
            <a:pPr marL="0" indent="0">
              <a:buNone/>
            </a:pPr>
            <a:r>
              <a:rPr lang="it-IT" dirty="0" smtClean="0"/>
              <a:t>- Contratto di appalto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777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97726" y="1043766"/>
            <a:ext cx="9130937" cy="3622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 stesso trattamento deve essere applicato al personale docente e amministrativo individuato</a:t>
            </a:r>
            <a:endParaRPr lang="it-IT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attraverso l’istituto delle collaborazioni plurime (ex art. 35 e 57 del CCNL del 29.11.2007) e a</a:t>
            </a:r>
            <a:endParaRPr lang="it-IT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it-IT" sz="3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quello coinvolto in quanto dipendente delle istituzioni scolastiche in rete.</a:t>
            </a:r>
            <a:endParaRPr lang="it-IT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0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27909"/>
            <a:ext cx="10515600" cy="4876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Classificazione dei redditi - TUIR, DPR 917/86</a:t>
            </a:r>
          </a:p>
          <a:p>
            <a:pPr marL="0" indent="0">
              <a:buNone/>
            </a:pPr>
            <a:r>
              <a:rPr lang="it-IT" b="1" dirty="0"/>
              <a:t>a) Redditi da lavoro dipendente (art. 49)</a:t>
            </a:r>
          </a:p>
          <a:p>
            <a:pPr marL="0" indent="0">
              <a:buNone/>
            </a:pPr>
            <a:r>
              <a:rPr lang="it-IT" dirty="0"/>
              <a:t>Es.: dipendenti, quadri, impiegati, operai</a:t>
            </a:r>
          </a:p>
          <a:p>
            <a:pPr marL="0" indent="0">
              <a:buNone/>
            </a:pPr>
            <a:r>
              <a:rPr lang="it-IT" b="1" dirty="0"/>
              <a:t>b) Redditi assimilati a lavoro dipendente (art. 50)</a:t>
            </a:r>
          </a:p>
          <a:p>
            <a:pPr marL="0" indent="0">
              <a:buNone/>
            </a:pPr>
            <a:r>
              <a:rPr lang="it-IT" dirty="0"/>
              <a:t>Es.: parlamentari, consiglieri regionali, revisori, </a:t>
            </a:r>
            <a:r>
              <a:rPr lang="it-IT" dirty="0" smtClean="0"/>
              <a:t>esami qualifica </a:t>
            </a:r>
            <a:r>
              <a:rPr lang="it-IT" dirty="0"/>
              <a:t>“rappresentanti”, collaboratori coordinati </a:t>
            </a:r>
            <a:r>
              <a:rPr lang="it-IT" dirty="0" smtClean="0"/>
              <a:t>e continuativi </a:t>
            </a:r>
            <a:r>
              <a:rPr lang="it-IT" dirty="0"/>
              <a:t>(dal 01.01.2001)</a:t>
            </a:r>
          </a:p>
          <a:p>
            <a:pPr marL="0" indent="0">
              <a:buNone/>
            </a:pPr>
            <a:r>
              <a:rPr lang="it-IT" b="1" dirty="0"/>
              <a:t>c) Redditi da lavoro autonomo (art. 53)</a:t>
            </a:r>
          </a:p>
          <a:p>
            <a:pPr marL="0" indent="0">
              <a:buNone/>
            </a:pPr>
            <a:r>
              <a:rPr lang="it-IT" dirty="0"/>
              <a:t>Es.: liberi professionisti, utilizzo economico opere d’ingegno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82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Redditi da lavoro dipendente ed assimilati (art. 49 e 50 TUIR)</a:t>
            </a:r>
          </a:p>
          <a:p>
            <a:r>
              <a:rPr lang="it-IT" dirty="0"/>
              <a:t>L’Istituto scolastico effettua:</a:t>
            </a:r>
          </a:p>
          <a:p>
            <a:r>
              <a:rPr lang="it-IT" dirty="0"/>
              <a:t> Versamenti contributivi (Inpdap, Inps gestione ordinaria e separata)</a:t>
            </a:r>
          </a:p>
          <a:p>
            <a:r>
              <a:rPr lang="it-IT" dirty="0"/>
              <a:t> Versamenti Irpef (ritenuta d’acconto per scaglioni Irpef-</a:t>
            </a:r>
            <a:r>
              <a:rPr lang="it-IT" dirty="0" err="1"/>
              <a:t>CoCoCo</a:t>
            </a:r>
            <a:r>
              <a:rPr lang="it-IT" dirty="0"/>
              <a:t>)</a:t>
            </a:r>
          </a:p>
          <a:p>
            <a:r>
              <a:rPr lang="it-IT" dirty="0"/>
              <a:t> Versamento addizionali comunali e regionali Irpef</a:t>
            </a:r>
          </a:p>
          <a:p>
            <a:r>
              <a:rPr lang="it-IT" dirty="0"/>
              <a:t> Calcolo detrazioni d’imposta (figli a carico, ecc.)</a:t>
            </a:r>
          </a:p>
          <a:p>
            <a:r>
              <a:rPr lang="it-IT" dirty="0"/>
              <a:t> Conguaglio </a:t>
            </a:r>
            <a:r>
              <a:rPr lang="it-IT" dirty="0" err="1"/>
              <a:t>irpef</a:t>
            </a:r>
            <a:r>
              <a:rPr lang="it-IT" dirty="0"/>
              <a:t> di fine anno</a:t>
            </a:r>
          </a:p>
          <a:p>
            <a:r>
              <a:rPr lang="it-IT" dirty="0"/>
              <a:t> Conguaglio…. previdenziale di fine anno</a:t>
            </a:r>
          </a:p>
          <a:p>
            <a:r>
              <a:rPr lang="it-IT" dirty="0"/>
              <a:t> Rilascio CUD/dichiarazione prestazione</a:t>
            </a:r>
          </a:p>
          <a:p>
            <a:r>
              <a:rPr lang="it-IT" dirty="0"/>
              <a:t> Rilascio cedolino / busta paga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361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b="1" dirty="0"/>
              <a:t>Redditi di lavoro autonomo - art. 53 TUIR</a:t>
            </a:r>
          </a:p>
          <a:p>
            <a:r>
              <a:rPr lang="it-IT" b="1" dirty="0"/>
              <a:t>A. Il professionista</a:t>
            </a:r>
          </a:p>
          <a:p>
            <a:r>
              <a:rPr lang="it-IT" dirty="0"/>
              <a:t>• rilascia la fattura con IRPEF ed IVA</a:t>
            </a:r>
          </a:p>
          <a:p>
            <a:r>
              <a:rPr lang="it-IT" dirty="0"/>
              <a:t>• versa i contributi previdenziali alle singole casse previdenziali (medici,</a:t>
            </a:r>
          </a:p>
          <a:p>
            <a:r>
              <a:rPr lang="it-IT" dirty="0"/>
              <a:t>psicologi, avvocati, commercialisti, ecc.)</a:t>
            </a:r>
          </a:p>
          <a:p>
            <a:r>
              <a:rPr lang="it-IT" b="1" dirty="0"/>
              <a:t>B. Il professionista con cassa di previdenza</a:t>
            </a:r>
          </a:p>
          <a:p>
            <a:r>
              <a:rPr lang="it-IT" dirty="0"/>
              <a:t>• addebita il contributo integrativo del 2% (assoggettato anche ad IVA, ma non</a:t>
            </a:r>
          </a:p>
          <a:p>
            <a:r>
              <a:rPr lang="it-IT" dirty="0"/>
              <a:t>a ritenuta d’acconto)</a:t>
            </a:r>
          </a:p>
          <a:p>
            <a:r>
              <a:rPr lang="it-IT" b="1" dirty="0"/>
              <a:t>C. Il professionista senza cassa di previdenza</a:t>
            </a:r>
          </a:p>
          <a:p>
            <a:r>
              <a:rPr lang="it-IT" dirty="0"/>
              <a:t>• “rivalsa” del 4% (assoggettata ad IVA e ritenuta d’acconto 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856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47114"/>
            <a:ext cx="10515600" cy="552984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Se oltre €.5,000,00 ritenute INPS a carico</a:t>
            </a:r>
            <a:r>
              <a:rPr lang="it-IT" dirty="0"/>
              <a:t>:</a:t>
            </a:r>
          </a:p>
          <a:p>
            <a:r>
              <a:rPr lang="it-IT" dirty="0"/>
              <a:t>del collaboratore: 1/3</a:t>
            </a:r>
          </a:p>
          <a:p>
            <a:r>
              <a:rPr lang="it-IT" dirty="0"/>
              <a:t>dell’amministrazione: 2/3</a:t>
            </a:r>
          </a:p>
          <a:p>
            <a:pPr marL="0" indent="0">
              <a:buNone/>
            </a:pPr>
            <a:r>
              <a:rPr lang="it-IT" dirty="0"/>
              <a:t>Aliquota:</a:t>
            </a:r>
          </a:p>
          <a:p>
            <a:r>
              <a:rPr lang="it-IT" dirty="0" smtClean="0"/>
              <a:t>24% </a:t>
            </a:r>
            <a:r>
              <a:rPr lang="it-IT" dirty="0"/>
              <a:t>Soggetti titolari di pensione o provvisti di altra tutela pensionistica</a:t>
            </a:r>
          </a:p>
          <a:p>
            <a:r>
              <a:rPr lang="it-IT" dirty="0" smtClean="0"/>
              <a:t>Obbligatoria;</a:t>
            </a:r>
            <a:endParaRPr lang="it-IT" dirty="0"/>
          </a:p>
          <a:p>
            <a:r>
              <a:rPr lang="it-IT" dirty="0" smtClean="0"/>
              <a:t>34,34% </a:t>
            </a:r>
            <a:r>
              <a:rPr lang="it-IT" dirty="0"/>
              <a:t>Soggetti non assicurati presso altre forme pensionistiche obbligatorie per </a:t>
            </a:r>
            <a:r>
              <a:rPr lang="it-IT" dirty="0" smtClean="0"/>
              <a:t>i quali </a:t>
            </a:r>
            <a:r>
              <a:rPr lang="it-IT" dirty="0"/>
              <a:t>è prevista la contribuzione aggiuntiva </a:t>
            </a:r>
            <a:r>
              <a:rPr lang="it-IT" dirty="0" smtClean="0"/>
              <a:t>DIS-COLL (33,00% IVS + 0,72% + 0,51% contributi aggiuntivi) Circ. INPS 12 - 5.2.21</a:t>
            </a:r>
          </a:p>
          <a:p>
            <a:r>
              <a:rPr lang="it-IT" dirty="0" smtClean="0"/>
              <a:t>33,72% Soggetti </a:t>
            </a:r>
            <a:r>
              <a:rPr lang="it-IT" dirty="0"/>
              <a:t>non assicurati presso altre forme pensionistiche obbligatorie per </a:t>
            </a:r>
            <a:r>
              <a:rPr lang="it-IT" dirty="0" smtClean="0"/>
              <a:t>i quali </a:t>
            </a:r>
            <a:r>
              <a:rPr lang="it-IT" dirty="0"/>
              <a:t>non è prevista la contribuzione aggiuntiva </a:t>
            </a:r>
            <a:r>
              <a:rPr lang="it-IT" dirty="0" smtClean="0"/>
              <a:t>DIS-COLL</a:t>
            </a:r>
          </a:p>
          <a:p>
            <a:r>
              <a:rPr lang="it-IT" dirty="0" smtClean="0"/>
              <a:t>25,98% Professionisti non </a:t>
            </a:r>
            <a:r>
              <a:rPr lang="it-IT" dirty="0"/>
              <a:t>assicurati presso altre forme </a:t>
            </a:r>
            <a:r>
              <a:rPr lang="it-IT" dirty="0" smtClean="0"/>
              <a:t>pensionistiche obbligatorie (25,00% IVS + 0,72% aliquota aggiuntiva + 0,26% ISCRO?)</a:t>
            </a:r>
            <a:endParaRPr lang="it-IT" dirty="0"/>
          </a:p>
          <a:p>
            <a:r>
              <a:rPr lang="it-IT" b="1" dirty="0"/>
              <a:t>Collaboratori coordinati e continuativi</a:t>
            </a:r>
          </a:p>
          <a:p>
            <a:r>
              <a:rPr lang="it-IT" b="1" dirty="0"/>
              <a:t>Obbligo iscrizione all’Inps - Gestione separata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2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6674" y="264110"/>
            <a:ext cx="10515600" cy="6092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b="1" dirty="0"/>
              <a:t>CO.CO.CO. Attività protette INAIL d.lgs. 38/2000</a:t>
            </a:r>
          </a:p>
          <a:p>
            <a:r>
              <a:rPr lang="it-IT" dirty="0"/>
              <a:t>1. attività esercitative tecnico- pratiche nelle scuole</a:t>
            </a:r>
          </a:p>
          <a:p>
            <a:r>
              <a:rPr lang="it-IT" dirty="0"/>
              <a:t>2. conduzione di veicoli a motore</a:t>
            </a:r>
          </a:p>
          <a:p>
            <a:r>
              <a:rPr lang="it-IT" dirty="0"/>
              <a:t>3. uso di video terminali e macchine d’ufficio</a:t>
            </a:r>
          </a:p>
          <a:p>
            <a:r>
              <a:rPr lang="it-IT" dirty="0"/>
              <a:t>Obbligo d’iscrizione </a:t>
            </a:r>
            <a:r>
              <a:rPr lang="it-IT" dirty="0" smtClean="0"/>
              <a:t>del committente </a:t>
            </a:r>
            <a:r>
              <a:rPr lang="it-IT" dirty="0"/>
              <a:t>alla sede INAIL</a:t>
            </a:r>
          </a:p>
          <a:p>
            <a:r>
              <a:rPr lang="it-IT" dirty="0"/>
              <a:t>1. Obbligo di Comunicazione </a:t>
            </a:r>
            <a:r>
              <a:rPr lang="it-IT" dirty="0" smtClean="0"/>
              <a:t>inizio rapporto </a:t>
            </a:r>
            <a:r>
              <a:rPr lang="it-IT" dirty="0"/>
              <a:t>5 gg prima;</a:t>
            </a:r>
          </a:p>
          <a:p>
            <a:r>
              <a:rPr lang="it-IT" dirty="0"/>
              <a:t>2. Obbligo del Libro Unico (</a:t>
            </a:r>
            <a:r>
              <a:rPr lang="it-IT" dirty="0" smtClean="0"/>
              <a:t>matricola e </a:t>
            </a:r>
            <a:r>
              <a:rPr lang="it-IT" dirty="0"/>
              <a:t>libro paga);</a:t>
            </a:r>
          </a:p>
          <a:p>
            <a:r>
              <a:rPr lang="it-IT" dirty="0"/>
              <a:t>3. Obbligo rilascio cedolino</a:t>
            </a:r>
          </a:p>
          <a:p>
            <a:r>
              <a:rPr lang="it-IT" dirty="0"/>
              <a:t>Aliquota a seconda </a:t>
            </a:r>
            <a:r>
              <a:rPr lang="it-IT" dirty="0" smtClean="0"/>
              <a:t>della categoria </a:t>
            </a:r>
            <a:r>
              <a:rPr lang="it-IT" dirty="0"/>
              <a:t>di rischio.</a:t>
            </a:r>
          </a:p>
          <a:p>
            <a:r>
              <a:rPr lang="it-IT" dirty="0"/>
              <a:t>A carico:</a:t>
            </a:r>
          </a:p>
          <a:p>
            <a:r>
              <a:rPr lang="it-IT" dirty="0"/>
              <a:t>del collaboratore: 1/3</a:t>
            </a:r>
          </a:p>
          <a:p>
            <a:r>
              <a:rPr lang="it-IT" dirty="0"/>
              <a:t>dell’amministrazione: </a:t>
            </a:r>
            <a:r>
              <a:rPr lang="it-IT" dirty="0" smtClean="0"/>
              <a:t>2/3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71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/>
          </a:bodyPr>
          <a:lstStyle/>
          <a:p>
            <a:r>
              <a:rPr lang="it-IT" b="1" dirty="0"/>
              <a:t>Prestazione occasionale di lavoro autonomo (art. 67 </a:t>
            </a:r>
            <a:r>
              <a:rPr lang="it-IT" b="1" dirty="0" err="1"/>
              <a:t>lett</a:t>
            </a:r>
            <a:r>
              <a:rPr lang="it-IT" b="1" dirty="0"/>
              <a:t>. L TUIR)</a:t>
            </a:r>
          </a:p>
          <a:p>
            <a:r>
              <a:rPr lang="it-IT" dirty="0"/>
              <a:t>1. Svolgimento d’attività di lavoro autonomo in via occasionale, senza </a:t>
            </a:r>
            <a:r>
              <a:rPr lang="it-IT" dirty="0" smtClean="0"/>
              <a:t>partita IVA </a:t>
            </a:r>
            <a:r>
              <a:rPr lang="it-IT" dirty="0"/>
              <a:t>caratterizzata da non ripetitività della prestazione e dalla </a:t>
            </a:r>
            <a:r>
              <a:rPr lang="it-IT" dirty="0" smtClean="0"/>
              <a:t>durata limitata </a:t>
            </a:r>
            <a:r>
              <a:rPr lang="it-IT" dirty="0"/>
              <a:t>nel tempo</a:t>
            </a:r>
          </a:p>
          <a:p>
            <a:r>
              <a:rPr lang="it-IT" dirty="0"/>
              <a:t>2. ritenuta d’acconto 20%</a:t>
            </a:r>
          </a:p>
          <a:p>
            <a:r>
              <a:rPr lang="it-IT" dirty="0"/>
              <a:t>3. non assoggettata a contribuzione né iscrizione INPS - Gestione </a:t>
            </a:r>
            <a:r>
              <a:rPr lang="it-IT" dirty="0" smtClean="0"/>
              <a:t>Separata (sino </a:t>
            </a:r>
            <a:r>
              <a:rPr lang="it-IT" dirty="0"/>
              <a:t>a soglia esenzione 5.000,00 euro )</a:t>
            </a:r>
          </a:p>
          <a:p>
            <a:r>
              <a:rPr lang="it-IT" dirty="0"/>
              <a:t>4. non assoggettata a contribuzione né iscrizione </a:t>
            </a:r>
            <a:r>
              <a:rPr lang="it-IT" dirty="0" err="1"/>
              <a:t>Inail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8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Redditi di lavoro autonomo abituale e </a:t>
            </a:r>
            <a:r>
              <a:rPr lang="it-IT" b="1" dirty="0" smtClean="0"/>
              <a:t>occasionale</a:t>
            </a:r>
          </a:p>
          <a:p>
            <a:endParaRPr lang="it-IT" b="1" dirty="0"/>
          </a:p>
          <a:p>
            <a:r>
              <a:rPr lang="it-IT" dirty="0"/>
              <a:t>L’istituto scolastico:</a:t>
            </a:r>
          </a:p>
          <a:p>
            <a:r>
              <a:rPr lang="it-IT" dirty="0"/>
              <a:t>1. versa L’IRPEF (F24EP)</a:t>
            </a:r>
          </a:p>
          <a:p>
            <a:r>
              <a:rPr lang="it-IT" dirty="0"/>
              <a:t>2. obbligo di </a:t>
            </a:r>
            <a:r>
              <a:rPr lang="it-IT" dirty="0" smtClean="0"/>
              <a:t>certificazione fiscale al prestatore </a:t>
            </a:r>
            <a:r>
              <a:rPr lang="it-IT" smtClean="0"/>
              <a:t>(C.U.)</a:t>
            </a:r>
            <a:endParaRPr lang="it-IT" dirty="0"/>
          </a:p>
          <a:p>
            <a:r>
              <a:rPr lang="it-IT" dirty="0"/>
              <a:t>3. annuale dichiarazione del sostituto d’imposta (modello 770</a:t>
            </a:r>
            <a:r>
              <a:rPr lang="it-IT" dirty="0" smtClean="0"/>
              <a:t>)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44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Sintesi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L'art. 43, comma3, </a:t>
            </a:r>
            <a:r>
              <a:rPr lang="it-IT" dirty="0" err="1"/>
              <a:t>delD.I</a:t>
            </a:r>
            <a:r>
              <a:rPr lang="it-IT" dirty="0"/>
              <a:t>. </a:t>
            </a:r>
            <a:r>
              <a:rPr lang="it-IT" dirty="0" smtClean="0"/>
              <a:t>129/2018 prevede la possibilità per le Scuole di stipulare contratti di prestazione d'opera con esperti per particolari attività di insegnamenti</a:t>
            </a:r>
            <a:r>
              <a:rPr lang="it-IT" dirty="0"/>
              <a:t>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L’iter da adottare per il conferimento degli incarichi è suddiviso nelle seguenti fasi:</a:t>
            </a:r>
          </a:p>
          <a:p>
            <a:pPr marL="0" indent="0">
              <a:buNone/>
            </a:pPr>
            <a:r>
              <a:rPr lang="it-IT" dirty="0" smtClean="0"/>
              <a:t>1 - n </a:t>
            </a:r>
            <a:r>
              <a:rPr lang="it-IT" dirty="0"/>
              <a:t>via preliminare, l’Istituzione scolastica deve provvedere a verificare se siano presenti o disponibili al proprio interno le risorse professionali di cui </a:t>
            </a:r>
            <a:r>
              <a:rPr lang="it-IT" dirty="0" smtClean="0"/>
              <a:t>necessita</a:t>
            </a:r>
          </a:p>
          <a:p>
            <a:pPr marL="0" indent="0">
              <a:buNone/>
            </a:pPr>
            <a:r>
              <a:rPr lang="it-IT" dirty="0" smtClean="0"/>
              <a:t>Pubblicazione sul sito web della Scuola di un avviso di selezione rivolto al personale interno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6869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2 - Nel </a:t>
            </a:r>
            <a:r>
              <a:rPr lang="it-IT" dirty="0"/>
              <a:t>caso in cui si riscontri l'impossibilità di sopperire al proprio fabbisogno mediante personale interno e si ritenga che le prestazioni di cui si necessita assumano i caratteri di un vero e proprio “appalto di servizi”, la Scuola dovrà indire un’apposita procedura di affidamento disciplinata dal Codice dei Contratti </a:t>
            </a:r>
            <a:r>
              <a:rPr lang="it-IT" dirty="0" smtClean="0"/>
              <a:t>Pubblici </a:t>
            </a:r>
          </a:p>
          <a:p>
            <a:pPr marL="0" indent="0">
              <a:buNone/>
            </a:pPr>
            <a:r>
              <a:rPr lang="it-IT" dirty="0" smtClean="0"/>
              <a:t>Affidamento mediante le procedure previste dal </a:t>
            </a:r>
            <a:r>
              <a:rPr lang="it-IT" dirty="0" err="1" smtClean="0"/>
              <a:t>D.Lgs</a:t>
            </a:r>
            <a:r>
              <a:rPr lang="it-IT" dirty="0" err="1"/>
              <a:t>.</a:t>
            </a:r>
            <a:r>
              <a:rPr lang="it-IT" dirty="0"/>
              <a:t> </a:t>
            </a:r>
            <a:r>
              <a:rPr lang="it-IT" dirty="0" smtClean="0"/>
              <a:t>50/2016 e </a:t>
            </a:r>
            <a:r>
              <a:rPr lang="it-IT" dirty="0" err="1" smtClean="0"/>
              <a:t>ss.mm.ii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735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3 -Eventuale </a:t>
            </a:r>
            <a:r>
              <a:rPr lang="it-IT" dirty="0"/>
              <a:t>ricorso a personale di altre Istituzioni mediante collaborazioni plurime come previsto dall’art. 35 del CCNL Comparto Scuola del 29 novembre </a:t>
            </a:r>
            <a:r>
              <a:rPr lang="it-IT" dirty="0" smtClean="0"/>
              <a:t>2007</a:t>
            </a:r>
          </a:p>
          <a:p>
            <a:pPr marL="0" indent="0">
              <a:buNone/>
            </a:pPr>
            <a:r>
              <a:rPr lang="it-IT" dirty="0" smtClean="0"/>
              <a:t>Pubblicazione sul sito web della Scuola di un avviso di selezione rivolto a personale di altri Istituti scolastici</a:t>
            </a:r>
          </a:p>
          <a:p>
            <a:pPr marL="0" indent="0">
              <a:buNone/>
            </a:pPr>
            <a:r>
              <a:rPr lang="it-IT" dirty="0" smtClean="0"/>
              <a:t>4 - In </a:t>
            </a:r>
            <a:r>
              <a:rPr lang="it-IT" dirty="0"/>
              <a:t>via residuale, ricorso al personale esterno secondo la procedura di cui all’art. 7, comma 6, del D.Lgs.165/2001, nel rispetto dei presupposti ivi </a:t>
            </a:r>
            <a:r>
              <a:rPr lang="it-IT" dirty="0" smtClean="0"/>
              <a:t>specificato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Pubblicazione sul sito web della Scuola di un avviso di selezione rivolto a soggetti esterni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11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1319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dirty="0"/>
              <a:t>Il personale interno dell’Istituzione Scolastica beneficiaria </a:t>
            </a:r>
            <a:r>
              <a:rPr lang="it-IT" sz="3600" dirty="0" smtClean="0"/>
              <a:t>può </a:t>
            </a:r>
            <a:r>
              <a:rPr lang="it-IT" sz="3600" dirty="0"/>
              <a:t>stipulare con la medesima </a:t>
            </a:r>
            <a:r>
              <a:rPr lang="it-IT" sz="3600" dirty="0" smtClean="0"/>
              <a:t>contratti</a:t>
            </a:r>
          </a:p>
          <a:p>
            <a:pPr marL="0" indent="0">
              <a:buNone/>
            </a:pPr>
            <a:r>
              <a:rPr lang="it-IT" sz="3600" dirty="0" smtClean="0"/>
              <a:t>di </a:t>
            </a:r>
            <a:r>
              <a:rPr lang="it-IT" sz="3600" dirty="0"/>
              <a:t>prestazione d’opera occasionale solo nel caso </a:t>
            </a:r>
            <a:r>
              <a:rPr lang="it-IT" sz="3600" dirty="0" smtClean="0"/>
              <a:t>  </a:t>
            </a:r>
          </a:p>
          <a:p>
            <a:pPr marL="0" indent="0">
              <a:buNone/>
            </a:pPr>
            <a:r>
              <a:rPr lang="it-IT" sz="3600" dirty="0" smtClean="0"/>
              <a:t>eccezionale </a:t>
            </a:r>
            <a:r>
              <a:rPr lang="it-IT" sz="3600" dirty="0"/>
              <a:t>in cui non abbia potuto partecipare</a:t>
            </a:r>
          </a:p>
          <a:p>
            <a:pPr marL="0" indent="0">
              <a:buNone/>
            </a:pPr>
            <a:r>
              <a:rPr lang="it-IT" sz="3600" dirty="0" smtClean="0"/>
              <a:t>alla </a:t>
            </a:r>
            <a:r>
              <a:rPr lang="it-IT" sz="3600" dirty="0"/>
              <a:t>selezione di figure </a:t>
            </a:r>
            <a:r>
              <a:rPr lang="it-IT" sz="3600" dirty="0" smtClean="0"/>
              <a:t>interne </a:t>
            </a:r>
            <a:r>
              <a:rPr lang="it-IT" sz="3600" dirty="0"/>
              <a:t>(es.: ingresso </a:t>
            </a:r>
            <a:r>
              <a:rPr lang="it-IT" sz="3600" dirty="0" smtClean="0"/>
              <a:t> </a:t>
            </a:r>
          </a:p>
          <a:p>
            <a:pPr marL="0" indent="0">
              <a:buNone/>
            </a:pPr>
            <a:r>
              <a:rPr lang="it-IT" sz="3600" dirty="0" smtClean="0"/>
              <a:t>nell’organico </a:t>
            </a:r>
            <a:r>
              <a:rPr lang="it-IT" sz="3600" dirty="0"/>
              <a:t>dell’Istituzione </a:t>
            </a:r>
            <a:r>
              <a:rPr lang="it-IT" sz="3600" dirty="0" smtClean="0"/>
              <a:t>Scolastica dopo </a:t>
            </a:r>
            <a:r>
              <a:rPr lang="it-IT" sz="3600" dirty="0"/>
              <a:t>la </a:t>
            </a:r>
            <a:endParaRPr lang="it-IT" sz="3600" dirty="0" smtClean="0"/>
          </a:p>
          <a:p>
            <a:pPr marL="0" indent="0">
              <a:buNone/>
            </a:pPr>
            <a:r>
              <a:rPr lang="it-IT" sz="3600" dirty="0" smtClean="0"/>
              <a:t>scadenza </a:t>
            </a:r>
            <a:r>
              <a:rPr lang="it-IT" sz="3600" dirty="0"/>
              <a:t>dell’avviso di selezione interno</a:t>
            </a:r>
            <a:r>
              <a:rPr lang="it-IT" sz="3600" dirty="0" smtClean="0"/>
              <a:t>) o quando il   </a:t>
            </a:r>
          </a:p>
          <a:p>
            <a:pPr marL="0" indent="0">
              <a:buNone/>
            </a:pPr>
            <a:r>
              <a:rPr lang="it-IT" sz="3600" dirty="0" smtClean="0"/>
              <a:t>rapporto di collaborazione viene sottoscritto al di fuori </a:t>
            </a:r>
          </a:p>
          <a:p>
            <a:pPr marL="0" indent="0">
              <a:buNone/>
            </a:pPr>
            <a:r>
              <a:rPr lang="it-IT" sz="3600" dirty="0" smtClean="0"/>
              <a:t>dell’ambito lavorativo con l’amministrazione  </a:t>
            </a:r>
            <a:endParaRPr lang="it-IT" sz="36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67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634" y="522515"/>
            <a:ext cx="10515600" cy="6016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Proposte di lavoro:</a:t>
            </a:r>
          </a:p>
          <a:p>
            <a:pPr marL="0" indent="0">
              <a:buNone/>
            </a:pPr>
            <a:r>
              <a:rPr lang="it-IT" dirty="0" smtClean="0"/>
              <a:t>1 - Procedura </a:t>
            </a:r>
            <a:r>
              <a:rPr lang="it-IT" dirty="0"/>
              <a:t>di individuazione di esperto (persona fisica) madrelingua di lingua inglese.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Stipula di contratto </a:t>
            </a:r>
            <a:r>
              <a:rPr lang="it-IT" dirty="0"/>
              <a:t>e trattamento fiscale e previdenziale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Valore del contratto 4.900,00€</a:t>
            </a:r>
          </a:p>
          <a:p>
            <a:pPr marL="0" indent="0">
              <a:buNone/>
            </a:pPr>
            <a:r>
              <a:rPr lang="it-IT" dirty="0" smtClean="0"/>
              <a:t>2 - Procedura </a:t>
            </a:r>
            <a:r>
              <a:rPr lang="it-IT" dirty="0"/>
              <a:t>di individuazione di una scuola di lingue a cui affidare il servizio di lettorato di </a:t>
            </a:r>
            <a:r>
              <a:rPr lang="it-IT" dirty="0" smtClean="0"/>
              <a:t>lingua inglese</a:t>
            </a:r>
            <a:r>
              <a:rPr lang="it-IT" dirty="0"/>
              <a:t>, lingua francese, lingua tedesca e lingua spagnola.</a:t>
            </a:r>
          </a:p>
          <a:p>
            <a:pPr marL="0" indent="0">
              <a:buNone/>
            </a:pPr>
            <a:r>
              <a:rPr lang="it-IT" dirty="0"/>
              <a:t>Valore </a:t>
            </a:r>
            <a:r>
              <a:rPr lang="it-IT" dirty="0" smtClean="0"/>
              <a:t>del contratto 12.500,00€</a:t>
            </a:r>
          </a:p>
          <a:p>
            <a:pPr marL="0" indent="0">
              <a:buNone/>
            </a:pPr>
            <a:r>
              <a:rPr lang="it-IT" dirty="0" smtClean="0"/>
              <a:t>3 - </a:t>
            </a:r>
            <a:r>
              <a:rPr lang="it-IT" dirty="0"/>
              <a:t>Procedura ad evidenza pubblica per l’individuazione di un </a:t>
            </a:r>
            <a:r>
              <a:rPr lang="it-IT" dirty="0" smtClean="0"/>
              <a:t>RSPP</a:t>
            </a:r>
          </a:p>
          <a:p>
            <a:pPr marL="0" indent="0">
              <a:buNone/>
            </a:pPr>
            <a:r>
              <a:rPr lang="it-IT" dirty="0" smtClean="0"/>
              <a:t>Valore del contratto 6.000,00€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389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1446" y="900332"/>
            <a:ext cx="10515600" cy="545601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600" dirty="0"/>
              <a:t>Per la realizzazione dei progetti </a:t>
            </a:r>
            <a:r>
              <a:rPr lang="it-IT" sz="3600" dirty="0" smtClean="0"/>
              <a:t>è </a:t>
            </a:r>
            <a:r>
              <a:rPr lang="it-IT" sz="3600" dirty="0"/>
              <a:t>indispensabile valutare le </a:t>
            </a:r>
            <a:r>
              <a:rPr lang="it-IT" sz="3600" dirty="0" smtClean="0"/>
              <a:t>professionalità </a:t>
            </a:r>
            <a:r>
              <a:rPr lang="it-IT" sz="3600" dirty="0"/>
              <a:t>delle risorse </a:t>
            </a:r>
            <a:r>
              <a:rPr lang="it-IT" sz="3600" dirty="0" smtClean="0"/>
              <a:t>umane disponibili </a:t>
            </a:r>
            <a:r>
              <a:rPr lang="it-IT" sz="3600" dirty="0"/>
              <a:t>all’interno dell’istituto scolastico. In linea di </a:t>
            </a:r>
            <a:r>
              <a:rPr lang="it-IT" sz="3600" dirty="0" smtClean="0"/>
              <a:t>principio si consiglia, considerato </a:t>
            </a:r>
            <a:r>
              <a:rPr lang="it-IT" sz="3600" dirty="0"/>
              <a:t>che </a:t>
            </a:r>
            <a:r>
              <a:rPr lang="it-IT" sz="3600" dirty="0" smtClean="0"/>
              <a:t>i progetti </a:t>
            </a:r>
            <a:r>
              <a:rPr lang="it-IT" sz="3600" dirty="0"/>
              <a:t>sono deliberati dall’intero Collegio dei Docenti e devono, quindi, riguardare la </a:t>
            </a:r>
            <a:r>
              <a:rPr lang="it-IT" sz="3600" dirty="0" smtClean="0"/>
              <a:t>scuola nella </a:t>
            </a:r>
            <a:r>
              <a:rPr lang="it-IT" sz="3600" dirty="0"/>
              <a:t>sua </a:t>
            </a:r>
            <a:r>
              <a:rPr lang="it-IT" sz="3600" dirty="0" smtClean="0"/>
              <a:t>totalità, </a:t>
            </a:r>
            <a:r>
              <a:rPr lang="it-IT" sz="3600" dirty="0"/>
              <a:t>di evitare di concentrare </a:t>
            </a:r>
            <a:r>
              <a:rPr lang="it-IT" sz="3600" dirty="0" smtClean="0"/>
              <a:t>più </a:t>
            </a:r>
            <a:r>
              <a:rPr lang="it-IT" sz="3600" dirty="0"/>
              <a:t>incarichi sulla stessa persona al fine di garantire </a:t>
            </a:r>
            <a:r>
              <a:rPr lang="it-IT" sz="3600" dirty="0" smtClean="0"/>
              <a:t>il massimo </a:t>
            </a:r>
            <a:r>
              <a:rPr lang="it-IT" sz="3600" dirty="0"/>
              <a:t>coinvolgimento del personale nelle </a:t>
            </a:r>
            <a:r>
              <a:rPr lang="it-IT" sz="3600" dirty="0" smtClean="0"/>
              <a:t>attività previste </a:t>
            </a:r>
            <a:r>
              <a:rPr lang="it-IT" sz="3600" dirty="0"/>
              <a:t>dai progetti</a:t>
            </a:r>
            <a:r>
              <a:rPr lang="it-IT" sz="3600" dirty="0" smtClean="0"/>
              <a:t>.</a:t>
            </a:r>
          </a:p>
          <a:p>
            <a:pPr marL="0" indent="0">
              <a:buNone/>
            </a:pPr>
            <a:r>
              <a:rPr lang="it-IT" sz="3600" dirty="0" smtClean="0"/>
              <a:t>Gli </a:t>
            </a:r>
            <a:r>
              <a:rPr lang="it-IT" sz="3600" dirty="0"/>
              <a:t>OO.CC o meglio la contrattazione </a:t>
            </a:r>
            <a:r>
              <a:rPr lang="it-IT" sz="3600" dirty="0" smtClean="0"/>
              <a:t>d’Istituto, </a:t>
            </a:r>
            <a:r>
              <a:rPr lang="it-IT" sz="3600" dirty="0"/>
              <a:t>potranno </a:t>
            </a:r>
            <a:r>
              <a:rPr lang="it-IT" sz="3600" dirty="0" smtClean="0"/>
              <a:t>deliberare </a:t>
            </a:r>
            <a:r>
              <a:rPr lang="it-IT" sz="3600" dirty="0"/>
              <a:t>in tal senso determinando il numero massimo di incarichi da attribuire alla </a:t>
            </a:r>
            <a:r>
              <a:rPr lang="it-IT" sz="3600" dirty="0" smtClean="0"/>
              <a:t>stessa persona.</a:t>
            </a:r>
          </a:p>
          <a:p>
            <a:pPr marL="0" indent="0">
              <a:buNone/>
            </a:pPr>
            <a:endParaRPr lang="it-IT" sz="3600" dirty="0"/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1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948" y="483326"/>
            <a:ext cx="10515600" cy="562205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Per </a:t>
            </a:r>
            <a:r>
              <a:rPr lang="it-IT" b="1" dirty="0" smtClean="0"/>
              <a:t>personale esterno </a:t>
            </a:r>
            <a:r>
              <a:rPr lang="it-IT" dirty="0" smtClean="0"/>
              <a:t>si intende il personale in servizio presso altri istituti scolastici, soggetti esterni al comparto scuola, lavoratori autonomi, etc. </a:t>
            </a:r>
          </a:p>
          <a:p>
            <a:pPr marL="0" indent="0">
              <a:buNone/>
            </a:pPr>
            <a:r>
              <a:rPr lang="it-IT" dirty="0" smtClean="0"/>
              <a:t>L’istituzione scolastica può anche rivolgersi, mediante procedure di evidenza pubblica, a soggetti dotati di personalità giuridica (enti o società) per la realizzazione di progetti o di determinate attività.</a:t>
            </a:r>
          </a:p>
          <a:p>
            <a:pPr marL="0" indent="0">
              <a:buNone/>
            </a:pPr>
            <a:r>
              <a:rPr lang="it-IT" dirty="0" smtClean="0"/>
              <a:t>In tal caso, tuttavia, e necessario attivare procedure di affidamento ai sensi del </a:t>
            </a:r>
            <a:r>
              <a:rPr lang="it-IT" dirty="0" err="1" smtClean="0"/>
              <a:t>D.Lgs</a:t>
            </a:r>
            <a:r>
              <a:rPr lang="it-IT" dirty="0" smtClean="0"/>
              <a:t> n. 50/2016. 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7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0634" y="352696"/>
            <a:ext cx="10670177" cy="61787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i="1" dirty="0"/>
              <a:t>L’</a:t>
            </a:r>
            <a:r>
              <a:rPr lang="it-IT" sz="2000" b="1" i="1" dirty="0"/>
              <a:t>esperto </a:t>
            </a:r>
            <a:r>
              <a:rPr lang="it-IT" sz="2000" i="1" dirty="0"/>
              <a:t>è un operatore della formazione, ha il compito di realizzare le attività formative ed è responsabile </a:t>
            </a:r>
            <a:r>
              <a:rPr lang="it-IT" sz="2000" i="1" dirty="0" smtClean="0"/>
              <a:t>del processo </a:t>
            </a:r>
            <a:r>
              <a:rPr lang="it-IT" sz="2000" i="1" dirty="0"/>
              <a:t>di apprendimento finalizzato a migliorare le conoscenze, le competenze e le abilità specifiche </a:t>
            </a:r>
            <a:r>
              <a:rPr lang="it-IT" sz="2000" i="1" dirty="0" smtClean="0"/>
              <a:t>dei partecipanti. L’esperto </a:t>
            </a:r>
            <a:r>
              <a:rPr lang="it-IT" sz="2000" i="1" dirty="0"/>
              <a:t>formatore organizza l’offerta formativa sulla base di un’analisi dei livelli di partenza dei destinatari </a:t>
            </a:r>
            <a:r>
              <a:rPr lang="it-IT" sz="2000" i="1" dirty="0" smtClean="0"/>
              <a:t>e coerentemente </a:t>
            </a:r>
            <a:r>
              <a:rPr lang="it-IT" sz="2000" i="1" dirty="0"/>
              <a:t>con le finalità, i tempi e le risorse disponibili. Ha il compito di accertarsi dei requisiti richiesti </a:t>
            </a:r>
            <a:r>
              <a:rPr lang="it-IT" sz="2000" i="1" dirty="0" smtClean="0"/>
              <a:t>in ingresso </a:t>
            </a:r>
            <a:r>
              <a:rPr lang="it-IT" sz="2000" i="1" dirty="0"/>
              <a:t>ai partecipanti ed approfondire la conoscenza dei singoli allievi, al fine di modulare il proprio </a:t>
            </a:r>
            <a:r>
              <a:rPr lang="it-IT" sz="2000" i="1" dirty="0" smtClean="0"/>
              <a:t>intervento e </a:t>
            </a:r>
            <a:r>
              <a:rPr lang="it-IT" sz="2000" i="1" dirty="0"/>
              <a:t>ottenere i massimi risultati </a:t>
            </a:r>
            <a:r>
              <a:rPr lang="it-IT" sz="2000" i="1" dirty="0" smtClean="0"/>
              <a:t>formativi. L’esperto </a:t>
            </a:r>
            <a:r>
              <a:rPr lang="it-IT" sz="2000" i="1" dirty="0"/>
              <a:t>è incaricato di realizzare l’offerta didattica, rispondendo ai diversi bisogni di formazione dei corsisti </a:t>
            </a:r>
            <a:r>
              <a:rPr lang="it-IT" sz="2000" i="1" dirty="0" smtClean="0"/>
              <a:t>e  lavorando </a:t>
            </a:r>
            <a:r>
              <a:rPr lang="it-IT" sz="2000" i="1" dirty="0"/>
              <a:t>sulle competenze dei partecipanti. Il suo compito principale, dunque, è lo svolgimento pratico </a:t>
            </a:r>
            <a:r>
              <a:rPr lang="it-IT" sz="2000" i="1" dirty="0" smtClean="0"/>
              <a:t>delle azioni </a:t>
            </a:r>
            <a:r>
              <a:rPr lang="it-IT" sz="2000" i="1" dirty="0"/>
              <a:t>formative, in presenza o, ove previsto dallo specifico avviso, a distanza, per le quali </a:t>
            </a:r>
            <a:r>
              <a:rPr lang="it-IT" sz="2000" i="1" dirty="0" smtClean="0"/>
              <a:t>elabora dettagliatamente </a:t>
            </a:r>
            <a:r>
              <a:rPr lang="it-IT" sz="2000" i="1" dirty="0"/>
              <a:t>contenuti e modalità specifiche (lezioni classiche in aula, attività laboratoriali, </a:t>
            </a:r>
            <a:r>
              <a:rPr lang="it-IT" sz="2000" i="1" dirty="0" smtClean="0"/>
              <a:t>ricerche, esercitazioni</a:t>
            </a:r>
            <a:r>
              <a:rPr lang="it-IT" sz="2000" i="1" dirty="0"/>
              <a:t>, lavoro di gruppo, studio di casi, simulazioni, formazione a distanza, e così via). Si occupa, </a:t>
            </a:r>
            <a:r>
              <a:rPr lang="it-IT" sz="2000" i="1" dirty="0" smtClean="0"/>
              <a:t>altresì, della </a:t>
            </a:r>
            <a:r>
              <a:rPr lang="it-IT" sz="2000" i="1" dirty="0"/>
              <a:t>verifica degli obiettivi stabiliti in fase di progettazione. Sulla base del programma definito, </a:t>
            </a:r>
            <a:r>
              <a:rPr lang="it-IT" sz="2000" i="1" dirty="0" smtClean="0"/>
              <a:t>l’esperto articola </a:t>
            </a:r>
            <a:r>
              <a:rPr lang="it-IT" sz="2000" i="1" dirty="0"/>
              <a:t>le varie fasi e i tempi dell’apprendimento, definendo l’organizzazione e la scansione di ogni </a:t>
            </a:r>
            <a:r>
              <a:rPr lang="it-IT" sz="2000" i="1" dirty="0" smtClean="0"/>
              <a:t>modulo formativo. Nella </a:t>
            </a:r>
            <a:r>
              <a:rPr lang="it-IT" sz="2000" i="1" dirty="0"/>
              <a:t>fase di realizzazione, l’esperto gestisce il gruppo e i singoli, in aula o in altra sede, attuando il </a:t>
            </a:r>
            <a:r>
              <a:rPr lang="it-IT" sz="2000" i="1" dirty="0" smtClean="0"/>
              <a:t>programma stabilito </a:t>
            </a:r>
            <a:r>
              <a:rPr lang="it-IT" sz="2000" i="1" dirty="0"/>
              <a:t>per raggiungere gli obiettivi formativi. Il suo intervento deve essere flessibile e può subire </a:t>
            </a:r>
            <a:r>
              <a:rPr lang="it-IT" sz="2000" i="1" dirty="0" smtClean="0"/>
              <a:t>rielaborazioni in </a:t>
            </a:r>
            <a:r>
              <a:rPr lang="it-IT" sz="2000" i="1" dirty="0"/>
              <a:t>corso d’opera, in base agli esiti della valutazione in </a:t>
            </a:r>
            <a:r>
              <a:rPr lang="it-IT" sz="2000" i="1" dirty="0" smtClean="0"/>
              <a:t>itinere. Partecipa </a:t>
            </a:r>
            <a:r>
              <a:rPr lang="it-IT" sz="2000" i="1" dirty="0"/>
              <a:t>anche all’elaborazione delle valutazioni, in itinere e finali, delle diverse attività nonché </a:t>
            </a:r>
            <a:r>
              <a:rPr lang="it-IT" sz="2000" i="1" dirty="0" smtClean="0"/>
              <a:t>del/dei, modulo/moduli </a:t>
            </a:r>
            <a:r>
              <a:rPr lang="it-IT" sz="2000" i="1" dirty="0"/>
              <a:t>riferiti al suo incarico. Gli strumenti e i metodi di verifica dei risultati sono stabiliti </a:t>
            </a:r>
            <a:r>
              <a:rPr lang="it-IT" sz="2000" i="1" dirty="0" smtClean="0"/>
              <a:t>nella pianificazione </a:t>
            </a:r>
            <a:r>
              <a:rPr lang="it-IT" sz="2000" i="1" dirty="0"/>
              <a:t>dei corsi, l’esperto può eventualmente introdurre ulteriori dispositivi di accertamento </a:t>
            </a:r>
            <a:r>
              <a:rPr lang="it-IT" sz="2000" i="1" dirty="0" smtClean="0"/>
              <a:t>delle competenze/conoscenze </a:t>
            </a:r>
            <a:r>
              <a:rPr lang="it-IT" sz="2000" i="1" dirty="0"/>
              <a:t>acquisite</a:t>
            </a:r>
            <a:r>
              <a:rPr lang="it-IT" sz="1800" i="1" dirty="0"/>
              <a:t>. </a:t>
            </a:r>
            <a:endParaRPr lang="it-IT" sz="18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3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0451" y="858972"/>
            <a:ext cx="10515600" cy="5091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 smtClean="0"/>
              <a:t>Le </a:t>
            </a:r>
            <a:r>
              <a:rPr lang="it-IT" sz="2200" dirty="0"/>
              <a:t>Pubbliche Amministrazioni possono attribuire incarichi sia a </a:t>
            </a:r>
            <a:r>
              <a:rPr lang="it-IT" sz="2200" dirty="0" smtClean="0"/>
              <a:t>dipendenti della </a:t>
            </a:r>
            <a:r>
              <a:rPr lang="it-IT" sz="2200" dirty="0"/>
              <a:t>medesima Pubblica Amministrazione, o di altre Pubbliche Amministrazioni, sia, </a:t>
            </a:r>
            <a:r>
              <a:rPr lang="it-IT" sz="2200" dirty="0" smtClean="0"/>
              <a:t>per specifiche </a:t>
            </a:r>
            <a:r>
              <a:rPr lang="it-IT" sz="2200" dirty="0"/>
              <a:t>esigenze a cui non e possibile far fronte con personale in servizio, ad esperti </a:t>
            </a:r>
            <a:r>
              <a:rPr lang="it-IT" sz="2200" dirty="0" smtClean="0"/>
              <a:t>esterni alla </a:t>
            </a:r>
            <a:r>
              <a:rPr lang="it-IT" sz="2200" dirty="0"/>
              <a:t>Pubblica Amministrazione.</a:t>
            </a:r>
          </a:p>
          <a:p>
            <a:pPr marL="0" indent="0">
              <a:buNone/>
            </a:pPr>
            <a:r>
              <a:rPr lang="it-IT" sz="2200" dirty="0"/>
              <a:t>Con riferimento agli incarichi conferiti a dipendenti pubblici, siano essi dipendenti della </a:t>
            </a:r>
            <a:r>
              <a:rPr lang="it-IT" sz="2200" dirty="0" smtClean="0"/>
              <a:t>medesima Pubblica </a:t>
            </a:r>
            <a:r>
              <a:rPr lang="it-IT" sz="2200" dirty="0"/>
              <a:t>Amministrazione o di altre Pubbliche Amministrazioni, si rinvia all’articolo 53 del </a:t>
            </a:r>
            <a:r>
              <a:rPr lang="it-IT" sz="2200" dirty="0" err="1" smtClean="0"/>
              <a:t>D.Lgs.</a:t>
            </a:r>
            <a:r>
              <a:rPr lang="it-IT" sz="2200" dirty="0" smtClean="0"/>
              <a:t> 30 </a:t>
            </a:r>
            <a:r>
              <a:rPr lang="it-IT" sz="2200" dirty="0"/>
              <a:t>marzo 2001, n. 165, recante “</a:t>
            </a:r>
            <a:r>
              <a:rPr lang="it-IT" sz="2200" i="1" dirty="0"/>
              <a:t>Incompatibilità, cumulo di impieghi e incarichi</a:t>
            </a:r>
            <a:r>
              <a:rPr lang="it-IT" sz="2200" dirty="0" smtClean="0"/>
              <a:t>”.</a:t>
            </a:r>
            <a:endParaRPr lang="it-IT" sz="2200" dirty="0"/>
          </a:p>
          <a:p>
            <a:pPr marL="0" indent="0">
              <a:buNone/>
            </a:pPr>
            <a:r>
              <a:rPr lang="it-IT" sz="2200" dirty="0"/>
              <a:t>Il conferimento di incarichi a dipendenti di pubbliche amministrazioni </a:t>
            </a:r>
            <a:r>
              <a:rPr lang="it-IT" sz="2200" dirty="0" smtClean="0"/>
              <a:t>può </a:t>
            </a:r>
            <a:r>
              <a:rPr lang="it-IT" sz="2200" dirty="0"/>
              <a:t>avvenire da parte </a:t>
            </a:r>
            <a:r>
              <a:rPr lang="it-IT" sz="2200" dirty="0" smtClean="0"/>
              <a:t>della medesima </a:t>
            </a:r>
            <a:r>
              <a:rPr lang="it-IT" sz="2200" dirty="0"/>
              <a:t>Pubblica Amministrazione di appartenenza, ovvero da parte di altri soggetti (</a:t>
            </a:r>
            <a:r>
              <a:rPr lang="it-IT" sz="2200" dirty="0" smtClean="0"/>
              <a:t>pubblici o </a:t>
            </a:r>
            <a:r>
              <a:rPr lang="it-IT" sz="2200" dirty="0"/>
              <a:t>privati). In tale ultimo caso, tuttavia, e necessario che i dipendenti siano previamente </a:t>
            </a:r>
            <a:r>
              <a:rPr lang="it-IT" sz="2200" dirty="0" smtClean="0"/>
              <a:t>autorizzati dall’Amministrazione </a:t>
            </a:r>
            <a:r>
              <a:rPr lang="it-IT" sz="2200" dirty="0"/>
              <a:t>di appartenenza</a:t>
            </a:r>
            <a:r>
              <a:rPr lang="it-IT" sz="2200" dirty="0" smtClean="0"/>
              <a:t>.</a:t>
            </a:r>
          </a:p>
          <a:p>
            <a:pPr marL="0" indent="0">
              <a:buNone/>
            </a:pPr>
            <a:endParaRPr lang="it-IT" sz="2200" dirty="0"/>
          </a:p>
          <a:p>
            <a:pPr marL="0" indent="0">
              <a:buNone/>
            </a:pPr>
            <a:r>
              <a:rPr lang="it-IT" sz="2200" dirty="0" smtClean="0"/>
              <a:t>Anagrafe delle Prestazioni sulla piattaforma PERLAPA (</a:t>
            </a:r>
            <a:r>
              <a:rPr lang="it-IT" sz="2200" dirty="0" err="1" smtClean="0"/>
              <a:t>d.lgs</a:t>
            </a:r>
            <a:r>
              <a:rPr lang="it-IT" sz="2200" dirty="0" smtClean="0"/>
              <a:t> 33/2013)</a:t>
            </a:r>
            <a:endParaRPr lang="it-IT" sz="2200" dirty="0"/>
          </a:p>
          <a:p>
            <a:endParaRPr lang="it-IT" sz="2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577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94509" y="796834"/>
            <a:ext cx="10515600" cy="50796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200" dirty="0"/>
              <a:t>In ogni caso, il conferimento operato direttamente dall'Amministrazione di appartenenza, </a:t>
            </a:r>
            <a:r>
              <a:rPr lang="it-IT" sz="2200" dirty="0" smtClean="0"/>
              <a:t>nonché l'autorizzazione </a:t>
            </a:r>
            <a:r>
              <a:rPr lang="it-IT" sz="2200" dirty="0"/>
              <a:t>all'esercizio di incarichi che provengano da Amministrazione pubblica diversa </a:t>
            </a:r>
            <a:r>
              <a:rPr lang="it-IT" sz="2200" dirty="0" smtClean="0"/>
              <a:t>da quella </a:t>
            </a:r>
            <a:r>
              <a:rPr lang="it-IT" sz="2200" dirty="0"/>
              <a:t>di appartenenza, devono avvenire sulla base di criteri oggettivi e predeterminati, </a:t>
            </a:r>
            <a:r>
              <a:rPr lang="it-IT" sz="2200" dirty="0" smtClean="0"/>
              <a:t>che tengano </a:t>
            </a:r>
            <a:r>
              <a:rPr lang="it-IT" sz="2200" dirty="0"/>
              <a:t>conto della specifica </a:t>
            </a:r>
            <a:r>
              <a:rPr lang="it-IT" sz="2200" dirty="0" smtClean="0"/>
              <a:t>professionalità </a:t>
            </a:r>
            <a:r>
              <a:rPr lang="it-IT" sz="2200" dirty="0"/>
              <a:t>tali da escludere casi di </a:t>
            </a:r>
            <a:r>
              <a:rPr lang="it-IT" sz="2200" dirty="0" smtClean="0"/>
              <a:t>incompatibilità, </a:t>
            </a:r>
            <a:r>
              <a:rPr lang="it-IT" sz="2200" dirty="0"/>
              <a:t>sia di </a:t>
            </a:r>
            <a:r>
              <a:rPr lang="it-IT" sz="2200" dirty="0" smtClean="0"/>
              <a:t>diritto che </a:t>
            </a:r>
            <a:r>
              <a:rPr lang="it-IT" sz="2200" dirty="0"/>
              <a:t>di fatto, nell'interesse del buon andamento della Pubblica Amministrazione o situazioni </a:t>
            </a:r>
            <a:r>
              <a:rPr lang="it-IT" sz="2200" dirty="0" smtClean="0"/>
              <a:t>di conflitto</a:t>
            </a:r>
            <a:r>
              <a:rPr lang="it-IT" sz="2200" dirty="0"/>
              <a:t>, anche potenziale, di interessi, che pregiudichino l'esercizio imparziale delle </a:t>
            </a:r>
            <a:r>
              <a:rPr lang="it-IT" sz="2200" dirty="0" smtClean="0"/>
              <a:t>funzioni attribuite </a:t>
            </a:r>
            <a:r>
              <a:rPr lang="it-IT" sz="2200" dirty="0"/>
              <a:t>al dipendente. </a:t>
            </a:r>
            <a:endParaRPr lang="it-IT" sz="2200" dirty="0" smtClean="0"/>
          </a:p>
          <a:p>
            <a:pPr marL="0" indent="0">
              <a:buNone/>
            </a:pPr>
            <a:endParaRPr lang="it-IT" sz="2200" dirty="0" smtClean="0"/>
          </a:p>
          <a:p>
            <a:pPr marL="0" indent="0">
              <a:buNone/>
            </a:pPr>
            <a:r>
              <a:rPr lang="it-IT" sz="2200" dirty="0" smtClean="0"/>
              <a:t>Tale </a:t>
            </a:r>
            <a:r>
              <a:rPr lang="it-IT" sz="2200" dirty="0"/>
              <a:t>previsione mira ad evitare che i dipendenti pubblici:</a:t>
            </a:r>
          </a:p>
          <a:p>
            <a:pPr marL="0" indent="0">
              <a:buNone/>
            </a:pPr>
            <a:r>
              <a:rPr lang="it-IT" sz="2200" dirty="0"/>
              <a:t>- svolgano </a:t>
            </a:r>
            <a:r>
              <a:rPr lang="it-IT" sz="2200" dirty="0" smtClean="0"/>
              <a:t>attività </a:t>
            </a:r>
            <a:r>
              <a:rPr lang="it-IT" sz="2200" dirty="0"/>
              <a:t>vietate per legge ai lavoratori della Pubblica Amministrazione;</a:t>
            </a:r>
          </a:p>
          <a:p>
            <a:pPr marL="0" indent="0">
              <a:buNone/>
            </a:pPr>
            <a:r>
              <a:rPr lang="it-IT" sz="2200" dirty="0"/>
              <a:t>- svolgano </a:t>
            </a:r>
            <a:r>
              <a:rPr lang="it-IT" sz="2200" dirty="0" smtClean="0"/>
              <a:t>attività </a:t>
            </a:r>
            <a:r>
              <a:rPr lang="it-IT" sz="2200" dirty="0"/>
              <a:t>che li impegnino eccessivamente facendo trascurare i doveri d’ufficio;</a:t>
            </a:r>
          </a:p>
          <a:p>
            <a:pPr marL="0" indent="0">
              <a:buNone/>
            </a:pPr>
            <a:r>
              <a:rPr lang="it-IT" sz="2200" dirty="0"/>
              <a:t>- svolgano </a:t>
            </a:r>
            <a:r>
              <a:rPr lang="it-IT" sz="2200" dirty="0" smtClean="0"/>
              <a:t>attività </a:t>
            </a:r>
            <a:r>
              <a:rPr lang="it-IT" sz="2200" dirty="0"/>
              <a:t>che determinano un conflitto d’interesse con </a:t>
            </a:r>
            <a:r>
              <a:rPr lang="it-IT" sz="2200" dirty="0" smtClean="0"/>
              <a:t>l’attività </a:t>
            </a:r>
            <a:r>
              <a:rPr lang="it-IT" sz="2200" dirty="0"/>
              <a:t>lavorativa,</a:t>
            </a:r>
          </a:p>
          <a:p>
            <a:pPr marL="0" indent="0">
              <a:buNone/>
            </a:pPr>
            <a:r>
              <a:rPr lang="it-IT" sz="2200" dirty="0"/>
              <a:t>pregiudicando l'esercizio imparziale delle funzioni attribuite al </a:t>
            </a:r>
            <a:r>
              <a:rPr lang="it-IT" sz="2200" dirty="0" smtClean="0"/>
              <a:t>dipendente.</a:t>
            </a:r>
            <a:endParaRPr lang="it-IT" sz="2200" dirty="0"/>
          </a:p>
          <a:p>
            <a:endParaRPr lang="it-IT" sz="2200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USR Pglia - IISS Marco Polo Bari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6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4350</Words>
  <Application>Microsoft Office PowerPoint</Application>
  <PresentationFormat>Personalizzato</PresentationFormat>
  <Paragraphs>295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40</vt:i4>
      </vt:variant>
    </vt:vector>
  </HeadingPairs>
  <TitlesOfParts>
    <vt:vector size="41" baseType="lpstr">
      <vt:lpstr>Tema di Office</vt:lpstr>
      <vt:lpstr>Gli esperti nelle Istituzioni Scolastiche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Tempi di pubblicazione - Avviso per la selezione del personale </vt:lpstr>
      <vt:lpstr> Graduatoria di merito </vt:lpstr>
      <vt:lpstr>   Esperti appartenenti alla P.A. </vt:lpstr>
      <vt:lpstr>Presentazione standard di PowerPoint</vt:lpstr>
      <vt:lpstr>Presentazione standard di PowerPoint</vt:lpstr>
      <vt:lpstr>  Esperti appartenenti alla medesima istituzione scolastica </vt:lpstr>
      <vt:lpstr>Presentazione standard di PowerPoint</vt:lpstr>
      <vt:lpstr> Esperti appartenenti ad altra istituzione scolastica </vt:lpstr>
      <vt:lpstr> Esperti esterni alla P.A. </vt:lpstr>
      <vt:lpstr>Presentazione standard di PowerPoint</vt:lpstr>
      <vt:lpstr>Albi/elenchi dei formatori </vt:lpstr>
      <vt:lpstr>Presentazione standard di PowerPoint</vt:lpstr>
      <vt:lpstr>Selezione di operatori economici mediante procedure ad evidenza pubblica </vt:lpstr>
      <vt:lpstr>Esperti appartenenti alla Istituzione Scolastica</vt:lpstr>
      <vt:lpstr>Esperti appartenenti ad altre istituzioni scolastiche</vt:lpstr>
      <vt:lpstr>Esperti  esterni alla P.A</vt:lpstr>
      <vt:lpstr>Albi/Elenchi dei formatori </vt:lpstr>
      <vt:lpstr>Selezione dei fornitori mediante procedure di evidenza pubblica di beni e servizi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 Sintesi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esperti nelle Istitutzioni Scolastiche</dc:title>
  <dc:creator>Utente</dc:creator>
  <cp:lastModifiedBy>utente</cp:lastModifiedBy>
  <cp:revision>33</cp:revision>
  <dcterms:created xsi:type="dcterms:W3CDTF">2021-02-06T21:07:28Z</dcterms:created>
  <dcterms:modified xsi:type="dcterms:W3CDTF">2021-02-24T11:47:53Z</dcterms:modified>
</cp:coreProperties>
</file>