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Roboto"/>
      <p:regular r:id="rId23"/>
      <p:bold r:id="rId24"/>
      <p:italic r:id="rId25"/>
      <p:boldItalic r:id="rId26"/>
    </p:embeddedFont>
    <p:embeddedFont>
      <p:font typeface="Pacifico"/>
      <p:regular r:id="rId27"/>
    </p:embeddedFont>
    <p:embeddedFont>
      <p:font typeface="Bell MT"/>
      <p:regular r:id="rId28"/>
      <p:bold r:id="rId29"/>
      <p:italic r:id="rId30"/>
      <p:boldItalic r:id="rId31"/>
    </p:embeddedFont>
    <p:embeddedFont>
      <p:font typeface="Comfortaa"/>
      <p:regular r:id="rId32"/>
      <p:bold r:id="rId33"/>
    </p:embeddedFont>
    <p:embeddedFont>
      <p:font typeface="Century Gothic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936">
          <p15:clr>
            <a:srgbClr val="9AA0A6"/>
          </p15:clr>
        </p15:guide>
      </p15:sldGuideLst>
    </p:ext>
    <p:ext uri="http://customooxmlschemas.google.com/">
      <go:slidesCustomData xmlns:go="http://customooxmlschemas.google.com/" r:id="rId38" roundtripDataSignature="AMtx7miFLphfQ8SbQs0LTbT2YzPR1kaw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1936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Roboto-bold.fntdata"/><Relationship Id="rId23" Type="http://schemas.openxmlformats.org/officeDocument/2006/relationships/font" Target="fonts/Robot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boldItalic.fntdata"/><Relationship Id="rId25" Type="http://schemas.openxmlformats.org/officeDocument/2006/relationships/font" Target="fonts/Roboto-italic.fntdata"/><Relationship Id="rId28" Type="http://schemas.openxmlformats.org/officeDocument/2006/relationships/font" Target="fonts/BellMT-regular.fntdata"/><Relationship Id="rId27" Type="http://schemas.openxmlformats.org/officeDocument/2006/relationships/font" Target="fonts/Pacific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BellMT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BellMT-boldItalic.fntdata"/><Relationship Id="rId30" Type="http://schemas.openxmlformats.org/officeDocument/2006/relationships/font" Target="fonts/BellMT-italic.fntdata"/><Relationship Id="rId11" Type="http://schemas.openxmlformats.org/officeDocument/2006/relationships/slide" Target="slides/slide6.xml"/><Relationship Id="rId33" Type="http://schemas.openxmlformats.org/officeDocument/2006/relationships/font" Target="fonts/Comfortaa-bold.fntdata"/><Relationship Id="rId10" Type="http://schemas.openxmlformats.org/officeDocument/2006/relationships/slide" Target="slides/slide5.xml"/><Relationship Id="rId32" Type="http://schemas.openxmlformats.org/officeDocument/2006/relationships/font" Target="fonts/Comfortaa-regular.fntdata"/><Relationship Id="rId13" Type="http://schemas.openxmlformats.org/officeDocument/2006/relationships/slide" Target="slides/slide8.xml"/><Relationship Id="rId35" Type="http://schemas.openxmlformats.org/officeDocument/2006/relationships/font" Target="fonts/CenturyGothic-bold.fntdata"/><Relationship Id="rId12" Type="http://schemas.openxmlformats.org/officeDocument/2006/relationships/slide" Target="slides/slide7.xml"/><Relationship Id="rId34" Type="http://schemas.openxmlformats.org/officeDocument/2006/relationships/font" Target="fonts/CenturyGothic-regular.fntdata"/><Relationship Id="rId15" Type="http://schemas.openxmlformats.org/officeDocument/2006/relationships/slide" Target="slides/slide10.xml"/><Relationship Id="rId37" Type="http://schemas.openxmlformats.org/officeDocument/2006/relationships/font" Target="fonts/CenturyGothic-boldItalic.fntdata"/><Relationship Id="rId14" Type="http://schemas.openxmlformats.org/officeDocument/2006/relationships/slide" Target="slides/slide9.xml"/><Relationship Id="rId36" Type="http://schemas.openxmlformats.org/officeDocument/2006/relationships/font" Target="fonts/CenturyGothic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customschemas.google.com/relationships/presentationmetadata" Target="meta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b1f4ad5f49_0_1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gb1f4ad5f49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b1f4ad5f49_0_1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gb1f4ad5f49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b1f4ad5f49_0_1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gb1f4ad5f49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b1f4ad5f49_0_1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gb1f4ad5f49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b1f4ad5f49_0_1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gb1f4ad5f49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b1f4ad5f49_0_1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gb1f4ad5f49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b1f4ad5f49_0_1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gb1f4ad5f49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b1f4ad5f49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b1f4ad5f4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1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1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1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1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1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1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6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30.jpg"/><Relationship Id="rId5" Type="http://schemas.openxmlformats.org/officeDocument/2006/relationships/image" Target="../media/image25.jpg"/><Relationship Id="rId6" Type="http://schemas.openxmlformats.org/officeDocument/2006/relationships/image" Target="../media/image2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24.jpg"/><Relationship Id="rId5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2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21.jpg"/><Relationship Id="rId5" Type="http://schemas.openxmlformats.org/officeDocument/2006/relationships/image" Target="../media/image3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26.jpg"/><Relationship Id="rId5" Type="http://schemas.openxmlformats.org/officeDocument/2006/relationships/image" Target="../media/image2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4" Type="http://schemas.openxmlformats.org/officeDocument/2006/relationships/image" Target="../media/image27.jpg"/><Relationship Id="rId5" Type="http://schemas.openxmlformats.org/officeDocument/2006/relationships/image" Target="../media/image3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3.png"/><Relationship Id="rId7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3.jpg"/><Relationship Id="rId5" Type="http://schemas.openxmlformats.org/officeDocument/2006/relationships/image" Target="../media/image16.png"/><Relationship Id="rId6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15.jpg"/><Relationship Id="rId5" Type="http://schemas.openxmlformats.org/officeDocument/2006/relationships/image" Target="../media/image17.jpg"/><Relationship Id="rId6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>
            <p:ph type="ctrTitle"/>
          </p:nvPr>
        </p:nvSpPr>
        <p:spPr>
          <a:xfrm>
            <a:off x="772875" y="3903375"/>
            <a:ext cx="8058000" cy="1017900"/>
          </a:xfrm>
          <a:prstGeom prst="rect">
            <a:avLst/>
          </a:prstGeom>
          <a:solidFill>
            <a:srgbClr val="38761D"/>
          </a:solidFill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it" sz="24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PROGETTO SPERIMENTALE OUTDOOR</a:t>
            </a:r>
            <a:endParaRPr b="1" sz="24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it" sz="24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PERCORSI SOTTO AL CIELO </a:t>
            </a:r>
            <a:endParaRPr b="1" sz="24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5" name="Google Shape;5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8850" y="0"/>
            <a:ext cx="1975150" cy="116532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"/>
          <p:cNvSpPr txBox="1"/>
          <p:nvPr/>
        </p:nvSpPr>
        <p:spPr>
          <a:xfrm>
            <a:off x="5836675" y="502300"/>
            <a:ext cx="60300" cy="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99997" ty="0" sy="99997"/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b1f4ad5f49_0_115"/>
          <p:cNvSpPr txBox="1"/>
          <p:nvPr/>
        </p:nvSpPr>
        <p:spPr>
          <a:xfrm>
            <a:off x="4003850" y="331500"/>
            <a:ext cx="31689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700"/>
              <a:t>UNA SCUOLA DEL FARE</a:t>
            </a:r>
            <a:endParaRPr b="1" sz="1700"/>
          </a:p>
        </p:txBody>
      </p:sp>
      <p:pic>
        <p:nvPicPr>
          <p:cNvPr id="150" name="Google Shape;150;gb1f4ad5f49_0_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50" y="41875"/>
            <a:ext cx="3521398" cy="2641048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1" name="Google Shape;151;gb1f4ad5f49_0_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0750" y="2414425"/>
            <a:ext cx="3256148" cy="2578075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2" name="Google Shape;152;gb1f4ad5f49_0_1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1050" y="773526"/>
            <a:ext cx="3003398" cy="4302152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99997" ty="0" sy="99997"/>
        </a:blip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b1f4ad5f49_0_125"/>
          <p:cNvSpPr txBox="1"/>
          <p:nvPr/>
        </p:nvSpPr>
        <p:spPr>
          <a:xfrm>
            <a:off x="6449475" y="3747363"/>
            <a:ext cx="23502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UNA SCUOLA DEL FARE: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uso di materiali non strutturati</a:t>
            </a:r>
            <a:endParaRPr/>
          </a:p>
        </p:txBody>
      </p:sp>
      <p:pic>
        <p:nvPicPr>
          <p:cNvPr id="158" name="Google Shape;158;gb1f4ad5f49_0_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400" y="141350"/>
            <a:ext cx="3909402" cy="2932051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9" name="Google Shape;159;gb1f4ad5f49_0_125"/>
          <p:cNvPicPr preferRelativeResize="0"/>
          <p:nvPr/>
        </p:nvPicPr>
        <p:blipFill rotWithShape="1">
          <a:blip r:embed="rId5">
            <a:alphaModFix/>
          </a:blip>
          <a:srcRect b="0" l="0" r="0" t="47780"/>
          <a:stretch/>
        </p:blipFill>
        <p:spPr>
          <a:xfrm>
            <a:off x="229975" y="3214675"/>
            <a:ext cx="5925079" cy="1740375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0" name="Google Shape;160;gb1f4ad5f49_0_125"/>
          <p:cNvPicPr preferRelativeResize="0"/>
          <p:nvPr/>
        </p:nvPicPr>
        <p:blipFill rotWithShape="1">
          <a:blip r:embed="rId6">
            <a:alphaModFix/>
          </a:blip>
          <a:srcRect b="0" l="0" r="0" t="34210"/>
          <a:stretch/>
        </p:blipFill>
        <p:spPr>
          <a:xfrm>
            <a:off x="5564725" y="654050"/>
            <a:ext cx="3392050" cy="2766674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99997" ty="0" sy="99997"/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b1f4ad5f49_0_153"/>
          <p:cNvSpPr txBox="1"/>
          <p:nvPr/>
        </p:nvSpPr>
        <p:spPr>
          <a:xfrm>
            <a:off x="4048500" y="3747375"/>
            <a:ext cx="47511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/>
              <a:t>“Un bambino abituato a vedere trasformare le cose diventerà creativo e non si annoierà mai”     (B.Munari)</a:t>
            </a:r>
            <a:endParaRPr sz="1500"/>
          </a:p>
        </p:txBody>
      </p:sp>
      <p:pic>
        <p:nvPicPr>
          <p:cNvPr id="166" name="Google Shape;166;gb1f4ad5f49_0_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629025" cy="4838700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7" name="Google Shape;167;gb1f4ad5f49_0_153"/>
          <p:cNvPicPr preferRelativeResize="0"/>
          <p:nvPr/>
        </p:nvPicPr>
        <p:blipFill rotWithShape="1">
          <a:blip r:embed="rId5">
            <a:alphaModFix/>
          </a:blip>
          <a:srcRect b="14828" l="0" r="0" t="0"/>
          <a:stretch/>
        </p:blipFill>
        <p:spPr>
          <a:xfrm>
            <a:off x="6337475" y="152400"/>
            <a:ext cx="2574201" cy="2923352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99997" ty="0" sy="99997"/>
        </a:blip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gb1f4ad5f49_0_172"/>
          <p:cNvPicPr preferRelativeResize="0"/>
          <p:nvPr/>
        </p:nvPicPr>
        <p:blipFill rotWithShape="1">
          <a:blip r:embed="rId4">
            <a:alphaModFix/>
          </a:blip>
          <a:srcRect b="43191" l="0" r="0" t="0"/>
          <a:stretch/>
        </p:blipFill>
        <p:spPr>
          <a:xfrm>
            <a:off x="1869550" y="1047300"/>
            <a:ext cx="4780476" cy="3618577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3" name="Google Shape;173;gb1f4ad5f49_0_172"/>
          <p:cNvSpPr txBox="1"/>
          <p:nvPr/>
        </p:nvSpPr>
        <p:spPr>
          <a:xfrm>
            <a:off x="468275" y="321450"/>
            <a:ext cx="83883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>
                <a:solidFill>
                  <a:schemeClr val="dk1"/>
                </a:solidFill>
              </a:rPr>
              <a:t>Un lungo cammino inizia sempre da un piccolo passo</a:t>
            </a:r>
            <a:endParaRPr/>
          </a:p>
        </p:txBody>
      </p:sp>
      <p:sp>
        <p:nvSpPr>
          <p:cNvPr id="174" name="Google Shape;174;gb1f4ad5f49_0_172"/>
          <p:cNvSpPr txBox="1"/>
          <p:nvPr/>
        </p:nvSpPr>
        <p:spPr>
          <a:xfrm>
            <a:off x="6791025" y="673050"/>
            <a:ext cx="30000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</a:rPr>
              <a:t>(Mao Tse Tung)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99997" ty="0" sy="99997"/>
        </a:blip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gb1f4ad5f49_0_1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629025" cy="4838700"/>
          </a:xfrm>
          <a:prstGeom prst="rect">
            <a:avLst/>
          </a:prstGeom>
          <a:noFill/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0" name="Google Shape;180;gb1f4ad5f49_0_1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5275" y="720525"/>
            <a:ext cx="3202925" cy="4270577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1" name="Google Shape;181;gb1f4ad5f49_0_185"/>
          <p:cNvSpPr txBox="1"/>
          <p:nvPr/>
        </p:nvSpPr>
        <p:spPr>
          <a:xfrm>
            <a:off x="3837525" y="73400"/>
            <a:ext cx="44202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</a:rPr>
              <a:t>LA CRESCITA STA NEL PERCORSO</a:t>
            </a:r>
            <a:endParaRPr sz="13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99997" ty="0" sy="99997"/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gb1f4ad5f49_0_1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900" y="152400"/>
            <a:ext cx="2264178" cy="4915500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7" name="Google Shape;187;gb1f4ad5f49_0_1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6675" y="152400"/>
            <a:ext cx="2721768" cy="4838700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8" name="Google Shape;188;gb1f4ad5f49_0_191"/>
          <p:cNvSpPr/>
          <p:nvPr/>
        </p:nvSpPr>
        <p:spPr>
          <a:xfrm>
            <a:off x="3176875" y="3454225"/>
            <a:ext cx="2357400" cy="1021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274E1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b1f4ad5f49_0_191"/>
          <p:cNvSpPr txBox="1"/>
          <p:nvPr/>
        </p:nvSpPr>
        <p:spPr>
          <a:xfrm>
            <a:off x="2686675" y="2523275"/>
            <a:ext cx="3000000" cy="10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>
                <a:solidFill>
                  <a:schemeClr val="dk1"/>
                </a:solidFill>
              </a:rPr>
              <a:t>   </a:t>
            </a:r>
            <a:r>
              <a:rPr lang="it" sz="1700">
                <a:solidFill>
                  <a:schemeClr val="dk1"/>
                </a:solidFill>
              </a:rPr>
              <a:t>UN VIAGGIO CONDIVISO</a:t>
            </a:r>
            <a:endParaRPr sz="1700"/>
          </a:p>
        </p:txBody>
      </p:sp>
      <p:sp>
        <p:nvSpPr>
          <p:cNvPr id="190" name="Google Shape;190;gb1f4ad5f49_0_191"/>
          <p:cNvSpPr/>
          <p:nvPr/>
        </p:nvSpPr>
        <p:spPr>
          <a:xfrm>
            <a:off x="2159875" y="2983625"/>
            <a:ext cx="190800" cy="150600"/>
          </a:xfrm>
          <a:prstGeom prst="rect">
            <a:avLst/>
          </a:prstGeom>
          <a:solidFill>
            <a:srgbClr val="274E1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99997" ty="0" sy="99997"/>
        </a:blip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gb1f4ad5f49_0_1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6725" y="270375"/>
            <a:ext cx="4159951" cy="4171675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6" name="Google Shape;196;gb1f4ad5f49_0_194"/>
          <p:cNvSpPr txBox="1"/>
          <p:nvPr/>
        </p:nvSpPr>
        <p:spPr>
          <a:xfrm>
            <a:off x="743400" y="994550"/>
            <a:ext cx="57864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gb1f4ad5f49_0_1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7175" y="2501450"/>
            <a:ext cx="2677650" cy="2561225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AA84F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68325" y="1157200"/>
            <a:ext cx="4812650" cy="3303175"/>
          </a:xfrm>
          <a:prstGeom prst="rect">
            <a:avLst/>
          </a:prstGeom>
          <a:noFill/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4" name="Google Shape;204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233122">
            <a:off x="498516" y="3389239"/>
            <a:ext cx="2173444" cy="1221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0"/>
          <p:cNvPicPr preferRelativeResize="0"/>
          <p:nvPr/>
        </p:nvPicPr>
        <p:blipFill rotWithShape="1">
          <a:blip r:embed="rId6">
            <a:alphaModFix/>
          </a:blip>
          <a:srcRect b="-110049" l="-80780" r="80780" t="110049"/>
          <a:stretch/>
        </p:blipFill>
        <p:spPr>
          <a:xfrm>
            <a:off x="3323575" y="2076450"/>
            <a:ext cx="2847975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628989">
            <a:off x="6362250" y="423600"/>
            <a:ext cx="2667650" cy="149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78725" y="3400425"/>
            <a:ext cx="2619375" cy="1743075"/>
          </a:xfrm>
          <a:prstGeom prst="rect">
            <a:avLst/>
          </a:prstGeom>
          <a:noFill/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"/>
          <p:cNvSpPr/>
          <p:nvPr/>
        </p:nvSpPr>
        <p:spPr>
          <a:xfrm>
            <a:off x="2752575" y="723300"/>
            <a:ext cx="3753000" cy="35901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3743926" y="2695102"/>
            <a:ext cx="2166000" cy="21660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" name="Google Shape;63;p2"/>
          <p:cNvGrpSpPr/>
          <p:nvPr/>
        </p:nvGrpSpPr>
        <p:grpSpPr>
          <a:xfrm>
            <a:off x="3743926" y="405752"/>
            <a:ext cx="2166000" cy="2166000"/>
            <a:chOff x="3611776" y="414352"/>
            <a:chExt cx="2166000" cy="2166000"/>
          </a:xfrm>
        </p:grpSpPr>
        <p:sp>
          <p:nvSpPr>
            <p:cNvPr id="64" name="Google Shape;64;p2"/>
            <p:cNvSpPr/>
            <p:nvPr/>
          </p:nvSpPr>
          <p:spPr>
            <a:xfrm>
              <a:off x="3611776" y="414352"/>
              <a:ext cx="2166000" cy="21660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 txBox="1"/>
            <p:nvPr/>
          </p:nvSpPr>
          <p:spPr>
            <a:xfrm>
              <a:off x="3967546" y="1027503"/>
              <a:ext cx="1496100" cy="702900"/>
            </a:xfrm>
            <a:prstGeom prst="rect">
              <a:avLst/>
            </a:prstGeom>
            <a:solidFill>
              <a:srgbClr val="F6B2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it" sz="10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AULA NELL’EDIFICIO SCOLASTICO </a:t>
              </a:r>
              <a:endParaRPr b="1" i="0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6" name="Google Shape;66;p2"/>
          <p:cNvGrpSpPr/>
          <p:nvPr/>
        </p:nvGrpSpPr>
        <p:grpSpPr>
          <a:xfrm>
            <a:off x="5327158" y="1608414"/>
            <a:ext cx="2166000" cy="2166000"/>
            <a:chOff x="4562258" y="2032864"/>
            <a:chExt cx="2166000" cy="2166000"/>
          </a:xfrm>
        </p:grpSpPr>
        <p:sp>
          <p:nvSpPr>
            <p:cNvPr id="67" name="Google Shape;67;p2"/>
            <p:cNvSpPr/>
            <p:nvPr/>
          </p:nvSpPr>
          <p:spPr>
            <a:xfrm>
              <a:off x="4562258" y="2032864"/>
              <a:ext cx="2166000" cy="21660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 txBox="1"/>
            <p:nvPr/>
          </p:nvSpPr>
          <p:spPr>
            <a:xfrm>
              <a:off x="5029971" y="2833803"/>
              <a:ext cx="1496100" cy="702900"/>
            </a:xfrm>
            <a:prstGeom prst="rect">
              <a:avLst/>
            </a:prstGeom>
            <a:solidFill>
              <a:srgbClr val="3D85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it" sz="10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AULA IN RIVA AL MARE</a:t>
              </a:r>
              <a:endParaRPr b="1" i="0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9" name="Google Shape;69;p2"/>
          <p:cNvGrpSpPr/>
          <p:nvPr/>
        </p:nvGrpSpPr>
        <p:grpSpPr>
          <a:xfrm>
            <a:off x="2212951" y="1488739"/>
            <a:ext cx="2166000" cy="2166000"/>
            <a:chOff x="2702876" y="2032864"/>
            <a:chExt cx="2166000" cy="2166000"/>
          </a:xfrm>
        </p:grpSpPr>
        <p:sp>
          <p:nvSpPr>
            <p:cNvPr id="70" name="Google Shape;70;p2"/>
            <p:cNvSpPr/>
            <p:nvPr/>
          </p:nvSpPr>
          <p:spPr>
            <a:xfrm>
              <a:off x="2702876" y="2032864"/>
              <a:ext cx="2166000" cy="216600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 txBox="1"/>
            <p:nvPr/>
          </p:nvSpPr>
          <p:spPr>
            <a:xfrm>
              <a:off x="2988106" y="2840428"/>
              <a:ext cx="1496100" cy="7029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it" sz="10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AULA NEL BOSCO</a:t>
              </a:r>
              <a:endParaRPr b="1" i="0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72" name="Google Shape;72;p2"/>
          <p:cNvSpPr txBox="1"/>
          <p:nvPr/>
        </p:nvSpPr>
        <p:spPr>
          <a:xfrm rot="-2015868">
            <a:off x="228720" y="935313"/>
            <a:ext cx="2686860" cy="6738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it" sz="16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APPRENDIMENTO PER SCOPERTA</a:t>
            </a:r>
            <a:endParaRPr b="1" i="0" sz="16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 txBox="1"/>
          <p:nvPr/>
        </p:nvSpPr>
        <p:spPr>
          <a:xfrm rot="1867638">
            <a:off x="6812944" y="3877287"/>
            <a:ext cx="2126934" cy="6736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it" sz="16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APPRENDIMENTO</a:t>
            </a:r>
            <a:endParaRPr b="1" i="0" sz="16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it" sz="16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COOPERATIVO</a:t>
            </a:r>
            <a:endParaRPr b="1" i="0" sz="16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3994275" y="1906800"/>
            <a:ext cx="1800600" cy="12231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it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APPRENDERE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 txBox="1"/>
          <p:nvPr/>
        </p:nvSpPr>
        <p:spPr>
          <a:xfrm rot="2279514">
            <a:off x="6254119" y="1025064"/>
            <a:ext cx="2540167" cy="6738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it" sz="16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L’AMBIENTE: </a:t>
            </a:r>
            <a:endParaRPr b="1" i="0" sz="16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it" sz="16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TANTI MAESTRI</a:t>
            </a:r>
            <a:endParaRPr b="1" i="0" sz="16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 txBox="1"/>
          <p:nvPr/>
        </p:nvSpPr>
        <p:spPr>
          <a:xfrm>
            <a:off x="266700" y="4611950"/>
            <a:ext cx="52107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it" sz="16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APPRENDERE INSIEME: </a:t>
            </a:r>
            <a:r>
              <a:rPr b="1" i="1" lang="it" sz="16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NON UNO DI MENO</a:t>
            </a:r>
            <a:endParaRPr b="1" i="1" sz="16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 txBox="1"/>
          <p:nvPr/>
        </p:nvSpPr>
        <p:spPr>
          <a:xfrm>
            <a:off x="4078871" y="3519478"/>
            <a:ext cx="1496100" cy="7029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it" sz="10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AULA </a:t>
            </a:r>
            <a:r>
              <a:rPr b="1" lang="it" sz="1000">
                <a:latin typeface="Roboto"/>
                <a:ea typeface="Roboto"/>
                <a:cs typeface="Roboto"/>
                <a:sym typeface="Roboto"/>
              </a:rPr>
              <a:t>NEL TERRITORIO</a:t>
            </a:r>
            <a:endParaRPr b="1" i="0" sz="1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100000" ty="0" sy="100000"/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/>
          <p:nvPr/>
        </p:nvSpPr>
        <p:spPr>
          <a:xfrm>
            <a:off x="3104225" y="2523175"/>
            <a:ext cx="28230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it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GENOVA  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it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al centro dell’esperienza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3"/>
          <p:cNvSpPr txBox="1"/>
          <p:nvPr/>
        </p:nvSpPr>
        <p:spPr>
          <a:xfrm>
            <a:off x="3010225" y="230975"/>
            <a:ext cx="59772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it" sz="2200" u="none" cap="none" strike="noStrike">
                <a:solidFill>
                  <a:srgbClr val="134F5C"/>
                </a:solidFill>
                <a:latin typeface="Arial"/>
                <a:ea typeface="Arial"/>
                <a:cs typeface="Arial"/>
                <a:sym typeface="Arial"/>
              </a:rPr>
              <a:t>UN TERRITORIO FAVOREVOLE:</a:t>
            </a:r>
            <a:endParaRPr b="1" i="0" sz="2200" u="none" cap="none" strike="noStrike">
              <a:solidFill>
                <a:srgbClr val="134F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3"/>
          <p:cNvSpPr/>
          <p:nvPr/>
        </p:nvSpPr>
        <p:spPr>
          <a:xfrm rot="-1660193">
            <a:off x="4353935" y="1313492"/>
            <a:ext cx="1697760" cy="802184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51200" y="3198175"/>
            <a:ext cx="3489725" cy="1979050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6" name="Google Shape;86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51427" y="1434112"/>
            <a:ext cx="2823000" cy="2114525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7" name="Google Shape;87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7225" y="454499"/>
            <a:ext cx="2823000" cy="2117250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8" name="Google Shape;88;p3"/>
          <p:cNvSpPr txBox="1"/>
          <p:nvPr/>
        </p:nvSpPr>
        <p:spPr>
          <a:xfrm>
            <a:off x="7062250" y="905975"/>
            <a:ext cx="16836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" sz="1800" u="none" cap="none" strike="noStrike">
                <a:solidFill>
                  <a:srgbClr val="000000"/>
                </a:solidFill>
                <a:latin typeface="Pacifico"/>
                <a:ea typeface="Pacifico"/>
                <a:cs typeface="Pacifico"/>
                <a:sym typeface="Pacifico"/>
              </a:rPr>
              <a:t>mare</a:t>
            </a:r>
            <a:endParaRPr b="0" i="0" sz="18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89" name="Google Shape;89;p3"/>
          <p:cNvSpPr txBox="1"/>
          <p:nvPr/>
        </p:nvSpPr>
        <p:spPr>
          <a:xfrm>
            <a:off x="490250" y="2638950"/>
            <a:ext cx="7935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1" lang="it" sz="1700" u="none" cap="none" strike="noStrike">
                <a:solidFill>
                  <a:srgbClr val="000000"/>
                </a:solidFill>
                <a:latin typeface="Pacifico"/>
                <a:ea typeface="Pacifico"/>
                <a:cs typeface="Pacifico"/>
                <a:sym typeface="Pacifico"/>
              </a:rPr>
              <a:t>monti</a:t>
            </a:r>
            <a:endParaRPr b="0" i="1" sz="1700" u="none" cap="none" strike="noStrik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90" name="Google Shape;90;p3"/>
          <p:cNvSpPr/>
          <p:nvPr/>
        </p:nvSpPr>
        <p:spPr>
          <a:xfrm rot="7607742">
            <a:off x="1255529" y="2709824"/>
            <a:ext cx="833941" cy="1519741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19075" y="230975"/>
            <a:ext cx="868350" cy="51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100000" ty="0" sy="100000"/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26525" y="1386325"/>
            <a:ext cx="6716925" cy="3667800"/>
          </a:xfrm>
          <a:prstGeom prst="rect">
            <a:avLst/>
          </a:prstGeom>
          <a:noFill/>
          <a:ln cap="flat" cmpd="sng" w="571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7" name="Google Shape;9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58047" y="0"/>
            <a:ext cx="1585953" cy="9357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4"/>
          <p:cNvSpPr txBox="1"/>
          <p:nvPr/>
        </p:nvSpPr>
        <p:spPr>
          <a:xfrm>
            <a:off x="2109650" y="277600"/>
            <a:ext cx="5002800" cy="9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it" sz="2000" u="none" cap="none" strike="noStrike">
                <a:solidFill>
                  <a:srgbClr val="38761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Convenzione ONU Diritti dell’infanzia:</a:t>
            </a:r>
            <a:endParaRPr b="1" i="0" sz="2000" u="none" cap="none" strike="noStrike">
              <a:solidFill>
                <a:srgbClr val="38761D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it" sz="1600" u="none" cap="none" strike="noStrike">
                <a:solidFill>
                  <a:srgbClr val="FF00FF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it" sz="1600" u="none" cap="none" strike="noStrike">
                <a:solidFill>
                  <a:srgbClr val="000000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it" sz="1600" u="none" cap="none" strike="noStrike">
                <a:solidFill>
                  <a:srgbClr val="000000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     </a:t>
            </a:r>
            <a:endParaRPr b="0" i="0" sz="1600" u="none" cap="none" strike="noStrike">
              <a:solidFill>
                <a:srgbClr val="000000"/>
              </a:solidFill>
              <a:highlight>
                <a:srgbClr val="00FF00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it" sz="1800"/>
              <a:t>IL BAMBINO </a:t>
            </a:r>
            <a:r>
              <a:rPr b="1" i="0" lang="it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 CENTRO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4"/>
          <p:cNvSpPr txBox="1"/>
          <p:nvPr/>
        </p:nvSpPr>
        <p:spPr>
          <a:xfrm flipH="1" rot="-1919171">
            <a:off x="190247" y="1472855"/>
            <a:ext cx="2182684" cy="53999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it" sz="13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INDICAZIONI NAZIONALI PER IL CURRICOLO</a:t>
            </a:r>
            <a:endParaRPr b="1" i="0" sz="1500" u="none" cap="none" strike="noStrik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"/>
          <p:cNvSpPr txBox="1"/>
          <p:nvPr/>
        </p:nvSpPr>
        <p:spPr>
          <a:xfrm>
            <a:off x="498825" y="2994775"/>
            <a:ext cx="1851300" cy="4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38761D"/>
                </a:solidFill>
              </a:rPr>
              <a:t>CURRICOLO D’ISTITUTO</a:t>
            </a:r>
            <a:endParaRPr b="1"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100000" ty="0" sy="100000"/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"/>
          <p:cNvSpPr txBox="1"/>
          <p:nvPr>
            <p:ph type="title"/>
          </p:nvPr>
        </p:nvSpPr>
        <p:spPr>
          <a:xfrm>
            <a:off x="311700" y="2139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it"/>
              <a:t>UN PERCORSO che si sviluppa nel TEMPO e ... </a:t>
            </a:r>
            <a:endParaRPr/>
          </a:p>
        </p:txBody>
      </p:sp>
      <p:sp>
        <p:nvSpPr>
          <p:cNvPr id="106" name="Google Shape;106;p7"/>
          <p:cNvSpPr txBox="1"/>
          <p:nvPr>
            <p:ph idx="1" type="body"/>
          </p:nvPr>
        </p:nvSpPr>
        <p:spPr>
          <a:xfrm>
            <a:off x="1068575" y="1472725"/>
            <a:ext cx="1820100" cy="7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">
                <a:solidFill>
                  <a:srgbClr val="000000"/>
                </a:solidFill>
              </a:rPr>
              <a:t>CHE FA RETE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07" name="Google Shape;107;p7"/>
          <p:cNvSpPr txBox="1"/>
          <p:nvPr/>
        </p:nvSpPr>
        <p:spPr>
          <a:xfrm>
            <a:off x="4368000" y="1481875"/>
            <a:ext cx="44643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it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 SI FORMA </a:t>
            </a:r>
            <a:r>
              <a:rPr b="0" i="1" lang="it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trasforma nel contesto</a:t>
            </a:r>
            <a:endParaRPr b="0" i="1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5675" y="2249125"/>
            <a:ext cx="4399500" cy="2463725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9" name="Google Shape;109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401525"/>
            <a:ext cx="3943350" cy="116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100000" ty="0" sy="100000"/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9850" y="152388"/>
            <a:ext cx="3526450" cy="4665475"/>
          </a:xfrm>
          <a:prstGeom prst="rect">
            <a:avLst/>
          </a:prstGeom>
          <a:noFill/>
          <a:ln cap="flat" cmpd="sng" w="762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5" name="Google Shape;11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393776">
            <a:off x="6993225" y="3383268"/>
            <a:ext cx="1827014" cy="1244457"/>
          </a:xfrm>
          <a:prstGeom prst="rect">
            <a:avLst/>
          </a:prstGeom>
          <a:noFill/>
          <a:ln cap="flat" cmpd="sng" w="762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6" name="Google Shape;116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08750" y="152400"/>
            <a:ext cx="3982849" cy="2899227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7" name="Google Shape;117;p8"/>
          <p:cNvSpPr txBox="1"/>
          <p:nvPr/>
        </p:nvSpPr>
        <p:spPr>
          <a:xfrm>
            <a:off x="4652950" y="3420425"/>
            <a:ext cx="3065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600"/>
              <a:t>TEMPI LENTI</a:t>
            </a:r>
            <a:endParaRPr b="1" sz="1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100000" ty="0" sy="100000"/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/>
          <p:nvPr>
            <p:ph idx="1" type="body"/>
          </p:nvPr>
        </p:nvSpPr>
        <p:spPr>
          <a:xfrm>
            <a:off x="191150" y="924925"/>
            <a:ext cx="8639100" cy="3562200"/>
          </a:xfrm>
          <a:prstGeom prst="rect">
            <a:avLst/>
          </a:prstGeom>
          <a:blipFill rotWithShape="1">
            <a:blip r:embed="rId4">
              <a:alphaModFix/>
            </a:blip>
            <a:tile algn="tl" flip="none" tx="0" sx="100000" ty="0" sy="100000"/>
          </a:blipFill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i="1" sz="1900">
              <a:solidFill>
                <a:srgbClr val="3F3F3F"/>
              </a:solidFill>
              <a:latin typeface="Bell MT"/>
              <a:ea typeface="Bell MT"/>
              <a:cs typeface="Bell MT"/>
              <a:sym typeface="Bell MT"/>
            </a:endParaRPr>
          </a:p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i="1" lang="it" sz="1900">
                <a:solidFill>
                  <a:srgbClr val="3F3F3F"/>
                </a:solidFill>
                <a:latin typeface="Bell MT"/>
                <a:ea typeface="Bell MT"/>
                <a:cs typeface="Bell MT"/>
                <a:sym typeface="Bell MT"/>
              </a:rPr>
              <a:t>           “Le nozioni si fissano nel cervello insieme alle emozioni. </a:t>
            </a:r>
            <a:endParaRPr b="1" i="1" sz="1900">
              <a:solidFill>
                <a:srgbClr val="3F3F3F"/>
              </a:solidFill>
              <a:latin typeface="Bell MT"/>
              <a:ea typeface="Bell MT"/>
              <a:cs typeface="Bell MT"/>
              <a:sym typeface="Bell MT"/>
            </a:endParaRPr>
          </a:p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i="1" sz="1900">
              <a:solidFill>
                <a:srgbClr val="3F3F3F"/>
              </a:solidFill>
              <a:latin typeface="Bell MT"/>
              <a:ea typeface="Bell MT"/>
              <a:cs typeface="Bell MT"/>
              <a:sym typeface="Bell MT"/>
            </a:endParaRPr>
          </a:p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i="1" lang="it" sz="1900">
                <a:solidFill>
                  <a:srgbClr val="3F3F3F"/>
                </a:solidFill>
                <a:latin typeface="Bell MT"/>
                <a:ea typeface="Bell MT"/>
                <a:cs typeface="Bell MT"/>
                <a:sym typeface="Bell MT"/>
              </a:rPr>
              <a:t>Se imparo con curiosità e gioia, la lezione si incide nella memoria con curiosità e gioia.”    </a:t>
            </a:r>
            <a:r>
              <a:rPr i="1" lang="it" sz="1900">
                <a:solidFill>
                  <a:srgbClr val="3F3F3F"/>
                </a:solidFill>
                <a:latin typeface="Bell MT"/>
                <a:ea typeface="Bell MT"/>
                <a:cs typeface="Bell MT"/>
                <a:sym typeface="Bell MT"/>
              </a:rPr>
              <a:t>         </a:t>
            </a:r>
            <a:endParaRPr i="1" sz="1900">
              <a:solidFill>
                <a:srgbClr val="3F3F3F"/>
              </a:solidFill>
              <a:latin typeface="Bell MT"/>
              <a:ea typeface="Bell MT"/>
              <a:cs typeface="Bell MT"/>
              <a:sym typeface="Bell MT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i="1" sz="1900">
              <a:solidFill>
                <a:srgbClr val="3F3F3F"/>
              </a:solidFill>
              <a:latin typeface="Bell MT"/>
              <a:ea typeface="Bell MT"/>
              <a:cs typeface="Bell MT"/>
              <a:sym typeface="Bell MT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i="1" lang="it" sz="1900">
                <a:solidFill>
                  <a:srgbClr val="3F3F3F"/>
                </a:solidFill>
                <a:latin typeface="Bell MT"/>
                <a:ea typeface="Bell MT"/>
                <a:cs typeface="Bell MT"/>
                <a:sym typeface="Bell MT"/>
              </a:rPr>
              <a:t> 												</a:t>
            </a:r>
            <a:r>
              <a:rPr lang="it" sz="17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Daniela Lucangeli</a:t>
            </a:r>
            <a:endParaRPr/>
          </a:p>
        </p:txBody>
      </p:sp>
      <p:pic>
        <p:nvPicPr>
          <p:cNvPr id="123" name="Google Shape;12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1150" y="3167825"/>
            <a:ext cx="2531275" cy="1627250"/>
          </a:xfrm>
          <a:prstGeom prst="rect">
            <a:avLst/>
          </a:prstGeom>
          <a:noFill/>
          <a:ln cap="flat" cmpd="sng" w="571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76325" y="0"/>
            <a:ext cx="1567675" cy="92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b1f4ad5f49_0_19"/>
          <p:cNvSpPr txBox="1"/>
          <p:nvPr>
            <p:ph idx="1" type="body"/>
          </p:nvPr>
        </p:nvSpPr>
        <p:spPr>
          <a:xfrm>
            <a:off x="311700" y="3765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00"/>
                </a:solidFill>
              </a:rPr>
              <a:t>UN PERCORSO GIÀ AVVIATO E CHE COLORA DA SEMPRE LE PROPOSTE DIDATTICHE ED EDUCATIVE DEL NOSTRO ISTITUTO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30" name="Google Shape;130;gb1f4ad5f49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0575" y="1589401"/>
            <a:ext cx="4228350" cy="2046524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1" name="Google Shape;131;gb1f4ad5f49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97135">
            <a:off x="658975" y="2028574"/>
            <a:ext cx="3118605" cy="2338954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2" name="Google Shape;132;gb1f4ad5f49_0_19"/>
          <p:cNvSpPr txBox="1"/>
          <p:nvPr/>
        </p:nvSpPr>
        <p:spPr>
          <a:xfrm>
            <a:off x="2759100" y="4156925"/>
            <a:ext cx="13647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Pian Ferrà</a:t>
            </a:r>
            <a:endParaRPr b="1"/>
          </a:p>
        </p:txBody>
      </p:sp>
      <p:sp>
        <p:nvSpPr>
          <p:cNvPr id="133" name="Google Shape;133;gb1f4ad5f49_0_19"/>
          <p:cNvSpPr txBox="1"/>
          <p:nvPr/>
        </p:nvSpPr>
        <p:spPr>
          <a:xfrm>
            <a:off x="6526150" y="3702425"/>
            <a:ext cx="2115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Spiaggia Club Vela</a:t>
            </a:r>
            <a:endParaRPr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100000" ty="0" sy="100000"/>
        </a:blip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"/>
          <p:cNvSpPr txBox="1"/>
          <p:nvPr/>
        </p:nvSpPr>
        <p:spPr>
          <a:xfrm>
            <a:off x="6812450" y="2571750"/>
            <a:ext cx="20286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SCOPERTE</a:t>
            </a:r>
            <a:endParaRPr/>
          </a:p>
        </p:txBody>
      </p:sp>
      <p:sp>
        <p:nvSpPr>
          <p:cNvPr id="139" name="Google Shape;139;p6"/>
          <p:cNvSpPr txBox="1"/>
          <p:nvPr/>
        </p:nvSpPr>
        <p:spPr>
          <a:xfrm>
            <a:off x="3106013" y="565350"/>
            <a:ext cx="23502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LABORATORI</a:t>
            </a:r>
            <a:endParaRPr/>
          </a:p>
        </p:txBody>
      </p:sp>
      <p:sp>
        <p:nvSpPr>
          <p:cNvPr id="140" name="Google Shape;140;p6"/>
          <p:cNvSpPr txBox="1"/>
          <p:nvPr/>
        </p:nvSpPr>
        <p:spPr>
          <a:xfrm>
            <a:off x="5870150" y="4192975"/>
            <a:ext cx="2970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OSSERVAZIONI</a:t>
            </a:r>
            <a:endParaRPr/>
          </a:p>
        </p:txBody>
      </p:sp>
      <p:pic>
        <p:nvPicPr>
          <p:cNvPr id="141" name="Google Shape;141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200" y="232200"/>
            <a:ext cx="2688174" cy="2630878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2" name="Google Shape;142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3862" y="3005675"/>
            <a:ext cx="2576266" cy="1932200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3" name="Google Shape;143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53836" y="137138"/>
            <a:ext cx="2980925" cy="2235709"/>
          </a:xfrm>
          <a:prstGeom prst="rect">
            <a:avLst/>
          </a:prstGeom>
          <a:noFill/>
          <a:ln cap="flat" cmpd="sng" w="952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4" name="Google Shape;144;p6"/>
          <p:cNvSpPr txBox="1"/>
          <p:nvPr/>
        </p:nvSpPr>
        <p:spPr>
          <a:xfrm>
            <a:off x="3033150" y="2069450"/>
            <a:ext cx="28029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700"/>
              <a:t>UNA SCUOLA DEL FARE</a:t>
            </a:r>
            <a:endParaRPr b="1" sz="1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